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274" r:id="rId4"/>
    <p:sldId id="258" r:id="rId5"/>
    <p:sldId id="259" r:id="rId6"/>
    <p:sldId id="273" r:id="rId7"/>
    <p:sldId id="264" r:id="rId8"/>
    <p:sldId id="265" r:id="rId9"/>
    <p:sldId id="282" r:id="rId10"/>
    <p:sldId id="266" r:id="rId11"/>
    <p:sldId id="267" r:id="rId12"/>
    <p:sldId id="268" r:id="rId13"/>
    <p:sldId id="269" r:id="rId14"/>
    <p:sldId id="270" r:id="rId15"/>
    <p:sldId id="26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27" autoAdjust="0"/>
    <p:restoredTop sz="97696" autoAdjust="0"/>
  </p:normalViewPr>
  <p:slideViewPr>
    <p:cSldViewPr>
      <p:cViewPr varScale="1">
        <p:scale>
          <a:sx n="79" d="100"/>
          <a:sy n="79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DBDD6-122F-4504-90E4-3F7EFC4BDDB4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BB5EF-BDA7-4EC5-AC6C-F3B2EBD33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7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k-linearity as an</a:t>
            </a:r>
            <a:r>
              <a:rPr lang="en-US" baseline="0" dirty="0" smtClean="0"/>
              <a:t> open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BB5EF-BDA7-4EC5-AC6C-F3B2EBD33F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3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D93-FA70-4A8B-9074-B3EFBB159758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E8E1-9786-44CF-9708-A62BD113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6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D93-FA70-4A8B-9074-B3EFBB159758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E8E1-9786-44CF-9708-A62BD113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7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D93-FA70-4A8B-9074-B3EFBB159758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E8E1-9786-44CF-9708-A62BD113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8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D93-FA70-4A8B-9074-B3EFBB159758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E8E1-9786-44CF-9708-A62BD113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3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D93-FA70-4A8B-9074-B3EFBB159758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E8E1-9786-44CF-9708-A62BD113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D93-FA70-4A8B-9074-B3EFBB159758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E8E1-9786-44CF-9708-A62BD113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D93-FA70-4A8B-9074-B3EFBB159758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E8E1-9786-44CF-9708-A62BD113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D93-FA70-4A8B-9074-B3EFBB159758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E8E1-9786-44CF-9708-A62BD113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3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D93-FA70-4A8B-9074-B3EFBB159758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E8E1-9786-44CF-9708-A62BD113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8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D93-FA70-4A8B-9074-B3EFBB159758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E8E1-9786-44CF-9708-A62BD113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5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D93-FA70-4A8B-9074-B3EFBB159758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E8E1-9786-44CF-9708-A62BD113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3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E4D93-FA70-4A8B-9074-B3EFBB159758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E8E1-9786-44CF-9708-A62BD113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0.png"/><Relationship Id="rId7" Type="http://schemas.openxmlformats.org/officeDocument/2006/relationships/image" Target="../media/image36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38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29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2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2.png"/><Relationship Id="rId7" Type="http://schemas.openxmlformats.org/officeDocument/2006/relationships/image" Target="../media/image310.png"/><Relationship Id="rId12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Property Testing and Communication Complexity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Grigory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Yaroslavtsev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hlinkClick r:id="rId2"/>
              </a:rPr>
              <a:t>http://grigory.us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800600"/>
            <a:ext cx="2286000" cy="1135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800600"/>
            <a:ext cx="281940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Direct Sums in Property Testing </a:t>
            </a:r>
            <a:r>
              <a:rPr lang="en-US" sz="3600" dirty="0" smtClean="0">
                <a:solidFill>
                  <a:srgbClr val="7030A0"/>
                </a:solidFill>
              </a:rPr>
              <a:t>[Woodruff, Y.]</a:t>
            </a:r>
            <a:endParaRPr lang="en-US" sz="36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71877"/>
                <a:ext cx="8229600" cy="1242723"/>
              </a:xfrm>
            </p:spPr>
            <p:txBody>
              <a:bodyPr/>
              <a:lstStyle/>
              <a:p>
                <a:r>
                  <a:rPr lang="en-US" dirty="0" smtClean="0"/>
                  <a:t>Testing linearity: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/>
                  <a:t> is linear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Equality: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𝑻</m:t>
                    </m:r>
                    <m:r>
                      <a:rPr lang="en-US" b="0" i="1" smtClean="0">
                        <a:latin typeface="Cambria Math"/>
                      </a:rPr>
                      <m:t>⊆[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decide whether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𝑻</m:t>
                    </m:r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71877"/>
                <a:ext cx="8229600" cy="1242723"/>
              </a:xfrm>
              <a:blipFill rotWithShape="1">
                <a:blip r:embed="rId2"/>
                <a:stretch>
                  <a:fillRect l="-1704" t="-5882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7580" y="5111521"/>
                <a:ext cx="831166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𝝌</m:t>
                    </m:r>
                  </m:oMath>
                </a14:m>
                <a:r>
                  <a:rPr lang="en-US" sz="2800" dirty="0" smtClean="0"/>
                  <a:t> is linear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b="0" i="1" dirty="0" smtClean="0">
                        <a:latin typeface="Cambria Math"/>
                      </a:rPr>
                      <m:t>≠</m:t>
                    </m:r>
                    <m:r>
                      <a:rPr lang="en-US" sz="2800" i="1" dirty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𝝌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 smtClean="0"/>
                  <a:t>¼ -far </a:t>
                </a:r>
                <a:r>
                  <a:rPr lang="en-US" sz="2800" dirty="0"/>
                  <a:t>from </a:t>
                </a:r>
                <a:r>
                  <a:rPr lang="en-US" sz="2800" dirty="0" smtClean="0"/>
                  <a:t>linear</a:t>
                </a:r>
                <a:endParaRPr lang="en-US" sz="2800" dirty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80" y="5111521"/>
                <a:ext cx="8311661" cy="1384995"/>
              </a:xfrm>
              <a:prstGeom prst="rect">
                <a:avLst/>
              </a:prstGeom>
              <a:blipFill rotWithShape="1">
                <a:blip r:embed="rId3"/>
                <a:stretch>
                  <a:fillRect t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343469" y="3054120"/>
            <a:ext cx="5319666" cy="1434072"/>
            <a:chOff x="472360" y="3098924"/>
            <a:chExt cx="7746061" cy="2088177"/>
          </a:xfrm>
        </p:grpSpPr>
        <p:grpSp>
          <p:nvGrpSpPr>
            <p:cNvPr id="9" name="Group 8"/>
            <p:cNvGrpSpPr/>
            <p:nvPr/>
          </p:nvGrpSpPr>
          <p:grpSpPr>
            <a:xfrm>
              <a:off x="472360" y="3098924"/>
              <a:ext cx="2245651" cy="2088177"/>
              <a:chOff x="423232" y="2438400"/>
              <a:chExt cx="2245651" cy="2088177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23232" y="3854338"/>
                    <a:ext cx="2245651" cy="672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d>
                        </m:oMath>
                      </m:oMathPara>
                    </a14:m>
                    <a:endParaRPr lang="en-US" sz="24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3232" y="3854338"/>
                    <a:ext cx="2245651" cy="67223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/>
            <p:cNvGrpSpPr/>
            <p:nvPr/>
          </p:nvGrpSpPr>
          <p:grpSpPr>
            <a:xfrm>
              <a:off x="6338864" y="3098924"/>
              <a:ext cx="1879557" cy="2088176"/>
              <a:chOff x="6321279" y="2438400"/>
              <a:chExt cx="1879557" cy="2088176"/>
            </a:xfrm>
          </p:grpSpPr>
          <p:sp>
            <p:nvSpPr>
              <p:cNvPr id="11" name="Isosceles Triangle 10"/>
              <p:cNvSpPr/>
              <p:nvPr/>
            </p:nvSpPr>
            <p:spPr>
              <a:xfrm rot="10800000">
                <a:off x="6477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6321279" y="3854337"/>
                    <a:ext cx="1879557" cy="672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0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𝐓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d>
                        </m:oMath>
                      </m:oMathPara>
                    </a14:m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21279" y="3854337"/>
                    <a:ext cx="1879557" cy="67223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9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0760" y="4359701"/>
                <a:ext cx="4213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𝝌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⊕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∈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800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60" y="4359701"/>
                <a:ext cx="421381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50143" y="4359701"/>
                <a:ext cx="42290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𝝌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𝑻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⊕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∈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𝑻</m:t>
                          </m:r>
                          <m:r>
                            <a:rPr lang="en-US" sz="2800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143" y="4359701"/>
                <a:ext cx="422909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953131" y="3237323"/>
                <a:ext cx="23099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𝝌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 </m:t>
                          </m:r>
                          <m:r>
                            <a:rPr lang="en-US" sz="2800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⊕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𝑻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131" y="3237323"/>
                <a:ext cx="230999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8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𝜹</m:t>
                        </m:r>
                      </m:sub>
                      <m:sup/>
                    </m:sSubSup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dirty="0"/>
                      <m:t>E</m:t>
                    </m:r>
                    <m:r>
                      <a:rPr lang="en-US" b="0" i="1" dirty="0" smtClean="0">
                        <a:latin typeface="Cambria Math"/>
                      </a:rPr>
                      <m:t>𝑄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log</m:t>
                    </m:r>
                    <m:r>
                      <a:rPr lang="en-US" b="0" i="1" smtClean="0">
                        <a:latin typeface="Cambria Math"/>
                      </a:rPr>
                      <m:t> 1/</m:t>
                    </m:r>
                    <m:r>
                      <a:rPr lang="en-US" b="1" i="1" smtClean="0">
                        <a:latin typeface="Cambria Math"/>
                      </a:rPr>
                      <m:t>𝜹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⇒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1/4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𝐿𝑖𝑛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𝜹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 )</m:t>
                    </m:r>
                  </m:oMath>
                </a14:m>
                <a:r>
                  <a:rPr lang="en-US" dirty="0" smtClean="0"/>
                  <a:t> (matching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[Blum,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Luby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Rubinfeld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]</a:t>
                </a:r>
                <a:r>
                  <a:rPr lang="en-US" dirty="0" smtClean="0"/>
                  <a:t>)</a:t>
                </a:r>
              </a:p>
              <a:p>
                <a:endParaRPr lang="en-US" b="1" dirty="0" smtClean="0">
                  <a:solidFill>
                    <a:srgbClr val="0070C0"/>
                  </a:solidFill>
                </a:endParaRPr>
              </a:p>
              <a:p>
                <a:r>
                  <a:rPr lang="en-US" b="1" dirty="0" smtClean="0">
                    <a:solidFill>
                      <a:srgbClr val="0070C0"/>
                    </a:solidFill>
                  </a:rPr>
                  <a:t>Strong </a:t>
                </a:r>
                <a:r>
                  <a:rPr lang="en-US" b="1" dirty="0">
                    <a:solidFill>
                      <a:srgbClr val="0070C0"/>
                    </a:solidFill>
                  </a:rPr>
                  <a:t>Direct Sum for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Equality</a:t>
                </a:r>
                <a:r>
                  <a:rPr lang="en-US" dirty="0" smtClean="0"/>
                  <a:t>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[MWY’13]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⇒</m:t>
                    </m:r>
                    <m:r>
                      <a:rPr lang="en-US" b="0" i="1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 smtClean="0">
                    <a:latin typeface="Cambria Math"/>
                  </a:rPr>
                  <a:t>Strong Direct Sum for Testing Linearity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𝑸</m:t>
                          </m:r>
                        </m:e>
                        <m:sup>
                          <m:r>
                            <a:rPr lang="en-US" i="1" dirty="0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Lin</m:t>
                              </m:r>
                            </m:e>
                            <m:sup>
                              <m:r>
                                <a:rPr lang="en-US" b="1" i="1" dirty="0" smtClean="0">
                                  <a:latin typeface="Cambria Math"/>
                                </a:rPr>
                                <m:t>𝒎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≥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</m:t>
                          </m:r>
                          <m:sSubSup>
                            <m:sSubSup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sub>
                            <m:sup>
                              <m:r>
                                <a:rPr lang="en-US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sup>
                          </m:sSubSup>
                        </m:e>
                      </m:d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1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/>
                        </a:rPr>
                        <m:t>Ω</m:t>
                      </m:r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𝒎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/>
                            </a:rPr>
                            <m:t>log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𝒎</m:t>
                          </m:r>
                        </m:e>
                      </m:d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𝑸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Lin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Direct Sums in Property Testing </a:t>
            </a:r>
            <a:r>
              <a:rPr lang="en-US" sz="3600" dirty="0" smtClean="0">
                <a:solidFill>
                  <a:srgbClr val="7030A0"/>
                </a:solidFill>
              </a:rPr>
              <a:t>[Woodruff, Y.]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Property Testing Direct Sums </a:t>
            </a:r>
            <a:r>
              <a:rPr lang="en-US" sz="3600" dirty="0" smtClean="0">
                <a:solidFill>
                  <a:srgbClr val="7030A0"/>
                </a:solidFill>
              </a:rPr>
              <a:t>[Goldreich’13]</a:t>
            </a:r>
            <a:endParaRPr lang="en-US" sz="36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Direct Sum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[Woodruff, Y.]</a:t>
                </a:r>
                <a:r>
                  <a:rPr lang="en-US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Direct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𝒎</m:t>
                    </m:r>
                  </m:oMath>
                </a14:m>
                <a:r>
                  <a:rPr lang="en-US" dirty="0" smtClean="0"/>
                  <a:t>-Sum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[Goldreich’13]: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	</a:t>
                </a:r>
                <a:r>
                  <a:rPr lang="en-US" dirty="0" smtClean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1" i="1" dirty="0" err="1" smtClean="0">
                            <a:latin typeface="Cambria Math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per instance</a:t>
                </a:r>
              </a:p>
              <a:p>
                <a:r>
                  <a:rPr lang="en-US" dirty="0" smtClean="0"/>
                  <a:t>Direct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𝒎</m:t>
                    </m:r>
                  </m:oMath>
                </a14:m>
                <a:r>
                  <a:rPr lang="en-US" dirty="0" smtClean="0"/>
                  <a:t>-Product</a:t>
                </a:r>
                <a:r>
                  <a:rPr lang="en-US" dirty="0">
                    <a:solidFill>
                      <a:srgbClr val="7030A0"/>
                    </a:solidFill>
                  </a:rPr>
                  <a:t>[Goldreich’13]: </a:t>
                </a:r>
                <a:endParaRPr lang="en-US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	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All instances are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𝒗𝒔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/>
                  <a:t>instance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 smtClean="0"/>
                  <a:t>–far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2"/>
                <a:stretch>
                  <a:fillRect l="-1571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20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[</a:t>
            </a:r>
            <a:r>
              <a:rPr lang="en-US" dirty="0" err="1" smtClean="0">
                <a:solidFill>
                  <a:srgbClr val="7030A0"/>
                </a:solidFill>
              </a:rPr>
              <a:t>Goldreich</a:t>
            </a:r>
            <a:r>
              <a:rPr lang="en-US" dirty="0" smtClean="0">
                <a:solidFill>
                  <a:srgbClr val="7030A0"/>
                </a:solidFill>
              </a:rPr>
              <a:t> ‘13]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4582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 all properties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r>
                  <a:rPr lang="en-US" dirty="0" smtClean="0"/>
                  <a:t>Direct </a:t>
                </a:r>
                <a:r>
                  <a:rPr lang="en-US" b="1" dirty="0" smtClean="0"/>
                  <a:t>m</a:t>
                </a:r>
                <a:r>
                  <a:rPr lang="en-US" dirty="0" smtClean="0"/>
                  <a:t>-Sum (solve all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2/3 per instance)</a:t>
                </a:r>
              </a:p>
              <a:p>
                <a:pPr lvl="1"/>
                <a:r>
                  <a:rPr lang="en-US" dirty="0" smtClean="0"/>
                  <a:t>Adaptive:</a:t>
                </a:r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𝑸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𝑫𝑺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𝒎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Non-adaptive: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𝑫𝑺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𝝐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𝒎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Θ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𝒎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𝝐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Direct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𝒎</m:t>
                    </m:r>
                  </m:oMath>
                </a14:m>
                <a:r>
                  <a:rPr lang="en-US" dirty="0" smtClean="0"/>
                  <a:t>-Product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All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in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𝑃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𝒗𝒔</m:t>
                    </m:r>
                    <m:r>
                      <a:rPr lang="en-US" b="1" i="1" smtClean="0">
                        <a:latin typeface="Cambria Math"/>
                      </a:rPr>
                      <m:t>.  ∃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 smtClean="0"/>
                  <a:t>-far instance?)</a:t>
                </a:r>
              </a:p>
              <a:p>
                <a:pPr lvl="1"/>
                <a:r>
                  <a:rPr lang="en-US" dirty="0" smtClean="0"/>
                  <a:t>Adaptive: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𝑫𝑷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𝝐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𝒎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Θ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𝒎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Non-adaptive: </a:t>
                </a:r>
                <a:endParaRPr lang="en-US" b="0" i="0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𝒎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𝝐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))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𝑫𝑷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𝝐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𝒎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𝒎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1" i="1" smtClean="0">
                              <a:latin typeface="Cambria Math"/>
                            </a:rPr>
                            <m:t>𝒎</m:t>
                          </m:r>
                        </m:e>
                      </m:func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𝝐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458200" cy="5029200"/>
              </a:xfrm>
              <a:blipFill rotWithShape="1">
                <a:blip r:embed="rId4"/>
                <a:stretch>
                  <a:fillRect l="-1657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62000" y="5486400"/>
            <a:ext cx="82296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1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Reduction from Simultaneous Communication </a:t>
            </a:r>
            <a:r>
              <a:rPr lang="en-US" sz="3600" dirty="0" smtClean="0">
                <a:solidFill>
                  <a:srgbClr val="7030A0"/>
                </a:solidFill>
              </a:rPr>
              <a:t>[Woodruff]</a:t>
            </a:r>
            <a:endParaRPr lang="en-US" sz="3600" dirty="0">
              <a:solidFill>
                <a:srgbClr val="7030A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1060" y="1666887"/>
            <a:ext cx="7286742" cy="1984086"/>
            <a:chOff x="811128" y="3098924"/>
            <a:chExt cx="7286742" cy="1984086"/>
          </a:xfrm>
        </p:grpSpPr>
        <p:grpSp>
          <p:nvGrpSpPr>
            <p:cNvPr id="5" name="Group 4"/>
            <p:cNvGrpSpPr/>
            <p:nvPr/>
          </p:nvGrpSpPr>
          <p:grpSpPr>
            <a:xfrm>
              <a:off x="811128" y="3098924"/>
              <a:ext cx="1627272" cy="1984086"/>
              <a:chOff x="762000" y="2438400"/>
              <a:chExt cx="1627272" cy="1984086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762000" y="3837711"/>
                    <a:ext cx="1627272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 smtClean="0"/>
                      <a:t>Alice: </a:t>
                    </a:r>
                    <a14:m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oMath>
                    </a14:m>
                    <a:endParaRPr lang="en-US" sz="32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" y="3837711"/>
                    <a:ext cx="1627272" cy="584775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9363" t="-12500" b="-343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/>
            <p:cNvGrpSpPr/>
            <p:nvPr/>
          </p:nvGrpSpPr>
          <p:grpSpPr>
            <a:xfrm>
              <a:off x="6494585" y="3098924"/>
              <a:ext cx="1603285" cy="1952909"/>
              <a:chOff x="6477000" y="2438400"/>
              <a:chExt cx="1603285" cy="1952909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6477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741772" y="3806534"/>
                    <a:ext cx="1338513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 smtClean="0"/>
                      <a:t>Bob: </a:t>
                    </a:r>
                    <a14:m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oMath>
                    </a14:m>
                    <a:endParaRPr lang="en-US" sz="32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1772" y="3806534"/>
                    <a:ext cx="1338513" cy="58477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11872" t="-12500" b="-343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1" name="Rectangle 10"/>
          <p:cNvSpPr/>
          <p:nvPr/>
        </p:nvSpPr>
        <p:spPr>
          <a:xfrm>
            <a:off x="3698631" y="1666887"/>
            <a:ext cx="1371600" cy="1371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 txBox="1">
                <a:spLocks noGrp="1"/>
              </p:cNvSpPr>
              <p:nvPr>
                <p:ph idx="1"/>
              </p:nvPr>
            </p:nvSpPr>
            <p:spPr>
              <a:xfrm>
                <a:off x="2971800" y="3070008"/>
                <a:ext cx="29906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Referee: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US" sz="3200" i="1" dirty="0" smtClean="0">
                        <a:latin typeface="Cambria Math"/>
                      </a:rPr>
                      <m:t>(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3200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3200" b="1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32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1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1800" y="3070008"/>
                <a:ext cx="2990658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530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309176" y="1849234"/>
            <a:ext cx="1107831" cy="609201"/>
            <a:chOff x="2590800" y="2944488"/>
            <a:chExt cx="3581400" cy="609201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590800" y="3553689"/>
              <a:ext cx="358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782040" y="2944488"/>
                  <a:ext cx="990599" cy="542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2040" y="2944488"/>
                  <a:ext cx="990599" cy="5421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23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5321238" y="1813095"/>
            <a:ext cx="1163786" cy="602349"/>
            <a:chOff x="-1171492" y="2951340"/>
            <a:chExt cx="3762292" cy="602349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-1171492" y="3553689"/>
              <a:ext cx="376229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-1019835" y="2951340"/>
                  <a:ext cx="99059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19835" y="2951340"/>
                  <a:ext cx="990599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24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1000" y="3733800"/>
                <a:ext cx="8686800" cy="2632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 smtClean="0"/>
                  <a:t> min. simultaneous complexity of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endParaRPr lang="en-US" sz="3200" b="1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(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US" sz="3200" b="1" i="1">
                        <a:latin typeface="Cambria Math"/>
                      </a:rPr>
                      <m:t>)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(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US" sz="3200" b="1" i="1">
                        <a:latin typeface="Cambria Math"/>
                      </a:rPr>
                      <m:t>)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</a:rPr>
                  <a:t> 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GAF: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 dirty="0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20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320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+2</m:t>
                        </m:r>
                        <m:func>
                          <m:func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→{0,1}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sz="2800" dirty="0" err="1" smtClean="0">
                    <a:solidFill>
                      <a:srgbClr val="7030A0"/>
                    </a:solidFill>
                  </a:rPr>
                  <a:t>Babai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, Kimmel, </a:t>
                </a:r>
                <a:r>
                  <a:rPr lang="en-US" sz="2800" dirty="0" err="1" smtClean="0">
                    <a:solidFill>
                      <a:srgbClr val="7030A0"/>
                    </a:solidFill>
                  </a:rPr>
                  <a:t>Lokam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]</a:t>
                </a:r>
              </a:p>
              <a:p>
                <a:r>
                  <a:rPr lang="en-US" sz="3200" dirty="0" smtClean="0"/>
                  <a:t>GAF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𝑎</m:t>
                        </m:r>
                        <m:r>
                          <a:rPr lang="en-US" sz="3200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sz="3200" i="1" dirty="0" err="1" smtClean="0">
                            <a:latin typeface="Cambria Math"/>
                          </a:rPr>
                          <m:t>𝑥</m:t>
                        </m:r>
                        <m:r>
                          <a:rPr lang="en-US" sz="3200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𝑏</m:t>
                        </m:r>
                        <m:r>
                          <a:rPr lang="en-US" sz="3200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sz="3200" i="1" dirty="0" err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⊕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3200" dirty="0" smtClean="0"/>
                  <a:t>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𝑏</m:t>
                    </m:r>
                    <m:r>
                      <a:rPr lang="en-US" sz="32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3200" dirty="0" smtClean="0"/>
                  <a:t>0 otherwise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3200" i="1" dirty="0" smtClean="0">
                            <a:latin typeface="Cambria Math"/>
                          </a:rPr>
                          <m:t>1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𝐴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→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𝐵</m:t>
                        </m:r>
                      </m:sup>
                    </m:sSup>
                    <m:d>
                      <m:d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𝐺𝐴𝐹</m:t>
                        </m:r>
                      </m:e>
                    </m:d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  <m:r>
                      <a:rPr lang="en-US" sz="3200" b="0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1" dirty="0" smtClean="0">
                            <a:latin typeface="Cambria Math"/>
                          </a:rPr>
                          <m:t>log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 smtClean="0"/>
                  <a:t>, but S(GAF)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latin typeface="Cambria Math"/>
                      </a:rPr>
                      <m:t>Ω</m:t>
                    </m:r>
                    <m:r>
                      <a:rPr lang="en-US" sz="3200" i="1" dirty="0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32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  </a:t>
                </a:r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733800"/>
                <a:ext cx="8686800" cy="2632708"/>
              </a:xfrm>
              <a:prstGeom prst="rect">
                <a:avLst/>
              </a:prstGeom>
              <a:blipFill rotWithShape="1">
                <a:blip r:embed="rId7"/>
                <a:stretch>
                  <a:fillRect l="-1825" t="-2784" r="-912" b="-6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17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Property testing lower bounds via CC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Monotonicity, Juntas, Low Fourier degree, Small Decision Trees </a:t>
            </a:r>
            <a:r>
              <a:rPr lang="en-US" dirty="0" smtClean="0">
                <a:solidFill>
                  <a:srgbClr val="7030A0"/>
                </a:solidFill>
              </a:rPr>
              <a:t>[</a:t>
            </a:r>
            <a:r>
              <a:rPr lang="en-US" dirty="0" err="1" smtClean="0">
                <a:solidFill>
                  <a:srgbClr val="7030A0"/>
                </a:solidFill>
              </a:rPr>
              <a:t>Blais</a:t>
            </a:r>
            <a:r>
              <a:rPr lang="en-US" dirty="0" smtClean="0">
                <a:solidFill>
                  <a:srgbClr val="7030A0"/>
                </a:solidFill>
              </a:rPr>
              <a:t>, Brody, </a:t>
            </a:r>
            <a:r>
              <a:rPr lang="en-US" dirty="0" err="1" smtClean="0">
                <a:solidFill>
                  <a:srgbClr val="7030A0"/>
                </a:solidFill>
              </a:rPr>
              <a:t>Matulef</a:t>
            </a:r>
            <a:r>
              <a:rPr lang="en-US" dirty="0" smtClean="0">
                <a:solidFill>
                  <a:srgbClr val="7030A0"/>
                </a:solidFill>
              </a:rPr>
              <a:t>’</a:t>
            </a:r>
            <a:r>
              <a:rPr lang="ru-RU" dirty="0" smtClean="0">
                <a:solidFill>
                  <a:srgbClr val="7030A0"/>
                </a:solidFill>
              </a:rPr>
              <a:t>11</a:t>
            </a:r>
            <a:r>
              <a:rPr lang="en-US" dirty="0" smtClean="0">
                <a:solidFill>
                  <a:srgbClr val="7030A0"/>
                </a:solidFill>
              </a:rPr>
              <a:t>]</a:t>
            </a:r>
          </a:p>
          <a:p>
            <a:r>
              <a:rPr lang="en-US" dirty="0" smtClean="0"/>
              <a:t>Small-width OBDD properties </a:t>
            </a:r>
            <a:r>
              <a:rPr lang="en-US" dirty="0" smtClean="0">
                <a:solidFill>
                  <a:srgbClr val="7030A0"/>
                </a:solidFill>
              </a:rPr>
              <a:t>[Brody, </a:t>
            </a:r>
            <a:r>
              <a:rPr lang="en-US" dirty="0" err="1" smtClean="0">
                <a:solidFill>
                  <a:srgbClr val="7030A0"/>
                </a:solidFill>
              </a:rPr>
              <a:t>Matulef</a:t>
            </a:r>
            <a:r>
              <a:rPr lang="en-US" dirty="0" smtClean="0">
                <a:solidFill>
                  <a:srgbClr val="7030A0"/>
                </a:solidFill>
              </a:rPr>
              <a:t>, Wu’11]</a:t>
            </a:r>
          </a:p>
          <a:p>
            <a:r>
              <a:rPr lang="en-US" dirty="0" err="1" smtClean="0"/>
              <a:t>Lipschitz</a:t>
            </a:r>
            <a:r>
              <a:rPr lang="en-US" dirty="0" smtClean="0"/>
              <a:t> property </a:t>
            </a:r>
            <a:r>
              <a:rPr lang="en-US" dirty="0" smtClean="0">
                <a:solidFill>
                  <a:srgbClr val="7030A0"/>
                </a:solidFill>
              </a:rPr>
              <a:t>[</a:t>
            </a:r>
            <a:r>
              <a:rPr lang="en-US" dirty="0" err="1" smtClean="0">
                <a:solidFill>
                  <a:srgbClr val="7030A0"/>
                </a:solidFill>
              </a:rPr>
              <a:t>Jha</a:t>
            </a:r>
            <a:r>
              <a:rPr lang="en-US" dirty="0" smtClean="0">
                <a:solidFill>
                  <a:srgbClr val="7030A0"/>
                </a:solidFill>
              </a:rPr>
              <a:t>, Raskhodnikova’11]</a:t>
            </a:r>
          </a:p>
          <a:p>
            <a:r>
              <a:rPr lang="en-US" dirty="0" smtClean="0"/>
              <a:t>Codes </a:t>
            </a:r>
            <a:r>
              <a:rPr lang="en-US" dirty="0" smtClean="0">
                <a:solidFill>
                  <a:srgbClr val="7030A0"/>
                </a:solidFill>
              </a:rPr>
              <a:t>[Goldreich’13, </a:t>
            </a:r>
            <a:r>
              <a:rPr lang="en-US" dirty="0" err="1" smtClean="0">
                <a:solidFill>
                  <a:srgbClr val="7030A0"/>
                </a:solidFill>
              </a:rPr>
              <a:t>Gur</a:t>
            </a:r>
            <a:r>
              <a:rPr lang="en-US" dirty="0" smtClean="0">
                <a:solidFill>
                  <a:srgbClr val="7030A0"/>
                </a:solidFill>
              </a:rPr>
              <a:t>, Rothblum’13]</a:t>
            </a:r>
          </a:p>
          <a:p>
            <a:r>
              <a:rPr lang="en-US" dirty="0" smtClean="0"/>
              <a:t>Number of relevant variables</a:t>
            </a:r>
            <a:r>
              <a:rPr lang="en-US" dirty="0" smtClean="0">
                <a:solidFill>
                  <a:srgbClr val="7030A0"/>
                </a:solidFill>
              </a:rPr>
              <a:t> [Ron, Tsur’13</a:t>
            </a:r>
            <a:r>
              <a:rPr lang="en-US" dirty="0" smtClean="0">
                <a:solidFill>
                  <a:srgbClr val="7030A0"/>
                </a:solidFill>
              </a:rPr>
              <a:t>]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865523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All functions are over Boolean hypercube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6413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274638"/>
                <a:ext cx="86868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>
                    <a:solidFill>
                      <a:srgbClr val="0070C0"/>
                    </a:solidFill>
                  </a:rPr>
                  <a:t>Functions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r>
                      <a:rPr lang="en-US" b="0" i="1" dirty="0" smtClean="0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3100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sz="3100" dirty="0">
                    <a:solidFill>
                      <a:srgbClr val="7030A0"/>
                    </a:solidFill>
                  </a:rPr>
                  <a:t>Blais, Raskhodnikova, Y.]</a:t>
                </a:r>
                <a:r>
                  <a:rPr lang="en-US" dirty="0">
                    <a:solidFill>
                      <a:srgbClr val="7030A0"/>
                    </a:solidFill>
                  </a:rPr>
                  <a:t/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274638"/>
                <a:ext cx="8686800" cy="1143000"/>
              </a:xfrm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24000"/>
                <a:ext cx="8458200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monotone functions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𝑸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latin typeface="Cambria Math"/>
                            </a:rPr>
                            <m:t>log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b="1" i="1">
                              <a:latin typeface="Cambria Math"/>
                            </a:rPr>
                            <m:t>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Previous for monotonicity on the line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 = 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𝑸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𝒎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en-US" dirty="0" smtClean="0">
                    <a:solidFill>
                      <a:srgbClr val="7030A0"/>
                    </a:solidFill>
                    <a:latin typeface="Cambria Math"/>
                  </a:rPr>
                  <a:t>[Ergun, </a:t>
                </a:r>
                <a:r>
                  <a:rPr lang="en-US" dirty="0" err="1" smtClean="0">
                    <a:solidFill>
                      <a:srgbClr val="7030A0"/>
                    </a:solidFill>
                    <a:latin typeface="Cambria Math"/>
                  </a:rPr>
                  <a:t>Kannan</a:t>
                </a:r>
                <a:r>
                  <a:rPr lang="en-US" dirty="0" smtClean="0">
                    <a:solidFill>
                      <a:srgbClr val="7030A0"/>
                    </a:solidFill>
                    <a:latin typeface="Cambria Math"/>
                  </a:rPr>
                  <a:t>, Kumar, </a:t>
                </a:r>
                <a:r>
                  <a:rPr lang="en-US" dirty="0" err="1" smtClean="0">
                    <a:solidFill>
                      <a:srgbClr val="7030A0"/>
                    </a:solidFill>
                    <a:latin typeface="Cambria Math"/>
                  </a:rPr>
                  <a:t>Rubinfeld</a:t>
                </a:r>
                <a:r>
                  <a:rPr lang="en-US" dirty="0" smtClean="0">
                    <a:solidFill>
                      <a:srgbClr val="7030A0"/>
                    </a:solidFill>
                    <a:latin typeface="Cambria Math"/>
                  </a:rPr>
                  <a:t>, Viswanathan’00]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𝒎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log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7030A0"/>
                    </a:solidFill>
                    <a:latin typeface="Cambria Math"/>
                  </a:rPr>
                  <a:t> [Fischer’04]</a:t>
                </a:r>
              </a:p>
              <a:p>
                <a:endParaRPr lang="en-US" dirty="0" smtClean="0">
                  <a:solidFill>
                    <a:srgbClr val="7030A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24000"/>
                <a:ext cx="8458200" cy="4525963"/>
              </a:xfrm>
              <a:blipFill rotWithShape="1">
                <a:blip r:embed="rId3"/>
                <a:stretch>
                  <a:fillRect l="-1801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50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>
                    <a:solidFill>
                      <a:srgbClr val="0070C0"/>
                    </a:solidFill>
                  </a:rPr>
                  <a:t>Functions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i="1" dirty="0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sz="3100" dirty="0">
                    <a:solidFill>
                      <a:srgbClr val="7030A0"/>
                    </a:solidFill>
                  </a:rPr>
                  <a:t>[Blais, Raskhodnikova, Y.]</a:t>
                </a:r>
                <a:r>
                  <a:rPr lang="en-US" dirty="0">
                    <a:solidFill>
                      <a:srgbClr val="7030A0"/>
                    </a:solidFill>
                  </a:rPr>
                  <a:t/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370" r="-1259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Thm. </a:t>
                </a:r>
                <a:r>
                  <a:rPr lang="en-US" dirty="0" smtClean="0"/>
                  <a:t>Any non-adaptive tester for monotonicity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has complexity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  <m:r>
                        <a:rPr lang="en-US" b="1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1" i="0" smtClean="0">
                          <a:latin typeface="Cambria Math"/>
                        </a:rPr>
                        <m:t>min</m:t>
                      </m:r>
                      <m:r>
                        <a:rPr lang="en-US" b="1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1" i="0" smtClean="0">
                          <a:latin typeface="Cambria Math"/>
                        </a:rPr>
                        <m:t>log</m:t>
                      </m:r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latin typeface="Cambria Math"/>
                        </a:rPr>
                        <m:t>𝐦</m:t>
                      </m:r>
                      <m:r>
                        <a:rPr lang="en-US" b="1" i="0" smtClean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1" i="0" smtClean="0">
                          <a:latin typeface="Cambria Math"/>
                        </a:rPr>
                        <m:t>log</m:t>
                      </m:r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latin typeface="Cambria Math"/>
                        </a:rPr>
                        <m:t>𝐫</m:t>
                      </m:r>
                      <m:r>
                        <a:rPr lang="en-US" b="1" i="0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US" b="1" dirty="0" smtClean="0"/>
              </a:p>
              <a:p>
                <a:r>
                  <a:rPr lang="en-US" b="1" dirty="0" smtClean="0"/>
                  <a:t>Proof. </a:t>
                </a:r>
              </a:p>
              <a:p>
                <a:pPr lvl="1"/>
                <a:r>
                  <a:rPr lang="en-US" dirty="0" smtClean="0"/>
                  <a:t>Reduction from Augmented Index</a:t>
                </a:r>
              </a:p>
              <a:p>
                <a:pPr lvl="1"/>
                <a:r>
                  <a:rPr lang="en-US" dirty="0" smtClean="0"/>
                  <a:t>Basis of Walsh functions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60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>
                    <a:solidFill>
                      <a:srgbClr val="0070C0"/>
                    </a:solidFill>
                  </a:rPr>
                  <a:t>Functions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i="1" dirty="0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sz="3100" dirty="0">
                    <a:solidFill>
                      <a:srgbClr val="7030A0"/>
                    </a:solidFill>
                  </a:rPr>
                  <a:t>[Blais, Raskhodnikova, Y.]</a:t>
                </a:r>
                <a:r>
                  <a:rPr lang="en-US" dirty="0">
                    <a:solidFill>
                      <a:srgbClr val="7030A0"/>
                    </a:solidFill>
                  </a:rPr>
                  <a:t/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370" r="-1259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Augmented Index</a:t>
                </a:r>
                <a:r>
                  <a:rPr lang="en-US" dirty="0" smtClean="0"/>
                  <a:t>: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,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  <m:r>
                      <a:rPr lang="en-US" b="0" i="1" smtClean="0">
                        <a:latin typeface="Cambria Math"/>
                      </a:rPr>
                      <m:t>∩[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b="0" i="1" smtClean="0">
                        <a:latin typeface="Cambria Math"/>
                      </a:rPr>
                      <m:t>−1]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Augmented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Index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𝒎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Miltersen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Nisan,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Safra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Wigderson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98]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828800" y="2436516"/>
            <a:ext cx="6705601" cy="1422652"/>
            <a:chOff x="811127" y="3098924"/>
            <a:chExt cx="9764145" cy="2071549"/>
          </a:xfrm>
        </p:grpSpPr>
        <p:grpSp>
          <p:nvGrpSpPr>
            <p:cNvPr id="5" name="Group 4"/>
            <p:cNvGrpSpPr/>
            <p:nvPr/>
          </p:nvGrpSpPr>
          <p:grpSpPr>
            <a:xfrm>
              <a:off x="811127" y="3098924"/>
              <a:ext cx="4233404" cy="2071549"/>
              <a:chOff x="761999" y="2438400"/>
              <a:chExt cx="4233404" cy="2071549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761999" y="3837710"/>
                    <a:ext cx="4233404" cy="672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</m:d>
                        </m:oMath>
                      </m:oMathPara>
                    </a14:m>
                    <a:endParaRPr lang="en-US" sz="24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999" y="3837710"/>
                    <a:ext cx="4233404" cy="67223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4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/>
            <p:cNvGrpSpPr/>
            <p:nvPr/>
          </p:nvGrpSpPr>
          <p:grpSpPr>
            <a:xfrm>
              <a:off x="6494584" y="3098924"/>
              <a:ext cx="4080688" cy="2071549"/>
              <a:chOff x="6476999" y="2438400"/>
              <a:chExt cx="4080688" cy="2071549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6477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476999" y="3837710"/>
                    <a:ext cx="4080688" cy="672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</m:d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400" i="1">
                              <a:latin typeface="Cambria Math"/>
                            </a:rPr>
                            <m:t>∩[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400" i="1">
                              <a:latin typeface="Cambria Math"/>
                            </a:rPr>
                            <m:t>−1]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6999" y="3837710"/>
                    <a:ext cx="4080688" cy="67223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435"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" name="Group 10"/>
          <p:cNvGrpSpPr/>
          <p:nvPr/>
        </p:nvGrpSpPr>
        <p:grpSpPr>
          <a:xfrm>
            <a:off x="3282461" y="2447082"/>
            <a:ext cx="2311674" cy="609201"/>
            <a:chOff x="1491761" y="2944488"/>
            <a:chExt cx="3581400" cy="609201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1491761" y="3553689"/>
              <a:ext cx="358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663222" y="2944488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𝑆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3222" y="2944488"/>
                  <a:ext cx="990600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5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59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3484" y="1105249"/>
                <a:ext cx="8686800" cy="19049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Walsh functions: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[2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]→{−1,1}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bit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484" y="1105249"/>
                <a:ext cx="8686800" cy="1904999"/>
              </a:xfrm>
              <a:blipFill rotWithShape="1">
                <a:blip r:embed="rId2"/>
                <a:stretch>
                  <a:fillRect l="-1754" t="-3834" r="-351" b="-2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5883" y="1524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>
                    <a:solidFill>
                      <a:srgbClr val="0070C0"/>
                    </a:solidFill>
                  </a:rPr>
                  <a:t>Functions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i="1" dirty="0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sz="3100" dirty="0">
                    <a:solidFill>
                      <a:srgbClr val="7030A0"/>
                    </a:solidFill>
                  </a:rPr>
                  <a:t>[Blais, Raskhodnikova, Y.]</a:t>
                </a:r>
                <a:r>
                  <a:rPr lang="en-US" dirty="0">
                    <a:solidFill>
                      <a:srgbClr val="7030A0"/>
                    </a:solidFill>
                  </a:rPr>
                  <a:t/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5883" y="152400"/>
                <a:ext cx="8229600" cy="1143000"/>
              </a:xfrm>
              <a:blipFill rotWithShape="1">
                <a:blip r:embed="rId3"/>
                <a:stretch>
                  <a:fillRect l="-2370" r="-1259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/>
          <p:cNvGrpSpPr/>
          <p:nvPr/>
        </p:nvGrpSpPr>
        <p:grpSpPr>
          <a:xfrm>
            <a:off x="131740" y="5795547"/>
            <a:ext cx="8853890" cy="1060488"/>
            <a:chOff x="134038" y="5680898"/>
            <a:chExt cx="8853890" cy="1060488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523082" y="6106099"/>
              <a:ext cx="739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518029" y="5690997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949523" y="5690997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345671" y="5690997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2777165" y="5690997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3230693" y="5680898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3662187" y="5680898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058335" y="5680898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489829" y="5680898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063165" y="6285746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494659" y="6285746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5890807" y="6285746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6322301" y="6285746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6775829" y="6275647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7207323" y="6275647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7603471" y="6275647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8034965" y="6275647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530728" y="6156611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0728" y="6156611"/>
                  <a:ext cx="457200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34038" y="5829003"/>
                  <a:ext cx="1395470" cy="5541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1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dirty="0" smtClean="0">
                                    <a:latin typeface="Cambria Math"/>
                                  </a:rPr>
                                  <m:t>𝟒</m:t>
                                </m:r>
                              </m:e>
                            </m:d>
                          </m:sub>
                        </m:sSub>
                        <m:r>
                          <a:rPr lang="en-US" sz="2800" b="1" i="1" dirty="0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38" y="5829003"/>
                  <a:ext cx="1395470" cy="5541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126691" y="3025579"/>
            <a:ext cx="8853890" cy="1042585"/>
            <a:chOff x="128989" y="2910930"/>
            <a:chExt cx="8853890" cy="1042585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1518033" y="3318228"/>
              <a:ext cx="739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1518029" y="2921029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1949523" y="3490655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2345671" y="2921029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3230693" y="2910930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058335" y="2910930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5494659" y="3500755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322301" y="3500755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7207323" y="3490656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8034965" y="3490656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8525679" y="3368740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5679" y="3368740"/>
                  <a:ext cx="457200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28989" y="3041132"/>
                  <a:ext cx="1395470" cy="5541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1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dirty="0" smtClean="0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sub>
                        </m:sSub>
                        <m:r>
                          <a:rPr lang="en-US" sz="2800" b="1" i="1" dirty="0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989" y="3041132"/>
                  <a:ext cx="1395470" cy="55419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2339704" y="2921029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2771198" y="3490655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3219676" y="2910930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3651170" y="3480556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4058335" y="2920112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4489829" y="3489738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063165" y="2938013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494659" y="3507639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890807" y="2938013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6775829" y="2927914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7603471" y="2927914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5884840" y="2938013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6316334" y="3507639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764812" y="2927914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196306" y="3497540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7603471" y="2937096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8034965" y="3506722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590" y="4358644"/>
            <a:ext cx="8853890" cy="1101318"/>
            <a:chOff x="62888" y="4243995"/>
            <a:chExt cx="8853890" cy="1101318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1451932" y="4710026"/>
              <a:ext cx="739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1451928" y="4256533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1883422" y="4256533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3164592" y="4246434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8459578" y="4760538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9578" y="4760538"/>
                  <a:ext cx="457200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62888" y="4432930"/>
                  <a:ext cx="1395470" cy="5541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1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dirty="0" smtClean="0">
                                    <a:latin typeface="Cambria Math"/>
                                  </a:rPr>
                                  <m:t>𝟐</m:t>
                                </m:r>
                              </m:e>
                            </m:d>
                          </m:sub>
                        </m:sSub>
                        <m:r>
                          <a:rPr lang="en-US" sz="2800" b="1" i="1" dirty="0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88" y="4432930"/>
                  <a:ext cx="1395470" cy="55419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2266552" y="4894742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2692079" y="4904841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4410710" y="4903924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4997064" y="4273517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6709728" y="4263418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6698711" y="4263418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3597922" y="4243995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3981052" y="4882204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4997064" y="4276270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5428558" y="4276270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5811688" y="4914479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6237215" y="4924578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6709728" y="4263418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7141222" y="4263418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7524352" y="4901627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7949879" y="4911726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4714459" y="4980643"/>
            <a:ext cx="346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…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6605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Property Testing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rgbClr val="7030A0"/>
                </a:solidFill>
              </a:rPr>
              <a:t>[</a:t>
            </a:r>
            <a:r>
              <a:rPr lang="en-US" sz="2700" dirty="0" err="1" smtClean="0">
                <a:solidFill>
                  <a:srgbClr val="7030A0"/>
                </a:solidFill>
              </a:rPr>
              <a:t>Goldreich</a:t>
            </a:r>
            <a:r>
              <a:rPr lang="en-US" sz="2700" dirty="0" smtClean="0">
                <a:solidFill>
                  <a:srgbClr val="7030A0"/>
                </a:solidFill>
              </a:rPr>
              <a:t>, </a:t>
            </a:r>
            <a:r>
              <a:rPr lang="en-US" sz="2700" dirty="0" err="1" smtClean="0">
                <a:solidFill>
                  <a:srgbClr val="7030A0"/>
                </a:solidFill>
              </a:rPr>
              <a:t>Goldwasser</a:t>
            </a:r>
            <a:r>
              <a:rPr lang="en-US" sz="2700" dirty="0" smtClean="0">
                <a:solidFill>
                  <a:srgbClr val="7030A0"/>
                </a:solidFill>
              </a:rPr>
              <a:t>, Ron, </a:t>
            </a:r>
            <a:r>
              <a:rPr lang="en-US" sz="2700" dirty="0" err="1" smtClean="0">
                <a:solidFill>
                  <a:srgbClr val="7030A0"/>
                </a:solidFill>
              </a:rPr>
              <a:t>Rubinfeld</a:t>
            </a:r>
            <a:r>
              <a:rPr lang="en-US" sz="2700" dirty="0" smtClean="0">
                <a:solidFill>
                  <a:srgbClr val="7030A0"/>
                </a:solidFill>
              </a:rPr>
              <a:t>, Sudan]</a:t>
            </a:r>
            <a:endParaRPr lang="en-US" sz="2700" dirty="0">
              <a:solidFill>
                <a:srgbClr val="7030A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90500" y="1535668"/>
            <a:ext cx="4595169" cy="4651937"/>
            <a:chOff x="190500" y="1535668"/>
            <a:chExt cx="4595169" cy="4651937"/>
          </a:xfrm>
        </p:grpSpPr>
        <p:grpSp>
          <p:nvGrpSpPr>
            <p:cNvPr id="43" name="Group 42"/>
            <p:cNvGrpSpPr/>
            <p:nvPr/>
          </p:nvGrpSpPr>
          <p:grpSpPr>
            <a:xfrm>
              <a:off x="190500" y="1535668"/>
              <a:ext cx="3543300" cy="4651937"/>
              <a:chOff x="190500" y="1535668"/>
              <a:chExt cx="3543300" cy="4651937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278905" y="4092105"/>
                <a:ext cx="1371600" cy="20955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" h="2095500">
                    <a:moveTo>
                      <a:pt x="2609" y="0"/>
                    </a:moveTo>
                    <a:lnTo>
                      <a:pt x="1368991" y="0"/>
                    </a:lnTo>
                    <a:cubicBezTo>
                      <a:pt x="1371439" y="25266"/>
                      <a:pt x="1371600" y="50678"/>
                      <a:pt x="1371600" y="76200"/>
                    </a:cubicBezTo>
                    <a:cubicBezTo>
                      <a:pt x="1371600" y="1191429"/>
                      <a:pt x="1064557" y="2095500"/>
                      <a:pt x="685800" y="2095500"/>
                    </a:cubicBezTo>
                    <a:cubicBezTo>
                      <a:pt x="307043" y="2095500"/>
                      <a:pt x="0" y="1191429"/>
                      <a:pt x="0" y="76200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No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78905" y="2050151"/>
                <a:ext cx="1371600" cy="20193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" h="2019300">
                    <a:moveTo>
                      <a:pt x="685800" y="0"/>
                    </a:moveTo>
                    <a:cubicBezTo>
                      <a:pt x="1064557" y="0"/>
                      <a:pt x="1371600" y="904071"/>
                      <a:pt x="1371600" y="2019300"/>
                    </a:cubicBezTo>
                    <a:lnTo>
                      <a:pt x="0" y="2019300"/>
                    </a:lnTo>
                    <a:cubicBezTo>
                      <a:pt x="0" y="904071"/>
                      <a:pt x="307043" y="0"/>
                      <a:pt x="685800" y="0"/>
                    </a:cubicBez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YES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90500" y="1535668"/>
                <a:ext cx="3543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Randomized algorithm</a:t>
                </a:r>
                <a:endParaRPr lang="en-US" sz="2400" b="1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650505" y="2535456"/>
              <a:ext cx="3135164" cy="3101971"/>
              <a:chOff x="2057400" y="2511813"/>
              <a:chExt cx="3135164" cy="310197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2677964" y="2511813"/>
                    <a:ext cx="2514600" cy="9951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/>
                      <a:t>Accept with probability 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≥</m:t>
                        </m:r>
                        <m:f>
                          <m:f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oMath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77964" y="2511813"/>
                    <a:ext cx="2514600" cy="995144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3883" t="-4908" b="-55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2631989" y="4618640"/>
                    <a:ext cx="2514600" cy="9951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/>
                      <a:t>Reject with probability 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≥</m:t>
                        </m:r>
                        <m:f>
                          <m:f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oMath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1989" y="4618640"/>
                    <a:ext cx="2514600" cy="995144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3632" t="-4908" b="-55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057400" y="2511813"/>
                    <a:ext cx="8491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1" i="1" dirty="0" smtClean="0">
                              <a:latin typeface="Cambria Math"/>
                            </a:rPr>
                            <m:t>⇒ 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7400" y="2511813"/>
                    <a:ext cx="849164" cy="70788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090279" y="4618640"/>
                    <a:ext cx="8491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1" i="1" dirty="0" smtClean="0">
                              <a:latin typeface="Cambria Math"/>
                            </a:rPr>
                            <m:t>⇒  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0279" y="4618640"/>
                    <a:ext cx="849164" cy="70788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9" name="Group 48"/>
          <p:cNvGrpSpPr/>
          <p:nvPr/>
        </p:nvGrpSpPr>
        <p:grpSpPr>
          <a:xfrm>
            <a:off x="4752975" y="1541495"/>
            <a:ext cx="4538791" cy="4646110"/>
            <a:chOff x="4752975" y="1541495"/>
            <a:chExt cx="4538791" cy="4646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156602" y="3844420"/>
                  <a:ext cx="7789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dirty="0" smtClean="0"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602" y="3844420"/>
                  <a:ext cx="778991" cy="7078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8" name="Group 47"/>
            <p:cNvGrpSpPr/>
            <p:nvPr/>
          </p:nvGrpSpPr>
          <p:grpSpPr>
            <a:xfrm>
              <a:off x="4752975" y="1541495"/>
              <a:ext cx="4538791" cy="4646110"/>
              <a:chOff x="4752975" y="1541495"/>
              <a:chExt cx="4538791" cy="4646110"/>
            </a:xfrm>
          </p:grpSpPr>
          <p:sp>
            <p:nvSpPr>
              <p:cNvPr id="17" name="Oval 14"/>
              <p:cNvSpPr/>
              <p:nvPr/>
            </p:nvSpPr>
            <p:spPr>
              <a:xfrm>
                <a:off x="4818620" y="4092105"/>
                <a:ext cx="1371600" cy="396446"/>
              </a:xfrm>
              <a:custGeom>
                <a:avLst/>
                <a:gdLst/>
                <a:ahLst/>
                <a:cxnLst/>
                <a:rect l="l" t="t" r="r" b="b"/>
                <a:pathLst>
                  <a:path w="1371600" h="396446">
                    <a:moveTo>
                      <a:pt x="2609" y="0"/>
                    </a:moveTo>
                    <a:lnTo>
                      <a:pt x="1368991" y="0"/>
                    </a:lnTo>
                    <a:cubicBezTo>
                      <a:pt x="1371439" y="25266"/>
                      <a:pt x="1371600" y="50678"/>
                      <a:pt x="1371600" y="76200"/>
                    </a:cubicBezTo>
                    <a:lnTo>
                      <a:pt x="1360636" y="396446"/>
                    </a:lnTo>
                    <a:lnTo>
                      <a:pt x="10964" y="396446"/>
                    </a:lnTo>
                    <a:cubicBezTo>
                      <a:pt x="2935" y="292233"/>
                      <a:pt x="0" y="185226"/>
                      <a:pt x="0" y="76200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4752975" y="1541495"/>
                <a:ext cx="4538791" cy="4646110"/>
                <a:chOff x="4752975" y="1541495"/>
                <a:chExt cx="4538791" cy="4646110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4752975" y="1541495"/>
                  <a:ext cx="2228850" cy="4646110"/>
                  <a:chOff x="4752975" y="1541495"/>
                  <a:chExt cx="2228850" cy="4646110"/>
                </a:xfrm>
              </p:grpSpPr>
              <p:sp>
                <p:nvSpPr>
                  <p:cNvPr id="18" name="Rectangle 13"/>
                  <p:cNvSpPr/>
                  <p:nvPr/>
                </p:nvSpPr>
                <p:spPr>
                  <a:xfrm>
                    <a:off x="4818620" y="2050151"/>
                    <a:ext cx="1371600" cy="201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1600" h="2019300">
                        <a:moveTo>
                          <a:pt x="685800" y="0"/>
                        </a:moveTo>
                        <a:cubicBezTo>
                          <a:pt x="1064557" y="0"/>
                          <a:pt x="1371600" y="904071"/>
                          <a:pt x="1371600" y="2019300"/>
                        </a:cubicBezTo>
                        <a:lnTo>
                          <a:pt x="0" y="2019300"/>
                        </a:lnTo>
                        <a:cubicBezTo>
                          <a:pt x="0" y="904071"/>
                          <a:pt x="307043" y="0"/>
                          <a:pt x="685800" y="0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YES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" name="Oval 14"/>
                  <p:cNvSpPr/>
                  <p:nvPr/>
                </p:nvSpPr>
                <p:spPr>
                  <a:xfrm>
                    <a:off x="4829584" y="4488551"/>
                    <a:ext cx="1349672" cy="1699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9672" h="1699054">
                        <a:moveTo>
                          <a:pt x="0" y="0"/>
                        </a:moveTo>
                        <a:lnTo>
                          <a:pt x="1349672" y="0"/>
                        </a:lnTo>
                        <a:cubicBezTo>
                          <a:pt x="1299917" y="963108"/>
                          <a:pt x="1016565" y="1699054"/>
                          <a:pt x="674836" y="1699054"/>
                        </a:cubicBezTo>
                        <a:cubicBezTo>
                          <a:pt x="333107" y="1699054"/>
                          <a:pt x="49755" y="963108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No</a:t>
                    </a:r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4752975" y="1541495"/>
                    <a:ext cx="222885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/>
                      <a:t>Property tester</a:t>
                    </a:r>
                    <a:endParaRPr lang="en-US" sz="2400" b="1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TextBox 39"/>
                      <p:cNvSpPr txBox="1"/>
                      <p:nvPr/>
                    </p:nvSpPr>
                    <p:spPr>
                      <a:xfrm>
                        <a:off x="5018236" y="3997940"/>
                        <a:ext cx="1084820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𝝐</m:t>
                            </m:r>
                          </m:oMath>
                        </a14:m>
                        <a:r>
                          <a:rPr lang="en-US" sz="3200" dirty="0" smtClean="0"/>
                          <a:t>-</a:t>
                        </a:r>
                        <a:r>
                          <a:rPr lang="en-US" sz="3200" b="1" dirty="0" smtClean="0"/>
                          <a:t>far</a:t>
                        </a:r>
                        <a:endParaRPr lang="en-US" b="1" dirty="0"/>
                      </a:p>
                    </p:txBody>
                  </p:sp>
                </mc:Choice>
                <mc:Fallback xmlns="">
                  <p:sp>
                    <p:nvSpPr>
                      <p:cNvPr id="40" name="TextBox 3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018236" y="3997940"/>
                        <a:ext cx="1084820" cy="584775"/>
                      </a:xfrm>
                      <a:prstGeom prst="rect">
                        <a:avLst/>
                      </a:prstGeom>
                      <a:blipFill rotWithShape="1">
                        <a:blip r:embed="rId7"/>
                        <a:stretch>
                          <a:fillRect t="-12500" r="-5056" b="-3437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6156602" y="2438400"/>
                  <a:ext cx="3135164" cy="3101971"/>
                  <a:chOff x="6156602" y="2438400"/>
                  <a:chExt cx="3135164" cy="3101971"/>
                </a:xfrm>
              </p:grpSpPr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6156602" y="2438400"/>
                    <a:ext cx="3135164" cy="3101971"/>
                    <a:chOff x="2057400" y="2511813"/>
                    <a:chExt cx="3135164" cy="3101971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6" name="TextBox 35"/>
                        <p:cNvSpPr txBox="1"/>
                        <p:nvPr/>
                      </p:nvSpPr>
                      <p:spPr>
                        <a:xfrm>
                          <a:off x="2677964" y="2511813"/>
                          <a:ext cx="2514600" cy="99514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400" b="1" dirty="0" smtClean="0"/>
                            <a:t>Accept with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endParaRPr lang="en-US" sz="24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36" name="TextBox 3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677964" y="2511813"/>
                          <a:ext cx="2514600" cy="995144"/>
                        </a:xfrm>
                        <a:prstGeom prst="rect">
                          <a:avLst/>
                        </a:prstGeom>
                        <a:blipFill rotWithShape="1">
                          <a:blip r:embed="rId8"/>
                          <a:stretch>
                            <a:fillRect l="-3883" t="-4908" b="-552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7" name="TextBox 36"/>
                        <p:cNvSpPr txBox="1"/>
                        <p:nvPr/>
                      </p:nvSpPr>
                      <p:spPr>
                        <a:xfrm>
                          <a:off x="2631989" y="4618640"/>
                          <a:ext cx="2514600" cy="99514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400" b="1" dirty="0" smtClean="0"/>
                            <a:t>Reject with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endParaRPr lang="en-US" sz="24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37" name="TextBox 3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631989" y="4618640"/>
                          <a:ext cx="2514600" cy="995144"/>
                        </a:xfrm>
                        <a:prstGeom prst="rect">
                          <a:avLst/>
                        </a:prstGeom>
                        <a:blipFill rotWithShape="1">
                          <a:blip r:embed="rId9"/>
                          <a:stretch>
                            <a:fillRect l="-3632" t="-4908" b="-552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8" name="TextBox 37"/>
                        <p:cNvSpPr txBox="1"/>
                        <p:nvPr/>
                      </p:nvSpPr>
                      <p:spPr>
                        <a:xfrm>
                          <a:off x="2057400" y="2511813"/>
                          <a:ext cx="849164" cy="70788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dirty="0" smtClean="0">
                                    <a:latin typeface="Cambria Math"/>
                                  </a:rPr>
                                  <m:t>⇒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38" name="TextBox 3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057400" y="2511813"/>
                          <a:ext cx="849164" cy="707886"/>
                        </a:xfrm>
                        <a:prstGeom prst="rect">
                          <a:avLst/>
                        </a:prstGeom>
                        <a:blipFill rotWithShape="1">
                          <a:blip r:embed="rId1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9" name="TextBox 38"/>
                        <p:cNvSpPr txBox="1"/>
                        <p:nvPr/>
                      </p:nvSpPr>
                      <p:spPr>
                        <a:xfrm>
                          <a:off x="2057400" y="4618640"/>
                          <a:ext cx="849164" cy="70788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dirty="0" smtClean="0">
                                    <a:latin typeface="Cambria Math"/>
                                  </a:rPr>
                                  <m:t>⇒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39" name="TextBox 3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057400" y="4618640"/>
                          <a:ext cx="849164" cy="707886"/>
                        </a:xfrm>
                        <a:prstGeom prst="rect">
                          <a:avLst/>
                        </a:prstGeom>
                        <a:blipFill rotWithShape="1">
                          <a:blip r:embed="rId1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731191" y="3967530"/>
                    <a:ext cx="160483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rgbClr val="0070C0"/>
                        </a:solidFill>
                      </a:rPr>
                      <a:t>Don’t care</a:t>
                    </a:r>
                    <a:endParaRPr lang="en-US" dirty="0">
                      <a:solidFill>
                        <a:srgbClr val="0070C0"/>
                      </a:solidFill>
                    </a:endParaRPr>
                  </a:p>
                </p:txBody>
              </p: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65720" y="6187605"/>
                <a:ext cx="79448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2800" dirty="0" smtClean="0"/>
                  <a:t>-</a:t>
                </a:r>
                <a:r>
                  <a:rPr lang="en-US" sz="2800" b="1" dirty="0" smtClean="0"/>
                  <a:t>far 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≥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fraction has to be changed to become </a:t>
                </a:r>
                <a:r>
                  <a:rPr lang="en-US" sz="2800" b="1" dirty="0" smtClean="0"/>
                  <a:t>YES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20" y="6187605"/>
                <a:ext cx="7944880" cy="523220"/>
              </a:xfrm>
              <a:prstGeom prst="rect">
                <a:avLst/>
              </a:prstGeom>
              <a:blipFill rotWithShape="1"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55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Step functions</a:t>
                </a:r>
                <a:r>
                  <a:rPr lang="en-US" dirty="0" smtClean="0"/>
                  <a:t>: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𝑠𝑡𝑒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𝑠𝑡𝑒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=⌈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⌉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  <a:blipFill rotWithShape="1">
                <a:blip r:embed="rId2"/>
                <a:stretch>
                  <a:fillRect l="-1825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>
                    <a:solidFill>
                      <a:srgbClr val="0070C0"/>
                    </a:solidFill>
                  </a:rPr>
                  <a:t>Functions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i="1" dirty="0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sz="3100" dirty="0">
                    <a:solidFill>
                      <a:srgbClr val="7030A0"/>
                    </a:solidFill>
                  </a:rPr>
                  <a:t>[Blais, Raskhodnikova, Y.]</a:t>
                </a:r>
                <a:r>
                  <a:rPr lang="en-US" dirty="0">
                    <a:solidFill>
                      <a:srgbClr val="7030A0"/>
                    </a:solidFill>
                  </a:rPr>
                  <a:t/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370" r="-1259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62888" y="3431728"/>
            <a:ext cx="8853890" cy="2488741"/>
            <a:chOff x="62888" y="3431728"/>
            <a:chExt cx="8853890" cy="2488741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451932" y="5285182"/>
              <a:ext cx="739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1454224" y="5221269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885718" y="5221269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222435" y="4561082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459578" y="5335694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9578" y="5335694"/>
                  <a:ext cx="457200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2888" y="5008086"/>
                  <a:ext cx="13890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𝑠𝑡𝑒</m:t>
                        </m:r>
                        <m:sSub>
                          <m:sSub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88" y="5008086"/>
                  <a:ext cx="1389040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324395" y="5209390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749922" y="5219489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4501600" y="4579650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3655765" y="4558643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071942" y="4557930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147632" y="4175235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5579126" y="4175235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6915843" y="3515048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017803" y="4163356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443330" y="4173455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8195008" y="3533616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7349173" y="3512609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7765350" y="3511896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1527376" y="3431728"/>
              <a:ext cx="0" cy="19039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37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4485" y="1447800"/>
                <a:ext cx="82296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Augmented Index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Monotonicity Testing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∉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/>
                      </a:rPr>
                      <m:t>𝝌</m:t>
                    </m:r>
                  </m:oMath>
                </a14:m>
                <a:r>
                  <a:rPr lang="en-US" dirty="0" smtClean="0"/>
                  <a:t> is monotone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/>
                      </a:rPr>
                      <m:t>𝝌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¼ -far from monotone</a:t>
                </a:r>
                <a:endParaRPr lang="en-US" dirty="0"/>
              </a:p>
              <a:p>
                <a:r>
                  <a:rPr lang="en-US" dirty="0" smtClean="0"/>
                  <a:t>Thus,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𝑸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𝒎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log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485" y="1447800"/>
                <a:ext cx="8229600" cy="5105400"/>
              </a:xfrm>
              <a:blipFill rotWithShape="1">
                <a:blip r:embed="rId2"/>
                <a:stretch>
                  <a:fillRect l="-1704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06649" y="2603298"/>
            <a:ext cx="1542218" cy="1434072"/>
            <a:chOff x="423232" y="2438400"/>
            <a:chExt cx="2245651" cy="2088177"/>
          </a:xfrm>
        </p:grpSpPr>
        <p:sp>
          <p:nvSpPr>
            <p:cNvPr id="10" name="Isosceles Triangle 9"/>
            <p:cNvSpPr/>
            <p:nvPr/>
          </p:nvSpPr>
          <p:spPr>
            <a:xfrm>
              <a:off x="762000" y="2438400"/>
              <a:ext cx="1568116" cy="1295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23232" y="3854338"/>
                  <a:ext cx="2245651" cy="6722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</m:d>
                      </m:oMath>
                    </m:oMathPara>
                  </a14:m>
                  <a:endParaRPr lang="en-US" sz="24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232" y="3854338"/>
                  <a:ext cx="2245651" cy="67223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Isosceles Triangle 7"/>
          <p:cNvSpPr/>
          <p:nvPr/>
        </p:nvSpPr>
        <p:spPr>
          <a:xfrm rot="10800000">
            <a:off x="6624407" y="2551886"/>
            <a:ext cx="1076916" cy="8896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222666" y="2713961"/>
                <a:ext cx="4235327" cy="565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𝝌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=2 </m:t>
                    </m:r>
                    <m:r>
                      <a:rPr lang="en-US" sz="2800" b="0" i="1" dirty="0" err="1" smtClean="0">
                        <a:solidFill>
                          <a:schemeClr val="tx1"/>
                        </a:solidFill>
                        <a:latin typeface="Cambria Math"/>
                      </a:rPr>
                      <m:t>𝑠𝑡𝑒</m:t>
                    </m:r>
                    <m:sSub>
                      <m:sSubPr>
                        <m:ctrlPr>
                          <a:rPr lang="en-US" sz="2800" b="0" i="1" dirty="0" err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err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1" i="1" dirty="0" err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∩[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−1, …,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sz="2800" b="1" i="0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666" y="2713961"/>
                <a:ext cx="4235327" cy="5654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61642" y="3553670"/>
                <a:ext cx="28024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</m:d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2400" i="1">
                          <a:latin typeface="Cambria Math"/>
                        </a:rPr>
                        <m:t>∩[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2400" i="1">
                          <a:latin typeface="Cambria Math"/>
                        </a:rPr>
                        <m:t>−1]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642" y="3553670"/>
                <a:ext cx="280244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3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2286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>
                    <a:solidFill>
                      <a:srgbClr val="0070C0"/>
                    </a:solidFill>
                  </a:rPr>
                  <a:t>Functions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i="1" dirty="0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sz="3100" dirty="0">
                    <a:solidFill>
                      <a:srgbClr val="7030A0"/>
                    </a:solidFill>
                  </a:rPr>
                  <a:t>[Blais, Raskhodnikova, Y.]</a:t>
                </a:r>
                <a:r>
                  <a:rPr lang="en-US" dirty="0">
                    <a:solidFill>
                      <a:srgbClr val="7030A0"/>
                    </a:solidFill>
                  </a:rPr>
                  <a:t/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16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228600"/>
                <a:ext cx="8229600" cy="1143000"/>
              </a:xfrm>
              <a:blipFill rotWithShape="1">
                <a:blip r:embed="rId6"/>
                <a:stretch>
                  <a:fillRect l="-2444" r="-1185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98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>
                    <a:solidFill>
                      <a:srgbClr val="0070C0"/>
                    </a:solidFill>
                  </a:rPr>
                  <a:t>Functions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i="1" dirty="0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sz="3100" dirty="0">
                    <a:solidFill>
                      <a:srgbClr val="7030A0"/>
                    </a:solidFill>
                  </a:rPr>
                  <a:t>[Blais, Raskhodnikova, Y.]</a:t>
                </a:r>
                <a:r>
                  <a:rPr lang="en-US" dirty="0">
                    <a:solidFill>
                      <a:srgbClr val="7030A0"/>
                    </a:solidFill>
                  </a:rPr>
                  <a:t/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 rotWithShape="1">
                <a:blip r:embed="rId2"/>
                <a:stretch>
                  <a:fillRect l="-2370" r="-1259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87680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monotone functions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𝑸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latin typeface="Cambria Math"/>
                            </a:rPr>
                            <m:t>log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b="1" i="1">
                              <a:latin typeface="Cambria Math"/>
                            </a:rPr>
                            <m:t>𝒎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-Lipschitz </a:t>
                </a:r>
                <a:r>
                  <a:rPr lang="en-US" dirty="0"/>
                  <a:t>functions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separately convex </a:t>
                </a:r>
                <a:r>
                  <a:rPr lang="en-US" dirty="0"/>
                  <a:t>functions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convex </a:t>
                </a:r>
                <a:r>
                  <a:rPr lang="en-US" dirty="0"/>
                  <a:t>functions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err="1" smtClean="0"/>
                  <a:t>Thm</a:t>
                </a:r>
                <a:r>
                  <a:rPr lang="en-US" b="1" dirty="0" smtClean="0"/>
                  <a:t>.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[BRY] </a:t>
                </a:r>
                <a:r>
                  <a:rPr lang="en-US" dirty="0" smtClean="0"/>
                  <a:t>For all these properties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log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These bounds are optimal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Chakrabarty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Seshadhri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‘13]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876800"/>
              </a:xfrm>
              <a:blipFill rotWithShape="1">
                <a:blip r:embed="rId3"/>
                <a:stretch>
                  <a:fillRect l="-1657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39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9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991600" cy="40385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 smtClean="0"/>
                  <a:t>Property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𝑷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 set of </a:t>
                </a:r>
                <a:r>
                  <a:rPr lang="en-US" b="1" dirty="0" smtClean="0"/>
                  <a:t>YES </a:t>
                </a:r>
                <a:r>
                  <a:rPr lang="en-US" dirty="0" smtClean="0"/>
                  <a:t>instances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Query </a:t>
                </a:r>
                <a:r>
                  <a:rPr lang="en-US" dirty="0"/>
                  <a:t>complexity of testing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𝑷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𝑷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 Adaptive queries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𝑛𝑎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𝑷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 Non-adaptive (all queries at once)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𝑷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 Queries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rounds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𝑛𝑎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sub>
                      <m:sup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𝑷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991600" cy="4038599"/>
              </a:xfrm>
              <a:blipFill rotWithShape="1">
                <a:blip r:embed="rId2"/>
                <a:stretch>
                  <a:fillRect l="-1695" t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Property Testing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rgbClr val="7030A0"/>
                </a:solidFill>
              </a:rPr>
              <a:t>[</a:t>
            </a:r>
            <a:r>
              <a:rPr lang="en-US" sz="2700" dirty="0" err="1" smtClean="0">
                <a:solidFill>
                  <a:srgbClr val="7030A0"/>
                </a:solidFill>
              </a:rPr>
              <a:t>Goldreich</a:t>
            </a:r>
            <a:r>
              <a:rPr lang="en-US" sz="2700" dirty="0" smtClean="0">
                <a:solidFill>
                  <a:srgbClr val="7030A0"/>
                </a:solidFill>
              </a:rPr>
              <a:t>, </a:t>
            </a:r>
            <a:r>
              <a:rPr lang="en-US" sz="2700" dirty="0" err="1" smtClean="0">
                <a:solidFill>
                  <a:srgbClr val="7030A0"/>
                </a:solidFill>
              </a:rPr>
              <a:t>Goldwasser</a:t>
            </a:r>
            <a:r>
              <a:rPr lang="en-US" sz="2700" dirty="0" smtClean="0">
                <a:solidFill>
                  <a:srgbClr val="7030A0"/>
                </a:solidFill>
              </a:rPr>
              <a:t>, Ron, </a:t>
            </a:r>
            <a:r>
              <a:rPr lang="en-US" sz="2700" dirty="0" err="1" smtClean="0">
                <a:solidFill>
                  <a:srgbClr val="7030A0"/>
                </a:solidFill>
              </a:rPr>
              <a:t>Rubinfeld</a:t>
            </a:r>
            <a:r>
              <a:rPr lang="en-US" sz="2700" dirty="0" smtClean="0">
                <a:solidFill>
                  <a:srgbClr val="7030A0"/>
                </a:solidFill>
              </a:rPr>
              <a:t>, Sudan]</a:t>
            </a:r>
            <a:endParaRPr lang="en-US" sz="27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5806625"/>
                <a:ext cx="8382000" cy="624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For error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1−</m:t>
                    </m:r>
                    <m:r>
                      <a:rPr lang="en-US" sz="3200" b="1" i="1" smtClean="0">
                        <a:latin typeface="Cambria Math"/>
                      </a:rPr>
                      <m:t>𝜹</m:t>
                    </m:r>
                  </m:oMath>
                </a14:m>
                <a:r>
                  <a:rPr lang="en-US" sz="3200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1" i="1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𝜹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𝑟</m:t>
                        </m:r>
                      </m:sup>
                    </m:sSubSup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i="1" dirty="0" smtClean="0">
                            <a:latin typeface="Cambria Math"/>
                          </a:rPr>
                          <m:t>lo</m:t>
                        </m:r>
                        <m:r>
                          <m:rPr>
                            <m:sty m:val="p"/>
                          </m:rPr>
                          <a:rPr lang="en-US" sz="3200" b="0" i="1" dirty="0" smtClean="0">
                            <a:latin typeface="Cambria Math"/>
                          </a:rPr>
                          <m:t>g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 1/</m:t>
                        </m:r>
                        <m:r>
                          <a:rPr lang="en-US" sz="3200" b="1" i="1" dirty="0" smtClean="0">
                            <a:latin typeface="Cambria Math"/>
                          </a:rPr>
                          <m:t>𝜹</m:t>
                        </m:r>
                      </m:e>
                    </m:d>
                    <m:sSubSup>
                      <m:sSubSupPr>
                        <m:ctrlPr>
                          <a:rPr lang="en-US" sz="3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1" i="1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𝑟</m:t>
                        </m:r>
                      </m:sup>
                    </m:sSubSup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806625"/>
                <a:ext cx="8382000" cy="624466"/>
              </a:xfrm>
              <a:prstGeom prst="rect">
                <a:avLst/>
              </a:prstGeom>
              <a:blipFill rotWithShape="1">
                <a:blip r:embed="rId5"/>
                <a:stretch>
                  <a:fillRect l="-1818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00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Communication Complexity </a:t>
            </a:r>
            <a:r>
              <a:rPr lang="en-US" dirty="0" smtClean="0">
                <a:solidFill>
                  <a:srgbClr val="7030A0"/>
                </a:solidFill>
              </a:rPr>
              <a:t>[Yao’79]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11128" y="3098924"/>
            <a:ext cx="7286742" cy="1984086"/>
            <a:chOff x="811128" y="3098924"/>
            <a:chExt cx="7286742" cy="1984086"/>
          </a:xfrm>
        </p:grpSpPr>
        <p:grpSp>
          <p:nvGrpSpPr>
            <p:cNvPr id="8" name="Group 7"/>
            <p:cNvGrpSpPr/>
            <p:nvPr/>
          </p:nvGrpSpPr>
          <p:grpSpPr>
            <a:xfrm>
              <a:off x="811128" y="3098924"/>
              <a:ext cx="1627272" cy="1984086"/>
              <a:chOff x="762000" y="2438400"/>
              <a:chExt cx="1627272" cy="1984086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762000" y="3837711"/>
                    <a:ext cx="1627272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 smtClean="0"/>
                      <a:t>Alice: </a:t>
                    </a:r>
                    <a14:m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oMath>
                    </a14:m>
                    <a:endParaRPr lang="en-US" sz="32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" y="3837711"/>
                    <a:ext cx="1627272" cy="584775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9363" t="-12500" b="-343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6494585" y="3098924"/>
              <a:ext cx="1603285" cy="1952909"/>
              <a:chOff x="6477000" y="2438400"/>
              <a:chExt cx="1603285" cy="1952909"/>
            </a:xfrm>
          </p:grpSpPr>
          <p:sp>
            <p:nvSpPr>
              <p:cNvPr id="5" name="Isosceles Triangle 4"/>
              <p:cNvSpPr/>
              <p:nvPr/>
            </p:nvSpPr>
            <p:spPr>
              <a:xfrm rot="10800000">
                <a:off x="6477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741772" y="3806534"/>
                    <a:ext cx="1338513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 smtClean="0"/>
                      <a:t>Bob: </a:t>
                    </a:r>
                    <a14:m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oMath>
                    </a14:m>
                    <a:endParaRPr lang="en-US" sz="32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1772" y="3806534"/>
                    <a:ext cx="1338513" cy="58477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11872" t="-12500" b="-343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47050" y="3329756"/>
                <a:ext cx="2068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i="1" dirty="0" smtClean="0">
                          <a:latin typeface="Cambria Math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i="1" dirty="0" err="1" smtClean="0">
                          <a:latin typeface="Cambria Math"/>
                        </a:rPr>
                        <m:t>,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200" i="1" dirty="0" smtClean="0">
                          <a:latin typeface="Cambria Math"/>
                        </a:rPr>
                        <m:t>)=?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050" y="3329756"/>
                <a:ext cx="20689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2057400" y="1295400"/>
            <a:ext cx="4437072" cy="1570949"/>
            <a:chOff x="2057400" y="1295400"/>
            <a:chExt cx="4437072" cy="1570949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2057400" y="1951151"/>
              <a:ext cx="1066800" cy="9151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5334000" y="1951151"/>
              <a:ext cx="990600" cy="7731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760672" y="1295400"/>
              <a:ext cx="373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Shared randomness</a:t>
              </a:r>
              <a:endParaRPr lang="en-US" sz="2800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590800" y="2408750"/>
            <a:ext cx="3581400" cy="609201"/>
            <a:chOff x="2590800" y="2944488"/>
            <a:chExt cx="3581400" cy="60920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2590800" y="3553689"/>
              <a:ext cx="358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2579078" y="3098924"/>
            <a:ext cx="3593122" cy="528627"/>
            <a:chOff x="2579078" y="3634662"/>
            <a:chExt cx="3593122" cy="528627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2579078" y="4163289"/>
              <a:ext cx="35931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768967" y="3634662"/>
                  <a:ext cx="19782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967" y="3634662"/>
                  <a:ext cx="1978271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2590800" y="3660724"/>
            <a:ext cx="3581400" cy="527938"/>
            <a:chOff x="2590800" y="4196462"/>
            <a:chExt cx="3581400" cy="527938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590800" y="4724400"/>
              <a:ext cx="358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774831" y="4196462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4831" y="4196462"/>
                  <a:ext cx="990600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601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TextBox 32"/>
          <p:cNvSpPr txBox="1"/>
          <p:nvPr/>
        </p:nvSpPr>
        <p:spPr>
          <a:xfrm>
            <a:off x="4082019" y="3894127"/>
            <a:ext cx="587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…</a:t>
            </a:r>
            <a:endParaRPr lang="en-US" sz="4800" b="1" dirty="0"/>
          </a:p>
        </p:txBody>
      </p:sp>
      <p:grpSp>
        <p:nvGrpSpPr>
          <p:cNvPr id="49" name="Group 48"/>
          <p:cNvGrpSpPr/>
          <p:nvPr/>
        </p:nvGrpSpPr>
        <p:grpSpPr>
          <a:xfrm>
            <a:off x="2432539" y="4736254"/>
            <a:ext cx="3886200" cy="631157"/>
            <a:chOff x="2438400" y="4702872"/>
            <a:chExt cx="3886200" cy="631157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438400" y="4702872"/>
              <a:ext cx="990600" cy="2477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5181600" y="4702872"/>
              <a:ext cx="1143000" cy="2430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664547" y="4749254"/>
                  <a:ext cx="147559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3200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200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320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547" y="4749254"/>
                  <a:ext cx="1475597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69631" y="5486400"/>
                <a:ext cx="8991599" cy="109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3200" dirty="0" smtClean="0"/>
                  <a:t> = min. communication (error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1/3</m:t>
                    </m:r>
                  </m:oMath>
                </a14:m>
                <a:r>
                  <a:rPr lang="en-US" sz="3200" dirty="0" smtClean="0"/>
                  <a:t>)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𝒌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 smtClean="0"/>
                  <a:t> min.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sz="3200" dirty="0" smtClean="0"/>
                  <a:t>-round communication </a:t>
                </a:r>
                <a:r>
                  <a:rPr lang="en-US" sz="3200" dirty="0"/>
                  <a:t>(error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1/3</m:t>
                    </m:r>
                  </m:oMath>
                </a14:m>
                <a:r>
                  <a:rPr lang="en-US" sz="3200" dirty="0"/>
                  <a:t>)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31" y="5486400"/>
                <a:ext cx="8991599" cy="1095877"/>
              </a:xfrm>
              <a:prstGeom prst="rect">
                <a:avLst/>
              </a:prstGeom>
              <a:blipFill rotWithShape="1">
                <a:blip r:embed="rId9"/>
                <a:stretch>
                  <a:fillRect t="-6667" r="-54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62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35353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>
                    <a:latin typeface="Cambria Math"/>
                  </a:rPr>
                  <a:t>-linear function</a:t>
                </a:r>
                <a:r>
                  <a:rPr lang="en-US" dirty="0">
                    <a:latin typeface="Cambria Math"/>
                  </a:rPr>
                  <a:t>:</a:t>
                </a:r>
                <a:r>
                  <a:rPr lang="en-US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→{0,1}</m:t>
                    </m:r>
                  </m:oMath>
                </a14:m>
                <a:r>
                  <a:rPr lang="en-US" dirty="0" smtClean="0">
                    <a:latin typeface="Cambria Math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US" b="0" dirty="0">
                    <a:latin typeface="Cambria Math"/>
                  </a:rPr>
                  <a:t>	</a:t>
                </a:r>
                <a:r>
                  <a:rPr lang="en-US" b="0" dirty="0" smtClean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⊕…⊕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i="1" dirty="0" smtClean="0">
                    <a:latin typeface="Cambria Math"/>
                  </a:rPr>
                  <a:t>  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latin typeface="Cambria Math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|</m:t>
                    </m:r>
                    <m:r>
                      <a:rPr lang="en-US" b="1" i="1" dirty="0" smtClean="0">
                        <a:latin typeface="Cambria Math"/>
                      </a:rPr>
                      <m:t>𝑺</m:t>
                    </m:r>
                    <m:r>
                      <a:rPr lang="en-US" i="1" dirty="0" smtClean="0">
                        <a:latin typeface="Cambria Math"/>
                      </a:rPr>
                      <m:t>|=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𝒌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𝒌</m:t>
                    </m:r>
                    <m:r>
                      <a:rPr lang="en-US" i="1" dirty="0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/>
                  <a:t>D</a:t>
                </a:r>
                <a:r>
                  <a:rPr lang="en-US" dirty="0" err="1" smtClean="0"/>
                  <a:t>isjointness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𝑻</m:t>
                    </m:r>
                    <m:r>
                      <a:rPr lang="en-US" b="0" i="1" dirty="0" smtClean="0">
                        <a:latin typeface="Cambria Math"/>
                      </a:rPr>
                      <m:t>⊆[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𝑻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𝑻</m:t>
                    </m:r>
                    <m:r>
                      <a:rPr lang="en-US" i="1" dirty="0" smtClean="0">
                        <a:latin typeface="Cambria Math"/>
                      </a:rPr>
                      <m:t>)=1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𝑻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. </a:t>
                </a:r>
                <a:endParaRPr lang="en-US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3535363"/>
              </a:xfrm>
              <a:blipFill rotWithShape="1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588476" y="4724400"/>
            <a:ext cx="6705601" cy="2407537"/>
            <a:chOff x="811127" y="3098924"/>
            <a:chExt cx="9764145" cy="3505657"/>
          </a:xfrm>
        </p:grpSpPr>
        <p:grpSp>
          <p:nvGrpSpPr>
            <p:cNvPr id="5" name="Group 4"/>
            <p:cNvGrpSpPr/>
            <p:nvPr/>
          </p:nvGrpSpPr>
          <p:grpSpPr>
            <a:xfrm>
              <a:off x="811127" y="3098924"/>
              <a:ext cx="4233404" cy="2788602"/>
              <a:chOff x="761999" y="2438400"/>
              <a:chExt cx="4233404" cy="2788602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761999" y="3837710"/>
                    <a:ext cx="4233404" cy="13892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 smtClean="0"/>
                      <a:t>Alice: </a:t>
                    </a:r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d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</m:d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oMath>
                    </a14:m>
                    <a:endParaRPr lang="en-US" sz="24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999" y="3837710"/>
                    <a:ext cx="4233404" cy="138929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5462" t="-8333" b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/>
            <p:cNvGrpSpPr/>
            <p:nvPr/>
          </p:nvGrpSpPr>
          <p:grpSpPr>
            <a:xfrm>
              <a:off x="6494584" y="3098924"/>
              <a:ext cx="4080688" cy="3505657"/>
              <a:chOff x="6476999" y="2438400"/>
              <a:chExt cx="4080688" cy="3505657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6477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476999" y="3837710"/>
                    <a:ext cx="4080688" cy="21063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 smtClean="0"/>
                      <a:t>Bob:</a:t>
                    </a:r>
                    <a:endParaRPr lang="en-US" sz="2400" dirty="0">
                      <a:solidFill>
                        <a:srgbClr val="0070C0"/>
                      </a:solidFill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0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𝐓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d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</m:d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tx1"/>
                      </a:solidFill>
                    </a:endParaRPr>
                  </a:p>
                  <a:p>
                    <a:endParaRPr lang="en-US" sz="32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6999" y="3837710"/>
                    <a:ext cx="4080688" cy="210634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5652" t="-50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24200" y="4938380"/>
                <a:ext cx="21834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: |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∩</m:t>
                    </m:r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/>
                      </a:rPr>
                      <m:t>𝑻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en-US" sz="240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0?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938380"/>
                <a:ext cx="218342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514" t="-10526" r="-167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"/>
              <p:cNvSpPr txBox="1">
                <a:spLocks/>
              </p:cNvSpPr>
              <p:nvPr/>
            </p:nvSpPr>
            <p:spPr>
              <a:xfrm>
                <a:off x="228600" y="1524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/2-disjointness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⇒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-linearity 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2700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sz="2700" dirty="0" err="1" smtClean="0">
                    <a:solidFill>
                      <a:srgbClr val="7030A0"/>
                    </a:solidFill>
                  </a:rPr>
                  <a:t>Blais</a:t>
                </a:r>
                <a:r>
                  <a:rPr lang="en-US" sz="2700" dirty="0" smtClean="0">
                    <a:solidFill>
                      <a:srgbClr val="7030A0"/>
                    </a:solidFill>
                  </a:rPr>
                  <a:t>, Brody,Matulef’11</a:t>
                </a:r>
                <a:r>
                  <a:rPr lang="en-US" sz="2700" dirty="0">
                    <a:solidFill>
                      <a:srgbClr val="7030A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1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2400"/>
                <a:ext cx="8686800" cy="1143000"/>
              </a:xfrm>
              <a:prstGeom prst="rect">
                <a:avLst/>
              </a:prstGeom>
              <a:blipFill rotWithShape="1">
                <a:blip r:embed="rId7"/>
                <a:stretch>
                  <a:fillRect t="-10638"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8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274638"/>
                <a:ext cx="86868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/2-disjointness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-linearity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sz="2700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sz="2700" dirty="0" err="1" smtClean="0">
                    <a:solidFill>
                      <a:srgbClr val="7030A0"/>
                    </a:solidFill>
                  </a:rPr>
                  <a:t>Blais</a:t>
                </a:r>
                <a:r>
                  <a:rPr lang="en-US" sz="2700" dirty="0" smtClean="0">
                    <a:solidFill>
                      <a:srgbClr val="7030A0"/>
                    </a:solidFill>
                  </a:rPr>
                  <a:t>, Brody,Matulef’11</a:t>
                </a:r>
                <a:r>
                  <a:rPr lang="en-US" sz="2700" dirty="0">
                    <a:solidFill>
                      <a:srgbClr val="7030A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274638"/>
                <a:ext cx="8686800" cy="1143000"/>
              </a:xfrm>
              <a:blipFill rotWithShape="1">
                <a:blip r:embed="rId2"/>
                <a:stretch>
                  <a:fillRect t="-6383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9937" y="3581400"/>
                <a:ext cx="831166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b="0" i="1" dirty="0" smtClean="0">
                        <a:latin typeface="Cambria Math"/>
                      </a:rPr>
                      <m:t>∩</m:t>
                    </m:r>
                    <m:r>
                      <a:rPr lang="en-US" sz="2800" b="0" i="1" dirty="0" smtClean="0">
                        <a:latin typeface="Cambria Math"/>
                      </a:rPr>
                      <m:t>𝑇</m:t>
                    </m:r>
                    <m:r>
                      <a:rPr lang="en-US" sz="2800" b="0" i="1" dirty="0" smtClean="0">
                        <a:latin typeface="Cambria Math"/>
                      </a:rPr>
                      <m:t>=∅</m:t>
                    </m:r>
                  </m:oMath>
                </a14:m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𝝌</m:t>
                    </m:r>
                  </m:oMath>
                </a14:m>
                <a:r>
                  <a:rPr lang="en-US" sz="28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sz="2800" dirty="0" smtClean="0"/>
                  <a:t>-linear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∩</m:t>
                    </m:r>
                    <m:r>
                      <a:rPr lang="en-US" sz="2800" i="1" dirty="0">
                        <a:latin typeface="Cambria Math"/>
                      </a:rPr>
                      <m:t>𝑇</m:t>
                    </m:r>
                    <m:r>
                      <a:rPr lang="en-US" sz="2800" i="1" dirty="0">
                        <a:latin typeface="Cambria Math"/>
                      </a:rPr>
                      <m:t>≠∅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𝝌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/>
                      </a:rPr>
                      <m:t>(&lt;</m:t>
                    </m:r>
                    <m:r>
                      <a:rPr lang="en-US" sz="2800" b="1" i="1" dirty="0">
                        <a:latin typeface="Cambria Math"/>
                      </a:rPr>
                      <m:t>𝒌</m:t>
                    </m:r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-linear, ½-far from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𝒌</m:t>
                    </m:r>
                  </m:oMath>
                </a14:m>
                <a:r>
                  <a:rPr lang="en-US" sz="2800" dirty="0"/>
                  <a:t>-linear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37" y="3581400"/>
                <a:ext cx="8311661" cy="1384995"/>
              </a:xfrm>
              <a:prstGeom prst="rect">
                <a:avLst/>
              </a:prstGeom>
              <a:blipFill rotWithShape="1">
                <a:blip r:embed="rId3"/>
                <a:stretch>
                  <a:fillRect t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79939" y="1523999"/>
            <a:ext cx="7016261" cy="1434070"/>
            <a:chOff x="-511810" y="3098924"/>
            <a:chExt cx="10216503" cy="2088175"/>
          </a:xfrm>
        </p:grpSpPr>
        <p:grpSp>
          <p:nvGrpSpPr>
            <p:cNvPr id="8" name="Group 7"/>
            <p:cNvGrpSpPr/>
            <p:nvPr/>
          </p:nvGrpSpPr>
          <p:grpSpPr>
            <a:xfrm>
              <a:off x="-511810" y="3098924"/>
              <a:ext cx="4233404" cy="2088175"/>
              <a:chOff x="-560938" y="2438400"/>
              <a:chExt cx="4233404" cy="2088175"/>
            </a:xfrm>
          </p:grpSpPr>
          <p:sp>
            <p:nvSpPr>
              <p:cNvPr id="12" name="Isosceles Triangle 11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-560938" y="3854336"/>
                    <a:ext cx="4233404" cy="672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d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</m:d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560938" y="3854336"/>
                    <a:ext cx="4233404" cy="67223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8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5624005" y="3098924"/>
              <a:ext cx="4080688" cy="2071104"/>
              <a:chOff x="5606420" y="2438400"/>
              <a:chExt cx="4080688" cy="2071104"/>
            </a:xfrm>
          </p:grpSpPr>
          <p:sp>
            <p:nvSpPr>
              <p:cNvPr id="10" name="Isosceles Triangle 9"/>
              <p:cNvSpPr/>
              <p:nvPr/>
            </p:nvSpPr>
            <p:spPr>
              <a:xfrm rot="10800000">
                <a:off x="6477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5606420" y="3837265"/>
                    <a:ext cx="4080688" cy="672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0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𝐓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d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</m:d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6420" y="3837265"/>
                    <a:ext cx="4080688" cy="67223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652" b="-18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4399" y="2829580"/>
                <a:ext cx="26728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𝝌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⊕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∈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800" i="1">
                              <a:latin typeface="Cambria Math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2829580"/>
                <a:ext cx="267286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62500" y="2829580"/>
                <a:ext cx="26728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𝝌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𝑻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⊕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∈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𝑻</m:t>
                          </m:r>
                          <m:r>
                            <a:rPr lang="en-US" sz="2800" i="1">
                              <a:latin typeface="Cambria Math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829580"/>
                <a:ext cx="267286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965488" y="1707202"/>
                <a:ext cx="23099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𝝌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 </m:t>
                          </m:r>
                          <m:r>
                            <a:rPr lang="en-US" sz="2800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⊕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𝑻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488" y="1707202"/>
                <a:ext cx="230999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79939" y="4711066"/>
                <a:ext cx="8159261" cy="15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800" dirty="0" smtClean="0"/>
                  <a:t>Test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𝝌</m:t>
                    </m:r>
                  </m:oMath>
                </a14:m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sz="2800" dirty="0" smtClean="0"/>
                  <a:t>-linearity using shared randomness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800" dirty="0" smtClean="0"/>
                  <a:t>To </a:t>
                </a:r>
                <a:r>
                  <a:rPr lang="en-US" sz="2800" dirty="0"/>
                  <a:t>evaluate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𝝌</m:t>
                    </m:r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exchange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𝝌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𝝌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𝑻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(2 bits)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/>
                              </a:rPr>
                              <m:t>𝒌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dirty="0"/>
                          <m:t>−</m:t>
                        </m:r>
                        <m:r>
                          <m:rPr>
                            <m:nor/>
                          </m:rPr>
                          <a:rPr lang="en-US" sz="2800" dirty="0"/>
                          <m:t>Disjointness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2⋅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1" dirty="0"/>
                          <m:t>½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𝒌</m:t>
                        </m:r>
                        <m:r>
                          <m:rPr>
                            <m:nor/>
                          </m:rPr>
                          <a:rPr lang="en-US" sz="2800" dirty="0"/>
                          <m:t>−</m:t>
                        </m:r>
                        <m:r>
                          <m:rPr>
                            <m:nor/>
                          </m:rPr>
                          <a:rPr lang="en-US" sz="2800" dirty="0"/>
                          <m:t>Linearity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39" y="4711066"/>
                <a:ext cx="8159261" cy="1598964"/>
              </a:xfrm>
              <a:prstGeom prst="rect">
                <a:avLst/>
              </a:prstGeom>
              <a:blipFill rotWithShape="1">
                <a:blip r:embed="rId9"/>
                <a:stretch>
                  <a:fillRect l="-1345" t="-3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38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/>
                  <a:t>D</a:t>
                </a:r>
                <a:r>
                  <a:rPr lang="en-US" dirty="0" smtClean="0"/>
                  <a:t>isjointness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9060" y="1260118"/>
                <a:ext cx="8229600" cy="533400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Disjointness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Razborov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Hastad-Wigderson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]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Disjointness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7030A0"/>
                    </a:solidFill>
                  </a:rPr>
                  <a:t>[Folklore + </a:t>
                </a:r>
                <a:r>
                  <a:rPr lang="en-US" sz="2600" dirty="0" err="1" smtClean="0">
                    <a:solidFill>
                      <a:srgbClr val="7030A0"/>
                    </a:solidFill>
                  </a:rPr>
                  <a:t>Dasgupta</a:t>
                </a:r>
                <a:r>
                  <a:rPr lang="en-US" sz="2600" dirty="0" smtClean="0">
                    <a:solidFill>
                      <a:srgbClr val="7030A0"/>
                    </a:solidFill>
                  </a:rPr>
                  <a:t>, Kumar, </a:t>
                </a:r>
                <a:r>
                  <a:rPr lang="en-US" sz="2600" dirty="0" err="1" smtClean="0">
                    <a:solidFill>
                      <a:srgbClr val="7030A0"/>
                    </a:solidFill>
                  </a:rPr>
                  <a:t>Sivakumar</a:t>
                </a:r>
                <a:r>
                  <a:rPr lang="en-US" sz="2600" dirty="0" smtClean="0">
                    <a:solidFill>
                      <a:srgbClr val="7030A0"/>
                    </a:solidFill>
                  </a:rPr>
                  <a:t>; Buhrman’12, Garcia-Soriano, </a:t>
                </a:r>
                <a:r>
                  <a:rPr lang="en-US" sz="2600" dirty="0" err="1" smtClean="0">
                    <a:solidFill>
                      <a:srgbClr val="7030A0"/>
                    </a:solidFill>
                  </a:rPr>
                  <a:t>Matsliah</a:t>
                </a:r>
                <a:r>
                  <a:rPr lang="en-US" sz="2600" dirty="0" smtClean="0">
                    <a:solidFill>
                      <a:srgbClr val="7030A0"/>
                    </a:solidFill>
                  </a:rPr>
                  <a:t>, De Wolf’12]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𝒓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Disjointness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ilog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𝑖𝑙𝑜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/>
                                  </a:rPr>
                                  <m:t>…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Saglam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Tardos’13]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  <a:p>
                <a:endParaRPr lang="en-US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Disjointness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𝜶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0" i="0" dirty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o</m:t>
                    </m:r>
                    <m:r>
                      <a:rPr lang="en-US" b="0" i="0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0" i="0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Braverman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Garg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Pankratov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Weinstein’13]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𝒓</m:t>
                        </m:r>
                      </m:sup>
                    </m:sSup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-Intersection)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𝑖𝑙𝑜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𝒓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𝑖𝑙𝑜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𝜷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𝒓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</m:oMath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[Brody,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Chakrabarti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Kondapally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Woodruff, Y.]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9060" y="1260118"/>
                <a:ext cx="8229600" cy="5334000"/>
              </a:xfrm>
              <a:blipFill rotWithShape="1">
                <a:blip r:embed="rId4"/>
                <a:stretch>
                  <a:fillRect l="-1259" t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101309" y="3453785"/>
            <a:ext cx="1569660" cy="565666"/>
            <a:chOff x="1219200" y="4021015"/>
            <a:chExt cx="1569660" cy="565666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1813530" y="3426685"/>
              <a:ext cx="381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/>
                <a:t>{</a:t>
              </a:r>
              <a:endParaRPr lang="en-US" sz="9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546829" y="4217349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a14:m>
                  <a:r>
                    <a:rPr lang="en-US" dirty="0" smtClean="0"/>
                    <a:t> times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829" y="4217349"/>
                  <a:ext cx="9144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200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4191000"/>
                <a:ext cx="7162800" cy="61183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ilog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= </m:t>
                    </m:r>
                    <m:sSubSup>
                      <m:sSubSup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sz="2800" b="1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dirty="0">
                                <a:latin typeface="Cambria Math"/>
                              </a:rPr>
                              <m:t>𝑸</m:t>
                            </m:r>
                          </m:e>
                          <m:sup>
                            <m:r>
                              <a:rPr lang="en-US" sz="2800" b="1" i="1" dirty="0">
                                <a:latin typeface="Cambria Math"/>
                              </a:rPr>
                              <m:t>𝒓</m:t>
                            </m:r>
                          </m:sup>
                        </m:sSup>
                      </m:e>
                      <m:sub>
                        <m:r>
                          <a:rPr lang="en-US" sz="2800" b="1" i="1" dirty="0">
                            <a:latin typeface="Cambria Math"/>
                          </a:rPr>
                          <m:t>𝟏</m:t>
                        </m:r>
                        <m:r>
                          <a:rPr lang="en-US" sz="2800" b="1" i="1" dirty="0">
                            <a:latin typeface="Cambria Math"/>
                          </a:rPr>
                          <m:t>/</m:t>
                        </m:r>
                        <m:r>
                          <a:rPr lang="en-US" sz="2800" b="1" i="1" dirty="0">
                            <a:latin typeface="Cambria Math"/>
                          </a:rPr>
                          <m:t>𝟐</m:t>
                        </m:r>
                      </m:sub>
                      <m:sup/>
                    </m:sSubSup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m:rPr>
                            <m:nor/>
                          </m:rPr>
                          <a:rPr lang="en-US" sz="2800" dirty="0"/>
                          <m:t>−</m:t>
                        </m:r>
                        <m:r>
                          <m:rPr>
                            <m:nor/>
                          </m:rPr>
                          <a:rPr lang="en-US" sz="2800" dirty="0"/>
                          <m:t>Linearity</m:t>
                        </m:r>
                      </m:e>
                    </m:d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𝑂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e>
                    </m:func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91000"/>
                <a:ext cx="7162800" cy="611834"/>
              </a:xfrm>
              <a:prstGeom prst="rect">
                <a:avLst/>
              </a:prstGeom>
              <a:blipFill rotWithShape="1">
                <a:blip r:embed="rId6"/>
                <a:stretch>
                  <a:fillRect t="-5660" b="-9434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38200" y="5181600"/>
            <a:ext cx="716280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2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Communication Direct Sums</a:t>
            </a:r>
            <a:endParaRPr lang="en-US" sz="3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latin typeface="Cambria Math"/>
                  </a:rPr>
                  <a:t>“Solving </a:t>
                </a:r>
                <a:r>
                  <a:rPr lang="en-US" sz="2800" b="1" dirty="0" smtClean="0">
                    <a:latin typeface="Cambria Math"/>
                  </a:rPr>
                  <a:t>m</a:t>
                </a:r>
                <a:r>
                  <a:rPr lang="en-US" sz="2800" dirty="0" smtClean="0">
                    <a:latin typeface="Cambria Math"/>
                  </a:rPr>
                  <a:t> copies of a communication problem requires </a:t>
                </a:r>
                <a:r>
                  <a:rPr lang="en-US" sz="2800" b="1" dirty="0" smtClean="0">
                    <a:latin typeface="Cambria Math"/>
                  </a:rPr>
                  <a:t>m </a:t>
                </a:r>
                <a:r>
                  <a:rPr lang="en-US" sz="2800" dirty="0" smtClean="0">
                    <a:latin typeface="Cambria Math"/>
                  </a:rPr>
                  <a:t>times more communication”:</a:t>
                </a:r>
                <a:r>
                  <a:rPr lang="en-US" sz="2800" b="0" i="0" dirty="0">
                    <a:latin typeface="Cambria Math"/>
                  </a:rPr>
                  <a:t>	</a:t>
                </a:r>
                <a:endParaRPr lang="en-US" sz="2800" b="0" i="0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𝑟</m:t>
                          </m:r>
                        </m:sup>
                      </m:sSup>
                      <m:d>
                        <m:d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2800" b="1" i="1" dirty="0" smtClean="0">
                                  <a:latin typeface="Cambria Math"/>
                                </a:rPr>
                                <m:t>𝒎</m:t>
                              </m:r>
                            </m:sup>
                          </m:sSup>
                        </m:e>
                      </m:d>
                      <m:r>
                        <a:rPr lang="en-US" sz="2800" b="0" i="1" dirty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/>
                        </a:rPr>
                        <m:t>Ω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latin typeface="Cambria Math"/>
                            </a:rPr>
                            <m:t>𝒎</m:t>
                          </m:r>
                        </m:e>
                      </m:d>
                      <m:sSup>
                        <m:sSup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0" i="0" dirty="0" smtClean="0">
                  <a:latin typeface="Cambria Math"/>
                </a:endParaRPr>
              </a:p>
              <a:p>
                <a:r>
                  <a:rPr lang="en-US" sz="2800" dirty="0" smtClean="0"/>
                  <a:t>For arbitrary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[… </a:t>
                </a:r>
                <a:r>
                  <a:rPr lang="en-US" sz="2800" dirty="0" err="1">
                    <a:solidFill>
                      <a:srgbClr val="7030A0"/>
                    </a:solidFill>
                  </a:rPr>
                  <a:t>Braverman</a:t>
                </a:r>
                <a:r>
                  <a:rPr lang="en-US" sz="2800" dirty="0">
                    <a:solidFill>
                      <a:srgbClr val="7030A0"/>
                    </a:solidFill>
                  </a:rPr>
                  <a:t>, </a:t>
                </a:r>
                <a:r>
                  <a:rPr lang="en-US" sz="2800" dirty="0" err="1" smtClean="0">
                    <a:solidFill>
                      <a:srgbClr val="7030A0"/>
                    </a:solidFill>
                  </a:rPr>
                  <a:t>Rao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10; </a:t>
                </a:r>
                <a:r>
                  <a:rPr lang="en-US" sz="2800" dirty="0">
                    <a:solidFill>
                      <a:srgbClr val="7030A0"/>
                    </a:solidFill>
                  </a:rPr>
                  <a:t>Barak </a:t>
                </a:r>
                <a:r>
                  <a:rPr lang="en-US" sz="2800" dirty="0" err="1">
                    <a:solidFill>
                      <a:srgbClr val="7030A0"/>
                    </a:solidFill>
                  </a:rPr>
                  <a:t>Braverman</a:t>
                </a:r>
                <a:r>
                  <a:rPr lang="en-US" sz="2800" dirty="0">
                    <a:solidFill>
                      <a:srgbClr val="7030A0"/>
                    </a:solidFill>
                  </a:rPr>
                  <a:t>, Chen, </a:t>
                </a:r>
                <a:r>
                  <a:rPr lang="en-US" sz="2800" dirty="0" err="1" smtClean="0">
                    <a:solidFill>
                      <a:srgbClr val="7030A0"/>
                    </a:solidFill>
                  </a:rPr>
                  <a:t>Rao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11, ….]</a:t>
                </a:r>
              </a:p>
              <a:p>
                <a:r>
                  <a:rPr lang="en-US" sz="2800" b="0" i="0" dirty="0" smtClean="0">
                    <a:latin typeface="Cambria Math"/>
                  </a:rPr>
                  <a:t>In general, can’t go beyond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𝐸</m:t>
                    </m:r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800" b="1" i="1" dirty="0" smtClean="0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800" i="1" dirty="0" err="1" smtClean="0">
                        <a:latin typeface="Cambria Math"/>
                      </a:rPr>
                      <m:t>,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800" i="1" dirty="0" smtClean="0">
                        <a:latin typeface="Cambria Math"/>
                      </a:rPr>
                      <m:t>)=1</m:t>
                    </m:r>
                  </m:oMath>
                </a14:m>
                <a:r>
                  <a:rPr lang="en-US" sz="2800" dirty="0" smtClean="0">
                    <a:latin typeface="Cambria Math"/>
                  </a:rPr>
                  <a:t> </a:t>
                </a:r>
                <a:r>
                  <a:rPr lang="en-US" sz="2800" dirty="0" err="1" smtClean="0">
                    <a:latin typeface="Cambria Math"/>
                  </a:rPr>
                  <a:t>iff</a:t>
                </a:r>
                <a:r>
                  <a:rPr lang="en-US" sz="280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800" i="1" dirty="0" smtClean="0">
                        <a:latin typeface="Cambria Math"/>
                      </a:rPr>
                      <m:t>= 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2800" dirty="0" smtClean="0">
                    <a:latin typeface="Cambria Math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800" i="1" dirty="0" smtClean="0">
                        <a:latin typeface="Cambria Math"/>
                      </a:rPr>
                      <m:t>∈ </m:t>
                    </m:r>
                    <m:sSup>
                      <m:sSup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𝒎</m:t>
                        </m:r>
                      </m:sup>
                    </m:sSup>
                  </m:oMath>
                </a14:m>
                <a:endParaRPr lang="en-US" sz="2800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</a:rPr>
                        <m:t>𝑹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err="1" smtClean="0">
                              <a:latin typeface="Cambria Math"/>
                            </a:rPr>
                            <m:t>𝐸</m:t>
                          </m:r>
                          <m:sSubSup>
                            <m:sSubSup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dirty="0" err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1" i="1" dirty="0" smtClean="0">
                                  <a:latin typeface="Cambria Math"/>
                                </a:rPr>
                                <m:t>𝒎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/>
                        </a:rPr>
                        <m:t>O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𝑹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dirty="0" err="1" smtClean="0">
                              <a:latin typeface="Cambria Math"/>
                            </a:rPr>
                            <m:t>𝐸</m:t>
                          </m:r>
                          <m:sSubSup>
                            <m:sSubSupPr>
                              <m:ctrlPr>
                                <a:rPr lang="en-US" sz="2800" b="0" i="1" dirty="0" err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err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1" i="1" dirty="0" smtClean="0">
                                  <a:latin typeface="Cambria Math"/>
                                </a:rPr>
                                <m:t>𝒎</m:t>
                              </m:r>
                            </m:sub>
                            <m:sup>
                              <m:r>
                                <a:rPr lang="en-US" sz="2800" b="1" i="1" dirty="0" err="1" smtClean="0">
                                  <a:latin typeface="Cambria Math"/>
                                </a:rPr>
                                <m:t>𝒎</m:t>
                              </m:r>
                            </m:sup>
                          </m:sSubSup>
                        </m:e>
                      </m:d>
                      <m:r>
                        <a:rPr lang="en-US" sz="2800" b="0" i="1" dirty="0" smtClean="0">
                          <a:latin typeface="Cambria Math"/>
                        </a:rPr>
                        <m:t>=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𝑂</m:t>
                      </m:r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r>
                        <a:rPr lang="en-US" sz="2800" b="1" i="1" dirty="0" smtClean="0">
                          <a:latin typeface="Cambria Math"/>
                        </a:rPr>
                        <m:t>𝒎</m:t>
                      </m:r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2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46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077200" cy="48768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mbria Math"/>
                  </a:rPr>
                  <a:t>Information cost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>
                    <a:latin typeface="Cambria Math"/>
                  </a:rPr>
                  <a:t> Communication complexity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R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Disjointness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sz="2800" dirty="0">
                    <a:solidFill>
                      <a:srgbClr val="7030A0"/>
                    </a:solidFill>
                  </a:rPr>
                  <a:t>Bar </a:t>
                </a:r>
                <a:r>
                  <a:rPr lang="en-US" sz="2800" dirty="0" err="1">
                    <a:solidFill>
                      <a:srgbClr val="7030A0"/>
                    </a:solidFill>
                  </a:rPr>
                  <a:t>Yossef</a:t>
                </a:r>
                <a:r>
                  <a:rPr lang="en-US" sz="2800" dirty="0">
                    <a:solidFill>
                      <a:srgbClr val="7030A0"/>
                    </a:solidFill>
                  </a:rPr>
                  <a:t>, </a:t>
                </a:r>
                <a:r>
                  <a:rPr lang="en-US" sz="2800" dirty="0" err="1">
                    <a:solidFill>
                      <a:srgbClr val="7030A0"/>
                    </a:solidFill>
                  </a:rPr>
                  <a:t>Jayram</a:t>
                </a:r>
                <a:r>
                  <a:rPr lang="en-US" sz="2800" dirty="0">
                    <a:solidFill>
                      <a:srgbClr val="7030A0"/>
                    </a:solidFill>
                  </a:rPr>
                  <a:t>, Kumar,Sivakumar’01]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/>
                  <a:t>Disjointness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𝑥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i="1" dirty="0" err="1">
                        <a:latin typeface="Cambria Math"/>
                      </a:rPr>
                      <m:t>𝑦</m:t>
                    </m:r>
                    <m:r>
                      <a:rPr lang="en-US" i="1" dirty="0">
                        <a:latin typeface="Cambria Math"/>
                      </a:rPr>
                      <m:t>) 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¬ 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∨¬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Stronger </a:t>
                </a:r>
                <a:r>
                  <a:rPr lang="en-US" dirty="0"/>
                  <a:t>direct sum for Equality-type </a:t>
                </a:r>
                <a:r>
                  <a:rPr lang="en-US" dirty="0" smtClean="0"/>
                  <a:t>problems (a.k.a. “union bound is optimal”) </a:t>
                </a:r>
                <a:r>
                  <a:rPr lang="en-US" sz="2800" dirty="0">
                    <a:solidFill>
                      <a:srgbClr val="7030A0"/>
                    </a:solidFill>
                  </a:rPr>
                  <a:t>[</a:t>
                </a:r>
                <a:r>
                  <a:rPr lang="en-US" sz="2800" dirty="0" err="1">
                    <a:solidFill>
                      <a:srgbClr val="7030A0"/>
                    </a:solidFill>
                  </a:rPr>
                  <a:t>Molinaro</a:t>
                </a:r>
                <a:r>
                  <a:rPr lang="en-US" sz="2800" dirty="0">
                    <a:solidFill>
                      <a:srgbClr val="7030A0"/>
                    </a:solidFill>
                  </a:rPr>
                  <a:t>, Woodruff, Y.’13]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1" i="1" dirty="0">
                                  <a:latin typeface="Cambria Math"/>
                                </a:rPr>
                                <m:t>𝒎</m:t>
                              </m:r>
                            </m:sup>
                          </m:sSup>
                        </m:e>
                      </m:d>
                      <m:r>
                        <a:rPr lang="en-US" i="1" dirty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/>
                        </a:rPr>
                        <m:t>Ω</m:t>
                      </m:r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/>
                            </a:rPr>
                            <m:t>𝒎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/>
                            </a:rPr>
                            <m:t>log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b="1" i="1" dirty="0">
                              <a:latin typeface="Cambria Math"/>
                            </a:rPr>
                            <m:t>𝒎</m:t>
                          </m:r>
                        </m:e>
                      </m:d>
                      <m:sSup>
                        <m:s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i="1" dirty="0">
                          <a:latin typeface="Cambria Math"/>
                        </a:rPr>
                        <m:t>(</m:t>
                      </m:r>
                      <m:r>
                        <a:rPr lang="en-US" i="1" dirty="0">
                          <a:latin typeface="Cambria Math"/>
                        </a:rPr>
                        <m:t>𝐸𝑄</m:t>
                      </m:r>
                      <m:r>
                        <a:rPr lang="en-US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Bounds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𝒓</m:t>
                        </m:r>
                      </m:sup>
                    </m:sSup>
                    <m:r>
                      <a:rPr lang="en-US" b="0" i="0" dirty="0" smtClean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𝐸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1" i="1" dirty="0">
                            <a:latin typeface="Cambria Math"/>
                          </a:rPr>
                          <m:t>𝒎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-Set Intersection) via </a:t>
                </a:r>
                <a:r>
                  <a:rPr lang="en-US" dirty="0"/>
                  <a:t>Information Theory </a:t>
                </a:r>
                <a:r>
                  <a:rPr lang="en-US" sz="2600" dirty="0" smtClean="0">
                    <a:solidFill>
                      <a:srgbClr val="7030A0"/>
                    </a:solidFill>
                  </a:rPr>
                  <a:t>[Brody, </a:t>
                </a:r>
                <a:r>
                  <a:rPr lang="en-US" sz="2600" dirty="0" err="1" smtClean="0">
                    <a:solidFill>
                      <a:srgbClr val="7030A0"/>
                    </a:solidFill>
                  </a:rPr>
                  <a:t>Chakrabarty</a:t>
                </a:r>
                <a:r>
                  <a:rPr lang="en-US" sz="2600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sz="2600" dirty="0" err="1" smtClean="0">
                    <a:solidFill>
                      <a:srgbClr val="7030A0"/>
                    </a:solidFill>
                  </a:rPr>
                  <a:t>Kondapally</a:t>
                </a:r>
                <a:r>
                  <a:rPr lang="en-US" sz="2600" dirty="0" smtClean="0">
                    <a:solidFill>
                      <a:srgbClr val="7030A0"/>
                    </a:solidFill>
                  </a:rPr>
                  <a:t>, Woodruff</a:t>
                </a:r>
                <a:r>
                  <a:rPr lang="en-US" sz="2600" dirty="0">
                    <a:solidFill>
                      <a:srgbClr val="7030A0"/>
                    </a:solidFill>
                  </a:rPr>
                  <a:t>, Y.’13]</a:t>
                </a:r>
                <a:endParaRPr lang="en-US" sz="26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077200" cy="4876800"/>
              </a:xfrm>
              <a:blipFill rotWithShape="1">
                <a:blip r:embed="rId2"/>
                <a:stretch>
                  <a:fillRect l="-1358" t="-2875" r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Specialized Communication Direct Sums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5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1857</Words>
  <Application>Microsoft Office PowerPoint</Application>
  <PresentationFormat>On-screen Show (4:3)</PresentationFormat>
  <Paragraphs>232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Property Testing and Communication Complexity</vt:lpstr>
      <vt:lpstr>Property Testing  [Goldreich, Goldwasser, Ron, Rubinfeld, Sudan]</vt:lpstr>
      <vt:lpstr>Property Testing  [Goldreich, Goldwasser, Ron, Rubinfeld, Sudan]</vt:lpstr>
      <vt:lpstr>Communication Complexity [Yao’79]</vt:lpstr>
      <vt:lpstr>PowerPoint Presentation</vt:lpstr>
      <vt:lpstr>k/2-disjointness ⇒k-linearity   [Blais, Brody,Matulef’11]</vt:lpstr>
      <vt:lpstr>k-Disjointness</vt:lpstr>
      <vt:lpstr>Communication Direct Sums</vt:lpstr>
      <vt:lpstr>Specialized Communication Direct Sums</vt:lpstr>
      <vt:lpstr>Direct Sums in Property Testing [Woodruff, Y.]</vt:lpstr>
      <vt:lpstr>Direct Sums in Property Testing [Woodruff, Y.]</vt:lpstr>
      <vt:lpstr>Property Testing Direct Sums [Goldreich’13]</vt:lpstr>
      <vt:lpstr>[Goldreich ‘13]</vt:lpstr>
      <vt:lpstr>Reduction from Simultaneous Communication [Woodruff]</vt:lpstr>
      <vt:lpstr>Property testing lower bounds via CC</vt:lpstr>
      <vt:lpstr> Functions [m]^n→R [Blais, Raskhodnikova, Y.] </vt:lpstr>
      <vt:lpstr> Functions [m]^n→R [Blais, Raskhodnikova, Y.] </vt:lpstr>
      <vt:lpstr> Functions [m]^n→R [Blais, Raskhodnikova, Y.] </vt:lpstr>
      <vt:lpstr> Functions [m]^n→R [Blais, Raskhodnikova, Y.] </vt:lpstr>
      <vt:lpstr> Functions [m]^n→R [Blais, Raskhodnikova, Y.] </vt:lpstr>
      <vt:lpstr> Functions [m]^n→R [Blais, Raskhodnikova, Y.] </vt:lpstr>
      <vt:lpstr> Functions [m]^n→R [Blais, Raskhodnikova, Y.]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Property Testing and Communication Complexity</dc:title>
  <dc:creator>GRIGORY</dc:creator>
  <cp:lastModifiedBy>GRIGORY</cp:lastModifiedBy>
  <cp:revision>89</cp:revision>
  <dcterms:created xsi:type="dcterms:W3CDTF">2013-09-10T21:38:50Z</dcterms:created>
  <dcterms:modified xsi:type="dcterms:W3CDTF">2013-09-11T19:56:15Z</dcterms:modified>
</cp:coreProperties>
</file>