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300" r:id="rId4"/>
    <p:sldId id="260" r:id="rId5"/>
    <p:sldId id="261" r:id="rId6"/>
    <p:sldId id="262" r:id="rId7"/>
    <p:sldId id="263" r:id="rId8"/>
    <p:sldId id="301" r:id="rId9"/>
    <p:sldId id="284" r:id="rId10"/>
    <p:sldId id="283" r:id="rId11"/>
    <p:sldId id="266" r:id="rId12"/>
    <p:sldId id="324" r:id="rId13"/>
    <p:sldId id="265" r:id="rId14"/>
    <p:sldId id="320" r:id="rId15"/>
    <p:sldId id="321" r:id="rId16"/>
    <p:sldId id="323" r:id="rId17"/>
    <p:sldId id="328" r:id="rId18"/>
    <p:sldId id="325" r:id="rId19"/>
    <p:sldId id="326" r:id="rId20"/>
    <p:sldId id="285" r:id="rId21"/>
    <p:sldId id="275" r:id="rId22"/>
    <p:sldId id="276" r:id="rId23"/>
    <p:sldId id="277" r:id="rId24"/>
    <p:sldId id="278" r:id="rId25"/>
    <p:sldId id="279" r:id="rId26"/>
    <p:sldId id="280" r:id="rId27"/>
    <p:sldId id="322" r:id="rId28"/>
    <p:sldId id="327" r:id="rId29"/>
    <p:sldId id="302" r:id="rId30"/>
    <p:sldId id="281" r:id="rId31"/>
    <p:sldId id="329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37"/>
  </p:normalViewPr>
  <p:slideViewPr>
    <p:cSldViewPr>
      <p:cViewPr>
        <p:scale>
          <a:sx n="105" d="100"/>
          <a:sy n="105" d="100"/>
        </p:scale>
        <p:origin x="64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55C1-BB03-445E-AAB4-3E18EB68D12D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357D-FEFC-47DC-ADC5-C314BAD2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357D-FEFC-47DC-ADC5-C314BAD2C3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E451-1CD8-49B2-AFB1-CE67B1C8D30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rigory.u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ml.indiana.edu/linear-sketching-focs.html" TargetMode="Externa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4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gory.us/blog/mapreduce-model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440.png"/><Relationship Id="rId5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570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4" Type="http://schemas.openxmlformats.org/officeDocument/2006/relationships/image" Target="../media/image68.png"/><Relationship Id="rId5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blog/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gory.u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4" Type="http://schemas.openxmlformats.org/officeDocument/2006/relationships/image" Target="../media/image280.png"/><Relationship Id="rId5" Type="http://schemas.openxmlformats.org/officeDocument/2006/relationships/image" Target="../media/image320.png"/><Relationship Id="rId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4" Type="http://schemas.openxmlformats.org/officeDocument/2006/relationships/image" Target="../media/image282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5" Type="http://schemas.openxmlformats.org/officeDocument/2006/relationships/image" Target="../media/image39.png"/><Relationship Id="rId7" Type="http://schemas.openxmlformats.org/officeDocument/2006/relationships/image" Target="../media/image101.png"/><Relationship Id="rId8" Type="http://schemas.openxmlformats.org/officeDocument/2006/relationships/image" Target="../media/image40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ancescobonchi.com/CCtuto_kdd14.pdf" TargetMode="External"/><Relationship Id="rId3" Type="http://schemas.openxmlformats.org/officeDocument/2006/relationships/hyperlink" Target="http://en.wikipedia.org/wiki/Correlation_clusterin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8" Type="http://schemas.openxmlformats.org/officeDocument/2006/relationships/image" Target="../media/image47.png"/><Relationship Id="rId9" Type="http://schemas.openxmlformats.org/officeDocument/2006/relationships/image" Target="../media/image50.png"/><Relationship Id="rId10" Type="http://schemas.openxmlformats.org/officeDocument/2006/relationships/image" Target="../media/image480.png"/><Relationship Id="rId11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8.jp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pricing/" TargetMode="External"/><Relationship Id="rId4" Type="http://schemas.openxmlformats.org/officeDocument/2006/relationships/hyperlink" Target="https://aws.amazon.com/machine-learning/pricing/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pricin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Clustering on </a:t>
            </a:r>
            <a:r>
              <a:rPr lang="en-US" sz="5400" b="1" dirty="0" smtClean="0">
                <a:solidFill>
                  <a:srgbClr val="0070C0"/>
                </a:solidFill>
              </a:rPr>
              <a:t>Clusters 2049: </a:t>
            </a: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Massively Parallel Algorithms for Clustering Graphs and Vectors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71500" y="5181600"/>
            <a:ext cx="8534400" cy="12192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Grigory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Yaroslavtsev</a:t>
            </a:r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334000"/>
            <a:ext cx="990600" cy="120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4" y="2929450"/>
            <a:ext cx="2667000" cy="1816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750" y="3352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vs</a:t>
            </a:r>
            <a:endParaRPr lang="en-US" sz="4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621049"/>
            <a:ext cx="3245855" cy="24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Problem 1: Connectivity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edges of a graph (arbitrarily partitioned between machines)</a:t>
                </a:r>
              </a:p>
              <a:p>
                <a:r>
                  <a:rPr lang="en-US" b="1" dirty="0" smtClean="0"/>
                  <a:t>Output</a:t>
                </a:r>
                <a:r>
                  <a:rPr lang="en-US" dirty="0" smtClean="0"/>
                  <a:t>: is the graph connected? (or # of connected components)</a:t>
                </a:r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how many rounds does it take?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n-US" b="1" dirty="0" smtClean="0">
                                <a:solidFill>
                                  <a:srgbClr val="0070C0"/>
                                </a:solidFill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Impossible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630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Image result for green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green che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green che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green che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green che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green che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Image result for green che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Image result for green chec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Image result for green chec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Image result for green che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Image result for green chec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9" y="4419600"/>
            <a:ext cx="671513" cy="6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Version of </a:t>
                </a:r>
                <a:r>
                  <a:rPr lang="en-US" b="1" dirty="0" err="1" smtClean="0"/>
                  <a:t>Boruvka’s</a:t>
                </a:r>
                <a:r>
                  <a:rPr lang="en-US" b="1" dirty="0" smtClean="0"/>
                  <a:t> algorithm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All vertices assigned to different components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i="0" smtClean="0">
                            <a:latin typeface="Cambria Math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i="0" smtClean="0">
                            <a:latin typeface="Cambria Math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i="0" smtClean="0">
                            <a:latin typeface="Cambria Math" charset="0"/>
                          </a:rPr>
                          <m:t>|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2"/>
                <a:r>
                  <a:rPr lang="en-US" dirty="0" smtClean="0"/>
                  <a:t>Each component chooses a neighboring component</a:t>
                </a:r>
              </a:p>
              <a:p>
                <a:pPr lvl="2"/>
                <a:r>
                  <a:rPr lang="en-US" dirty="0" smtClean="0"/>
                  <a:t>All pairs of chosen components get merged</a:t>
                </a:r>
              </a:p>
              <a:p>
                <a:r>
                  <a:rPr lang="en-US" dirty="0" smtClean="0"/>
                  <a:t>How to avoid </a:t>
                </a:r>
                <a:r>
                  <a:rPr lang="en-US" b="1" dirty="0" smtClean="0"/>
                  <a:t>chaining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If the graph of components is bipartite and only one side gets to choose then no chaining</a:t>
                </a:r>
              </a:p>
              <a:p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Randomly</a:t>
                </a:r>
                <a:r>
                  <a:rPr lang="en-US" dirty="0" smtClean="0"/>
                  <a:t> assign components to the sides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0">
                <a:blip r:embed="rId2"/>
                <a:stretch>
                  <a:fillRect l="-1481" t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AutoShape 2" descr="Image result for green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00200" y="4016829"/>
            <a:ext cx="5486400" cy="152400"/>
            <a:chOff x="1600200" y="4016829"/>
            <a:chExt cx="5486400" cy="152400"/>
          </a:xfrm>
        </p:grpSpPr>
        <p:sp>
          <p:nvSpPr>
            <p:cNvPr id="4" name="Oval 3"/>
            <p:cNvSpPr/>
            <p:nvPr/>
          </p:nvSpPr>
          <p:spPr>
            <a:xfrm>
              <a:off x="1600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336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4" idx="6"/>
              <a:endCxn id="6" idx="2"/>
            </p:cNvCxnSpPr>
            <p:nvPr/>
          </p:nvCxnSpPr>
          <p:spPr>
            <a:xfrm>
              <a:off x="17526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6670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endCxn id="15" idx="2"/>
            </p:cNvCxnSpPr>
            <p:nvPr/>
          </p:nvCxnSpPr>
          <p:spPr>
            <a:xfrm>
              <a:off x="22860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2004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17" idx="2"/>
            </p:cNvCxnSpPr>
            <p:nvPr/>
          </p:nvCxnSpPr>
          <p:spPr>
            <a:xfrm>
              <a:off x="28194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7338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endCxn id="19" idx="2"/>
            </p:cNvCxnSpPr>
            <p:nvPr/>
          </p:nvCxnSpPr>
          <p:spPr>
            <a:xfrm>
              <a:off x="33528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267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21" idx="2"/>
            </p:cNvCxnSpPr>
            <p:nvPr/>
          </p:nvCxnSpPr>
          <p:spPr>
            <a:xfrm>
              <a:off x="38862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8006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5" idx="2"/>
            </p:cNvCxnSpPr>
            <p:nvPr/>
          </p:nvCxnSpPr>
          <p:spPr>
            <a:xfrm>
              <a:off x="44196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3340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endCxn id="27" idx="2"/>
            </p:cNvCxnSpPr>
            <p:nvPr/>
          </p:nvCxnSpPr>
          <p:spPr>
            <a:xfrm>
              <a:off x="49530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8674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endCxn id="29" idx="2"/>
            </p:cNvCxnSpPr>
            <p:nvPr/>
          </p:nvCxnSpPr>
          <p:spPr>
            <a:xfrm>
              <a:off x="54864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4008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endCxn id="31" idx="2"/>
            </p:cNvCxnSpPr>
            <p:nvPr/>
          </p:nvCxnSpPr>
          <p:spPr>
            <a:xfrm>
              <a:off x="60198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934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endCxn id="33" idx="2"/>
            </p:cNvCxnSpPr>
            <p:nvPr/>
          </p:nvCxnSpPr>
          <p:spPr>
            <a:xfrm>
              <a:off x="65532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52869" y="5334000"/>
            <a:ext cx="2819400" cy="685800"/>
            <a:chOff x="2352869" y="5334000"/>
            <a:chExt cx="2819400" cy="685800"/>
          </a:xfrm>
        </p:grpSpPr>
        <p:sp>
          <p:nvSpPr>
            <p:cNvPr id="35" name="Oval 34"/>
            <p:cNvSpPr/>
            <p:nvPr/>
          </p:nvSpPr>
          <p:spPr>
            <a:xfrm>
              <a:off x="23528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862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196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530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864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198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6483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1817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151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485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819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35" idx="5"/>
              <a:endCxn id="42" idx="1"/>
            </p:cNvCxnSpPr>
            <p:nvPr/>
          </p:nvCxnSpPr>
          <p:spPr>
            <a:xfrm>
              <a:off x="2482951" y="5464082"/>
              <a:ext cx="721106" cy="425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038669" y="5464082"/>
              <a:ext cx="1761931" cy="403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1" idx="7"/>
            </p:cNvCxnSpPr>
            <p:nvPr/>
          </p:nvCxnSpPr>
          <p:spPr>
            <a:xfrm flipH="1">
              <a:off x="2778421" y="5486400"/>
              <a:ext cx="728565" cy="403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097694" y="5452923"/>
              <a:ext cx="721106" cy="425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324739" y="5486400"/>
              <a:ext cx="771330" cy="3698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604973" y="5475241"/>
              <a:ext cx="248039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1" idx="1"/>
            </p:cNvCxnSpPr>
            <p:nvPr/>
          </p:nvCxnSpPr>
          <p:spPr>
            <a:xfrm>
              <a:off x="2476500" y="5486400"/>
              <a:ext cx="194157" cy="403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36" idx="2"/>
            </p:cNvCxnSpPr>
            <p:nvPr/>
          </p:nvCxnSpPr>
          <p:spPr>
            <a:xfrm>
              <a:off x="2503714" y="5410200"/>
              <a:ext cx="38255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3" idx="2"/>
            </p:cNvCxnSpPr>
            <p:nvPr/>
          </p:nvCxnSpPr>
          <p:spPr>
            <a:xfrm>
              <a:off x="3334139" y="594360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72069" y="541020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44" idx="1"/>
            </p:cNvCxnSpPr>
            <p:nvPr/>
          </p:nvCxnSpPr>
          <p:spPr>
            <a:xfrm>
              <a:off x="3553408" y="5469021"/>
              <a:ext cx="717449" cy="4206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5" idx="7"/>
            </p:cNvCxnSpPr>
            <p:nvPr/>
          </p:nvCxnSpPr>
          <p:spPr>
            <a:xfrm flipH="1">
              <a:off x="4912021" y="5477710"/>
              <a:ext cx="191824" cy="41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5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Algorithms for Graphs: Graph Density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i="1" dirty="0">
                        <a:latin typeface="Cambria Math"/>
                      </a:rPr>
                      <m:t>|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 charset="0"/>
                      </a:rPr>
                      <m:t>≥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r>
                  <a:rPr lang="en-US" dirty="0" smtClean="0"/>
                  <a:t>Semi-</a:t>
                </a:r>
                <a:r>
                  <a:rPr lang="en-US" b="1" dirty="0" smtClean="0"/>
                  <a:t>dense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Θ</m:t>
                    </m:r>
                    <m:r>
                      <a:rPr lang="en-US" i="1" dirty="0">
                        <a:latin typeface="Cambria Math" charset="0"/>
                      </a:rPr>
                      <m:t>(|</m:t>
                    </m:r>
                    <m:r>
                      <a:rPr lang="en-US" i="1" dirty="0">
                        <a:latin typeface="Cambria Math" charset="0"/>
                      </a:rPr>
                      <m:t>𝑉</m:t>
                    </m:r>
                    <m:r>
                      <a:rPr lang="en-US" i="1" dirty="0">
                        <a:latin typeface="Cambria Math" charset="0"/>
                      </a:rPr>
                      <m:t>|)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i="1" dirty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e.g.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1/2 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1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Algorithms for </a:t>
            </a:r>
            <a:r>
              <a:rPr lang="en-US" dirty="0" smtClean="0">
                <a:solidFill>
                  <a:srgbClr val="0070C0"/>
                </a:solidFill>
              </a:rPr>
              <a:t>Graphs: Graph Density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e.g.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latin typeface="Cambria Math" charset="0"/>
                      </a:rPr>
                      <m:t>≥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Linear sketching: one round, see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McGregor’14]</a:t>
                </a:r>
              </a:p>
              <a:p>
                <a:pPr lvl="2"/>
                <a:r>
                  <a:rPr lang="en-US" dirty="0" smtClean="0"/>
                  <a:t>Workshop at Berkeley tomorrow: </a:t>
                </a:r>
                <a:r>
                  <a:rPr lang="en-US" dirty="0" smtClean="0">
                    <a:hlinkClick r:id="rId2"/>
                  </a:rPr>
                  <a:t>http</a:t>
                </a:r>
                <a:r>
                  <a:rPr lang="en-US" dirty="0">
                    <a:hlinkClick r:id="rId2"/>
                  </a:rPr>
                  <a:t>://</a:t>
                </a:r>
                <a:r>
                  <a:rPr lang="en-US" dirty="0" smtClean="0">
                    <a:hlinkClick r:id="rId2"/>
                  </a:rPr>
                  <a:t>caml.indiana.edu/linear-sketching-focs.html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“Filtering</a:t>
                </a:r>
                <a:r>
                  <a:rPr lang="en-US" dirty="0"/>
                  <a:t>”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>
                    <a:solidFill>
                      <a:srgbClr val="0070C0"/>
                    </a:solidFill>
                  </a:rPr>
                  <a:t>Karloff, Suri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Suri,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Suri,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3"/>
                <a:stretch>
                  <a:fillRect l="-1704" t="-1213" r="-51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Algorithms for Graphs: Graph Density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 smtClean="0"/>
                  <a:t>Semi-</a:t>
                </a:r>
                <a:r>
                  <a:rPr lang="en-US" b="1" dirty="0" smtClean="0"/>
                  <a:t>dense</a:t>
                </a:r>
                <a:r>
                  <a:rPr lang="en-US" dirty="0" smtClean="0"/>
                  <a:t> Graphs: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Θ</m:t>
                    </m:r>
                    <m:r>
                      <a:rPr lang="en-US" b="0" i="1" dirty="0" smtClean="0">
                        <a:latin typeface="Cambria Math" charset="0"/>
                      </a:rPr>
                      <m:t>(|</m:t>
                    </m:r>
                    <m:r>
                      <a:rPr lang="en-US" b="0" i="1" dirty="0" smtClean="0">
                        <a:latin typeface="Cambria Math" charset="0"/>
                      </a:rPr>
                      <m:t>𝑉</m:t>
                    </m:r>
                    <m:r>
                      <a:rPr lang="en-US" b="0" i="1" dirty="0" smtClean="0">
                        <a:latin typeface="Cambria Math" charset="0"/>
                      </a:rPr>
                      <m:t>|)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Avdyukhin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dirty="0" smtClean="0"/>
                  <a:t>Run </a:t>
                </a:r>
                <a:r>
                  <a:rPr lang="en-US" dirty="0" err="1" smtClean="0"/>
                  <a:t>Boruvka’s</a:t>
                </a:r>
                <a:r>
                  <a:rPr lang="en-US" dirty="0" smtClean="0"/>
                  <a:t> algorithm for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 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dirty="0" smtClean="0"/>
                  <a:t>) rounds</a:t>
                </a:r>
              </a:p>
              <a:p>
                <a:pPr lvl="1"/>
                <a:r>
                  <a:rPr lang="en-US" dirty="0" smtClean="0"/>
                  <a:t># Vertices reduces down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 charset="0"/>
                              </a:rPr>
                              <m:t>  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charset="0"/>
                                      </a:rPr>
                                      <m:t>log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e>
                                </m:rad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Repeat O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 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times:</a:t>
                </a:r>
              </a:p>
              <a:p>
                <a:pPr lvl="2"/>
                <a:r>
                  <a:rPr lang="en-US" dirty="0" smtClean="0"/>
                  <a:t>Compute a spanning tree of locally stored edges</a:t>
                </a:r>
              </a:p>
              <a:p>
                <a:pPr lvl="2"/>
                <a:r>
                  <a:rPr lang="en-US" dirty="0" smtClean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log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𝑉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</m:rad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such trees per machine	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0">
                <a:blip r:embed="rId2"/>
                <a:stretch>
                  <a:fillRect l="-164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9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Algorithms for Graphs: Graph Density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216" y="1402794"/>
                <a:ext cx="8726384" cy="4525963"/>
              </a:xfrm>
            </p:spPr>
            <p:txBody>
              <a:bodyPr/>
              <a:lstStyle/>
              <a:p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, 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1/2 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Sparse </a:t>
                </a:r>
                <a:r>
                  <a:rPr lang="en-US" dirty="0"/>
                  <a:t>graph problems appear hard 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Big </a:t>
                </a:r>
                <a:r>
                  <a:rPr lang="en-US" b="1" dirty="0"/>
                  <a:t>open question</a:t>
                </a:r>
                <a:r>
                  <a:rPr lang="en-US" dirty="0"/>
                  <a:t>: </a:t>
                </a:r>
                <a:r>
                  <a:rPr lang="en-US" dirty="0"/>
                  <a:t>connectivity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|</m:t>
                    </m:r>
                    <m:r>
                      <a:rPr lang="en-US" b="0" i="1" dirty="0" smtClean="0">
                        <a:latin typeface="Cambria Math" charset="0"/>
                      </a:rPr>
                      <m:t>𝑉</m:t>
                    </m:r>
                    <m:r>
                      <a:rPr lang="en-US" b="0" i="1" dirty="0" smtClean="0">
                        <a:latin typeface="Cambria Math" charset="0"/>
                      </a:rPr>
                      <m:t>|)</m:t>
                    </m:r>
                  </m:oMath>
                </a14:m>
                <a:r>
                  <a:rPr lang="en-US" dirty="0"/>
                  <a:t> rounds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Probably no: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Roughgarden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Wang’16]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“One Cycle vs. Two Cycle” Problem</a:t>
                </a:r>
              </a:p>
              <a:p>
                <a:pPr lvl="1"/>
                <a:r>
                  <a:rPr lang="en-US" dirty="0" smtClean="0"/>
                  <a:t>Distinguish one cycle from two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|</m:t>
                    </m:r>
                    <m:r>
                      <a:rPr lang="en-US" b="0" i="1" dirty="0" smtClean="0">
                        <a:latin typeface="Cambria Math" charset="0"/>
                      </a:rPr>
                      <m:t>𝑉</m:t>
                    </m:r>
                    <m:r>
                      <a:rPr lang="en-US" b="0" i="1" dirty="0" smtClean="0">
                        <a:latin typeface="Cambria Math" charset="0"/>
                      </a:rPr>
                      <m:t>|)</m:t>
                    </m:r>
                  </m:oMath>
                </a14:m>
                <a:r>
                  <a:rPr lang="en-US" dirty="0"/>
                  <a:t> rounds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16" y="1402794"/>
                <a:ext cx="8726384" cy="4525963"/>
              </a:xfrm>
              <a:blipFill rotWithShape="0">
                <a:blip r:embed="rId2"/>
                <a:stretch>
                  <a:fillRect l="-1607" t="-1211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265516" y="5237330"/>
            <a:ext cx="2105592" cy="10599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54213" y="5439772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58490" y="5272879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2628" y="542053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4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Connectivity Algorithms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Rastogi,Machanavajjhala,Chitnis</a:t>
            </a:r>
            <a:r>
              <a:rPr lang="en-US" dirty="0" smtClean="0">
                <a:solidFill>
                  <a:srgbClr val="0070C0"/>
                </a:solidFill>
              </a:rPr>
              <a:t>, Das Sarma’13]</a:t>
            </a:r>
          </a:p>
          <a:p>
            <a:pPr lvl="1"/>
            <a:r>
              <a:rPr lang="en-US" dirty="0" smtClean="0"/>
              <a:t>D = graph diameter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597628"/>
                  </p:ext>
                </p:extLst>
              </p:nvPr>
            </p:nvGraphicFramePr>
            <p:xfrm>
              <a:off x="342900" y="2421577"/>
              <a:ext cx="8458200" cy="37864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2819400"/>
                    <a:gridCol w="2819400"/>
                  </a:tblGrid>
                  <a:tr h="850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MR Rounds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Communication per round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492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Hash-Min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+|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</a:tr>
                  <a:tr h="492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Hash-to-all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Log D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+|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</a:tr>
                  <a:tr h="6796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Hash-to-Min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2800" b="0" i="1" dirty="0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𝑉</m:t>
                                  </m:r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|</m:t>
                                  </m:r>
                                </m:e>
                              </m:func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800" dirty="0" smtClean="0"/>
                            <a:t>for paths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((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for paths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492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Hash-Greater-to-Min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O(log n)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O(|V| + |E|)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597628"/>
                  </p:ext>
                </p:extLst>
              </p:nvPr>
            </p:nvGraphicFramePr>
            <p:xfrm>
              <a:off x="342900" y="2421577"/>
              <a:ext cx="8458200" cy="37864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2819400"/>
                    <a:gridCol w="2819400"/>
                  </a:tblGrid>
                  <a:tr h="850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MR Rounds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Communication per round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Hash-Min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000" t="-165882" r="-864" b="-5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Hash-to-all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Log D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000" t="-265882" r="-864" b="-400000"/>
                          </a:stretch>
                        </a:blipFill>
                      </a:tcPr>
                    </a:tc>
                  </a:tr>
                  <a:tr h="9552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Hash-to-Min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33" t="-198089" r="-101082" b="-116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000" t="-198089" r="-864" b="-116561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Hash-Greater-to-Min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O(log n)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O(|V| + |E|)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59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Graph-Dependent Connectivity </a:t>
            </a:r>
            <a:r>
              <a:rPr lang="en-US" dirty="0" err="1" smtClean="0">
                <a:solidFill>
                  <a:srgbClr val="0070C0"/>
                </a:solidFill>
              </a:rPr>
              <a:t>Algs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Big question: </a:t>
                </a:r>
                <a:r>
                  <a:rPr lang="en-US" dirty="0" smtClean="0"/>
                  <a:t>connectivity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rounds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𝑉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+|</m:t>
                    </m:r>
                    <m:r>
                      <a:rPr lang="en-US" b="0" i="1" dirty="0" smtClean="0">
                        <a:latin typeface="Cambria Math" charset="0"/>
                      </a:rPr>
                      <m:t>𝐸</m:t>
                    </m:r>
                    <m:r>
                      <a:rPr lang="en-US" b="0" i="1" dirty="0" smtClean="0">
                        <a:latin typeface="Cambria Math" charset="0"/>
                      </a:rPr>
                      <m:t>|)</m:t>
                    </m:r>
                  </m:oMath>
                </a14:m>
                <a:r>
                  <a:rPr lang="en-US" dirty="0" smtClean="0"/>
                  <a:t> communication per round?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Rastogi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et al’13] </a:t>
                </a:r>
                <a:r>
                  <a:rPr lang="en-US" dirty="0" smtClean="0"/>
                  <a:t>conjectured that Hash-to-Min can achieve this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Avdyukhin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.’17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Hash-to-Min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rounds</a:t>
                </a:r>
              </a:p>
              <a:p>
                <a:r>
                  <a:rPr lang="en-US" b="1" dirty="0" smtClean="0"/>
                  <a:t>Open problem: </a:t>
                </a:r>
                <a:r>
                  <a:rPr lang="en-US" dirty="0" smtClean="0"/>
                  <a:t>better connectivity algorithms if we parametrize by graph expansion?</a:t>
                </a:r>
              </a:p>
              <a:p>
                <a:r>
                  <a:rPr lang="en-US" dirty="0" smtClean="0"/>
                  <a:t>Other </a:t>
                </a:r>
                <a:r>
                  <a:rPr lang="en-US" dirty="0"/>
                  <a:t>work:</a:t>
                </a:r>
                <a:r>
                  <a:rPr lang="en-US" dirty="0">
                    <a:solidFill>
                      <a:srgbClr val="0070C0"/>
                    </a:solidFill>
                  </a:rPr>
                  <a:t> [</a:t>
                </a:r>
                <a:r>
                  <a:rPr lang="en-US" dirty="0" err="1">
                    <a:solidFill>
                      <a:srgbClr val="0070C0"/>
                    </a:solidFill>
                  </a:rPr>
                  <a:t>Kiveris</a:t>
                </a:r>
                <a:r>
                  <a:rPr lang="en-US" dirty="0">
                    <a:solidFill>
                      <a:srgbClr val="0070C0"/>
                    </a:solidFill>
                  </a:rPr>
                  <a:t> et al. ‘14]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0">
                <a:blip r:embed="rId2"/>
                <a:stretch>
                  <a:fillRect l="-1614" t="-1434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about clustering?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same ideas work for Single-Linkage Clustering</a:t>
                </a:r>
              </a:p>
              <a:p>
                <a:r>
                  <a:rPr lang="en-US" dirty="0" smtClean="0"/>
                  <a:t>Using connectivity as a primitive can preserve cuts in graphs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Benczur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Karger’98]</a:t>
                </a:r>
              </a:p>
              <a:p>
                <a:pPr lvl="1"/>
                <a:r>
                  <a:rPr lang="en-US" dirty="0" smtClean="0"/>
                  <a:t>Construct a graph with O(n log n) edges</a:t>
                </a:r>
              </a:p>
              <a:p>
                <a:pPr lvl="1"/>
                <a:r>
                  <a:rPr lang="en-US" dirty="0" smtClean="0"/>
                  <a:t>All cut sizes are preserved with a factor of 2</a:t>
                </a:r>
              </a:p>
              <a:p>
                <a:r>
                  <a:rPr lang="en-US" dirty="0" smtClean="0"/>
                  <a:t>Allows to run clustering algorithms that use cuts in the objective using this sparse graph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2"/>
                <a:stretch>
                  <a:fillRect l="-1673" t="-1617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5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3352800"/>
            <a:ext cx="4572000" cy="342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Single </a:t>
            </a:r>
            <a:r>
              <a:rPr lang="en-US" dirty="0" smtClean="0">
                <a:solidFill>
                  <a:srgbClr val="0070C0"/>
                </a:solidFill>
              </a:rPr>
              <a:t>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Minimum Spanning Tree: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4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3505200"/>
            <a:ext cx="3548253" cy="26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Algorithm design for massively parallel computing</a:t>
            </a:r>
          </a:p>
          <a:p>
            <a:pPr lvl="1"/>
            <a:r>
              <a:rPr lang="en-US" dirty="0" smtClean="0"/>
              <a:t>Blog: </a:t>
            </a:r>
            <a:r>
              <a:rPr lang="en-US" dirty="0" smtClean="0">
                <a:hlinkClick r:id="rId2"/>
              </a:rPr>
              <a:t>http://grigory.us/blog/mapreduce-model/</a:t>
            </a:r>
            <a:endParaRPr lang="en-US" dirty="0" smtClean="0"/>
          </a:p>
          <a:p>
            <a:r>
              <a:rPr lang="en-US" dirty="0" smtClean="0"/>
              <a:t>MPC algorithms for graphs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Correlation clustering</a:t>
            </a:r>
          </a:p>
          <a:p>
            <a:r>
              <a:rPr lang="en-US" dirty="0" smtClean="0"/>
              <a:t>MPC algorithms for vectors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Single-linkage clustering</a:t>
            </a:r>
          </a:p>
          <a:p>
            <a:r>
              <a:rPr lang="en-US" dirty="0" smtClean="0"/>
              <a:t>Open problems and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69277"/>
            <a:ext cx="2590800" cy="1871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90800"/>
            <a:ext cx="20574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Clustering on Clusters: Overview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2: Clustering Vectors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953" y="1447800"/>
                <a:ext cx="8610600" cy="5410200"/>
              </a:xfrm>
            </p:spPr>
            <p:txBody>
              <a:bodyPr/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lvl="1"/>
                <a:r>
                  <a:rPr lang="en-US" dirty="0" smtClean="0"/>
                  <a:t>Feature </a:t>
                </a:r>
                <a:r>
                  <a:rPr lang="en-US" dirty="0"/>
                  <a:t>vectors in ML, word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</a:t>
                </a:r>
                <a:r>
                  <a:rPr lang="en-US" dirty="0"/>
                  <a:t>in NLP, etc.</a:t>
                </a:r>
              </a:p>
              <a:p>
                <a:pPr lvl="1"/>
                <a:r>
                  <a:rPr lang="en-US" dirty="0" smtClean="0"/>
                  <a:t>(Implicit) weighted graph of pairwise distances</a:t>
                </a:r>
              </a:p>
              <a:p>
                <a:r>
                  <a:rPr lang="en-US" dirty="0" smtClean="0"/>
                  <a:t>Applications:</a:t>
                </a:r>
              </a:p>
              <a:p>
                <a:pPr lvl="1"/>
                <a:r>
                  <a:rPr lang="en-US" dirty="0" smtClean="0"/>
                  <a:t>Same as before + Data visualization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953" y="1447800"/>
                <a:ext cx="8610600" cy="5410200"/>
              </a:xfrm>
              <a:blipFill rotWithShape="0">
                <a:blip r:embed="rId2"/>
                <a:stretch>
                  <a:fillRect l="-1628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429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74" y="4086970"/>
            <a:ext cx="3581400" cy="26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Andoni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Onak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Nikolov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]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𝑴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54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Single-Linkage Clustering   [</a:t>
            </a:r>
            <a:r>
              <a:rPr lang="en-US" b="1" dirty="0" smtClean="0">
                <a:solidFill>
                  <a:srgbClr val="FF0000"/>
                </a:solidFill>
              </a:rPr>
              <a:t>Y.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Vadapalli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410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Q</a:t>
                </a:r>
                <a:r>
                  <a:rPr lang="en-US" dirty="0" smtClean="0"/>
                  <a:t>: Single-linkage clustering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(1+</m:t>
                    </m:r>
                    <m:r>
                      <a:rPr lang="en-US" b="0" i="1" dirty="0" smtClean="0">
                        <a:latin typeface="Cambria Math" charset="0"/>
                      </a:rPr>
                      <m:t>𝜖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-MST?</a:t>
                </a:r>
              </a:p>
              <a:p>
                <a:r>
                  <a:rPr lang="en-US" b="1" dirty="0" smtClean="0"/>
                  <a:t>A: No</a:t>
                </a:r>
                <a:r>
                  <a:rPr lang="en-US" dirty="0" smtClean="0"/>
                  <a:t>, a fixed edge can be arbitrarily distorted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Idea: </a:t>
                </a:r>
              </a:p>
              <a:p>
                <a:pPr lvl="1"/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times &amp; collect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(1+</m:t>
                    </m:r>
                    <m:r>
                      <a:rPr lang="en-US" i="1" dirty="0">
                        <a:latin typeface="Cambria Math" charset="0"/>
                      </a:rPr>
                      <m:t>𝜖</m:t>
                    </m:r>
                    <m:r>
                      <a:rPr lang="en-US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MST edges</a:t>
                </a:r>
              </a:p>
              <a:p>
                <a:pPr lvl="1"/>
                <a:r>
                  <a:rPr lang="en-US" dirty="0" smtClean="0"/>
                  <a:t>Compute MST of these edges using </a:t>
                </a:r>
                <a:r>
                  <a:rPr lang="en-US" dirty="0" err="1" smtClean="0"/>
                  <a:t>Boruvka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Use this MST for k-Single Linkage Clustering for all k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Overall: O(log n) rounds of MPC instead of O(1)</a:t>
                </a:r>
              </a:p>
              <a:p>
                <a:r>
                  <a:rPr lang="en-US" b="1" dirty="0"/>
                  <a:t>Q</a:t>
                </a:r>
                <a:r>
                  <a:rPr lang="en-US" dirty="0"/>
                  <a:t>: Is this actually necessary?</a:t>
                </a:r>
              </a:p>
              <a:p>
                <a:r>
                  <a:rPr lang="en-US" b="1" dirty="0"/>
                  <a:t>A: Most likely yes</a:t>
                </a:r>
                <a:r>
                  <a:rPr lang="en-US" dirty="0"/>
                  <a:t>, i.e. yes, assuming sparse connectivity is hard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410200"/>
              </a:xfrm>
              <a:blipFill rotWithShape="0">
                <a:blip r:embed="rId2"/>
                <a:stretch>
                  <a:fillRect l="-1404" t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4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Single-Linkage Clustering   [</a:t>
            </a:r>
            <a:r>
              <a:rPr lang="en-US" b="1" dirty="0" smtClean="0">
                <a:solidFill>
                  <a:srgbClr val="FF0000"/>
                </a:solidFill>
              </a:rPr>
              <a:t>Y.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Vadapalli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686800" cy="1905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err="1" smtClean="0"/>
                  <a:t>Conj</a:t>
                </a:r>
                <a:r>
                  <a:rPr lang="en-US" b="1" dirty="0" smtClean="0"/>
                  <a:t> 1</a:t>
                </a:r>
                <a:r>
                  <a:rPr lang="en-US" dirty="0" smtClean="0"/>
                  <a:t>: Sparse Connectivity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err="1"/>
                  <a:t>Conj</a:t>
                </a:r>
                <a:r>
                  <a:rPr lang="en-US" b="1" dirty="0"/>
                  <a:t>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“1 cycle vs. 2 cycles”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1" dirty="0" smtClean="0"/>
                  <a:t>-</a:t>
                </a:r>
                <a:r>
                  <a:rPr lang="en-US" dirty="0" smtClean="0"/>
                  <a:t>Distances: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686800" cy="1905000"/>
              </a:xfrm>
              <a:blipFill rotWithShape="0">
                <a:blip r:embed="rId3"/>
                <a:stretch>
                  <a:fillRect l="-1614" t="-3846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93335"/>
                  </p:ext>
                </p:extLst>
              </p:nvPr>
            </p:nvGraphicFramePr>
            <p:xfrm>
              <a:off x="876300" y="3505201"/>
              <a:ext cx="7848600" cy="3177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2150"/>
                    <a:gridCol w="1962150"/>
                    <a:gridCol w="1962150"/>
                    <a:gridCol w="1962150"/>
                  </a:tblGrid>
                  <a:tr h="6344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Distance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Approximation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Hardness</a:t>
                          </a:r>
                          <a:r>
                            <a:rPr lang="en-US" baseline="0" dirty="0" smtClean="0"/>
                            <a:t> under Conjecture 1*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Hardness</a:t>
                          </a:r>
                          <a:r>
                            <a:rPr lang="en-US" baseline="0" dirty="0" smtClean="0"/>
                            <a:t> under Conjecture 2*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-25000" dirty="0" smtClean="0"/>
                            <a:t>Hamming</a:t>
                          </a:r>
                          <a:endParaRPr lang="en-US" sz="3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Exact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3</a:t>
                          </a:r>
                          <a:endParaRPr lang="en-US" sz="3200" dirty="0"/>
                        </a:p>
                      </a:txBody>
                      <a:tcPr anchor="ctr"/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(1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</a:rPr>
                                  <m:t>𝜖</m:t>
                                </m:r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 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3</a:t>
                          </a:r>
                          <a:endParaRPr lang="en-US" sz="3200" dirty="0"/>
                        </a:p>
                      </a:txBody>
                      <a:tcPr anchor="ctr"/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(1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</a:rPr>
                                  <m:t>𝜖</m:t>
                                </m:r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1.4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 −</m:t>
                                </m:r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 charset="0"/>
                                </a:rPr>
                                <m:t>1.84 −</m:t>
                              </m:r>
                              <m:r>
                                <a:rPr lang="en-US" sz="3200" i="1" dirty="0" smtClean="0">
                                  <a:latin typeface="Cambria Math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/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(1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</a:rPr>
                                  <m:t>𝜖</m:t>
                                </m:r>
                                <m:r>
                                  <a:rPr lang="en-US" sz="3200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93335"/>
                  </p:ext>
                </p:extLst>
              </p:nvPr>
            </p:nvGraphicFramePr>
            <p:xfrm>
              <a:off x="876300" y="3505201"/>
              <a:ext cx="7848600" cy="3177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2150"/>
                    <a:gridCol w="1962150"/>
                    <a:gridCol w="1962150"/>
                    <a:gridCol w="196215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Distance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Approximation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Hardness</a:t>
                          </a:r>
                          <a:r>
                            <a:rPr lang="en-US" baseline="0" dirty="0" smtClean="0"/>
                            <a:t> under Conjecture 1*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Hardness</a:t>
                          </a:r>
                          <a:r>
                            <a:rPr lang="en-US" baseline="0" dirty="0" smtClean="0"/>
                            <a:t> under Conjecture 2*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-25000" dirty="0" smtClean="0"/>
                            <a:t>Hamming</a:t>
                          </a:r>
                          <a:endParaRPr lang="en-US" sz="3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Exact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3</a:t>
                          </a:r>
                          <a:endParaRPr lang="en-US" sz="3200" dirty="0"/>
                        </a:p>
                      </a:txBody>
                      <a:tcPr anchor="ctr"/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1" t="-203810" r="-301553" b="-2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000" t="-203810" r="-200619" b="-2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 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3</a:t>
                          </a:r>
                          <a:endParaRPr lang="en-US" sz="3200" dirty="0"/>
                        </a:p>
                      </a:txBody>
                      <a:tcPr anchor="ctr"/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1" t="-306731" r="-301553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000" t="-306731" r="-200619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00621" t="-306731" r="-10124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00621" t="-306731" r="-1242" b="-126923"/>
                          </a:stretch>
                        </a:blipFill>
                      </a:tcPr>
                    </a:tc>
                  </a:tr>
                  <a:tr h="634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1" t="-406731" r="-301553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000" t="-406731" r="-200619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41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 Questions?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Slides will be available on </a:t>
            </a:r>
            <a:r>
              <a:rPr lang="en-US" b="1" dirty="0">
                <a:hlinkClick r:id="rId2"/>
              </a:rPr>
              <a:t>http://grigory.us</a:t>
            </a:r>
            <a:endParaRPr lang="en-US" b="1" dirty="0"/>
          </a:p>
          <a:p>
            <a:r>
              <a:rPr lang="en-US" dirty="0" smtClean="0"/>
              <a:t>More about algorithms for massive data: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http://grigory.us/blog/</a:t>
            </a:r>
            <a:endParaRPr lang="en-US" b="1" dirty="0" smtClean="0"/>
          </a:p>
          <a:p>
            <a:r>
              <a:rPr lang="en-US" dirty="0" smtClean="0"/>
              <a:t>More in the classes I teach: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2514600" cy="29337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2158952" cy="28786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9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Clustering on </a:t>
            </a:r>
            <a:r>
              <a:rPr lang="en-US" dirty="0" smtClean="0">
                <a:solidFill>
                  <a:srgbClr val="0070C0"/>
                </a:solidFill>
              </a:rPr>
              <a:t>Clusters 2049: </a:t>
            </a:r>
            <a:r>
              <a:rPr lang="en-US" dirty="0">
                <a:solidFill>
                  <a:srgbClr val="0070C0"/>
                </a:solidFill>
              </a:rPr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963548"/>
              </p:ext>
            </p:extLst>
          </p:nvPr>
        </p:nvGraphicFramePr>
        <p:xfrm>
          <a:off x="454572" y="1280160"/>
          <a:ext cx="84582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Graphs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Vectors</a:t>
                      </a:r>
                      <a:endParaRPr lang="en-US" sz="4800" dirty="0"/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Basic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Connectivity</a:t>
                      </a:r>
                    </a:p>
                    <a:p>
                      <a:pPr algn="ctr"/>
                      <a:r>
                        <a:rPr lang="en-US" sz="3200" b="1" dirty="0" smtClean="0"/>
                        <a:t>Connectivity++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K-means</a:t>
                      </a:r>
                    </a:p>
                    <a:p>
                      <a:pPr algn="ctr"/>
                      <a:r>
                        <a:rPr lang="en-US" sz="3200" b="1" dirty="0" smtClean="0"/>
                        <a:t>--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Advanced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Correlation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Clustering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Single-Linkage</a:t>
                      </a:r>
                      <a:r>
                        <a:rPr lang="en-US" sz="3200" b="1" baseline="0" dirty="0" smtClean="0"/>
                        <a:t> Clustering</a:t>
                      </a:r>
                      <a:endParaRPr lang="en-US" sz="3200" b="1" dirty="0" smtClean="0"/>
                    </a:p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MST</a:t>
                      </a:r>
                    </a:p>
                    <a:p>
                      <a:pPr algn="ctr"/>
                      <a:r>
                        <a:rPr lang="en-US" sz="3200" b="1" dirty="0" smtClean="0"/>
                        <a:t>Single-Linkage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smtClean="0"/>
                        <a:t>Clustering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98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Technical Details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</a:t>
                </a:r>
                <a:r>
                  <a:rPr lang="en-US" b="1" dirty="0" smtClean="0"/>
                  <a:t>time locally</a:t>
                </a:r>
                <a:r>
                  <a:rPr lang="en-US" dirty="0" smtClean="0"/>
                  <a:t>: </a:t>
                </a:r>
                <a:r>
                  <a:rPr lang="en-US" dirty="0"/>
                  <a:t>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</a:t>
                </a:r>
                <a:r>
                  <a:rPr lang="en-US" b="1" dirty="0" smtClean="0"/>
                  <a:t>dimension</a:t>
                </a: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t="-1434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1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Data: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n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edges </a:t>
                </a:r>
                <a:r>
                  <a:rPr lang="en-US" dirty="0"/>
                  <a:t>of an undirected </a:t>
                </a:r>
                <a:r>
                  <a:rPr lang="en-US" dirty="0" smtClean="0"/>
                  <a:t>graph.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Notation: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US" dirty="0" smtClean="0"/>
                  <a:t>unique id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set </a:t>
                </a:r>
                <a:r>
                  <a:rPr lang="en-US" dirty="0"/>
                  <a:t>of neighbors of </a:t>
                </a:r>
                <a:r>
                  <a:rPr lang="en-US" dirty="0" smtClean="0"/>
                  <a:t>a </a:t>
                </a:r>
                <a:r>
                  <a:rPr lang="en-US" dirty="0"/>
                  <a:t>subset of vertices </a:t>
                </a:r>
                <a:r>
                  <a:rPr lang="en-US" dirty="0" smtClean="0"/>
                  <a:t>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Labels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Algorithm assigns a label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to </a:t>
                </a:r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US" dirty="0"/>
                  <a:t>the set of vertices with the label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(invariant: subset </a:t>
                </a:r>
                <a:r>
                  <a:rPr lang="en-US" dirty="0"/>
                  <a:t>of the connected component containing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).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Active</a:t>
                </a:r>
                <a:r>
                  <a:rPr lang="en-US" dirty="0" smtClean="0"/>
                  <a:t> vertices:</a:t>
                </a:r>
              </a:p>
              <a:p>
                <a:r>
                  <a:rPr lang="en-US" dirty="0" smtClean="0"/>
                  <a:t>Some vertices will be called </a:t>
                </a:r>
                <a:r>
                  <a:rPr lang="en-US" b="1" dirty="0" smtClean="0"/>
                  <a:t>active </a:t>
                </a:r>
                <a:r>
                  <a:rPr lang="en-US" dirty="0" smtClean="0"/>
                  <a:t>(exactly one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 rotWithShape="1">
                <a:blip r:embed="rId2"/>
                <a:stretch>
                  <a:fillRect l="-1333" t="-216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0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Mark every vertex as</a:t>
                </a:r>
                <a:r>
                  <a:rPr lang="en-US" dirty="0"/>
                  <a:t> </a:t>
                </a:r>
                <a:r>
                  <a:rPr lang="en-US" b="1" dirty="0"/>
                  <a:t>active</a:t>
                </a:r>
                <a:r>
                  <a:rPr lang="en-US" dirty="0"/>
                  <a:t> and </a:t>
                </a:r>
                <a:r>
                  <a:rPr lang="en-US" dirty="0" smtClean="0"/>
                  <a:t>let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b="0" i="1" dirty="0" smtClean="0">
                        <a:latin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phases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=1,2,…,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n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do:</a:t>
                </a:r>
              </a:p>
              <a:p>
                <a:pPr lvl="1"/>
                <a:r>
                  <a:rPr lang="en-US" dirty="0"/>
                  <a:t>Call each </a:t>
                </a:r>
                <a:r>
                  <a:rPr lang="en-US" b="1" dirty="0"/>
                  <a:t>active</a:t>
                </a:r>
                <a:r>
                  <a:rPr lang="en-US" dirty="0"/>
                  <a:t> vertex a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 with probability 1/2. If v is </a:t>
                </a: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, mark all vertices in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as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 </a:t>
                </a:r>
                <a:r>
                  <a:rPr lang="en-US" dirty="0" smtClean="0"/>
                  <a:t>(by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Mark</a:t>
                </a:r>
                <a:r>
                  <a:rPr lang="en-US" dirty="0"/>
                  <a:t> w </a:t>
                </a:r>
                <a:r>
                  <a:rPr lang="en-US" b="1" dirty="0" smtClean="0"/>
                  <a:t>passive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 err="1"/>
                  <a:t>relabel</a:t>
                </a:r>
                <a:r>
                  <a:rPr lang="en-US" dirty="0"/>
                  <a:t> each vertex with label w by 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 smtClean="0"/>
                  <a:t>Output</a:t>
                </a:r>
                <a:r>
                  <a:rPr lang="en-US" dirty="0" smtClean="0"/>
                  <a:t>: set of connected components based on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2"/>
                <a:stretch>
                  <a:fillRect l="-1429" t="-1455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5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763000" cy="5562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then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 are in the same </a:t>
                </a:r>
                <a:r>
                  <a:rPr lang="en-US" dirty="0" smtClean="0"/>
                  <a:t>CC.</a:t>
                </a:r>
              </a:p>
              <a:p>
                <a:r>
                  <a:rPr lang="en-US" b="1" dirty="0" smtClean="0"/>
                  <a:t>Claim:</a:t>
                </a:r>
                <a:r>
                  <a:rPr lang="en-US" dirty="0" smtClean="0"/>
                  <a:t> Unique labels with high probability </a:t>
                </a:r>
                <a:r>
                  <a:rPr lang="en-US" dirty="0"/>
                  <a:t>after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phases. 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every </a:t>
                </a:r>
                <a:r>
                  <a:rPr lang="en-US" dirty="0" smtClean="0"/>
                  <a:t>CC # active </a:t>
                </a:r>
                <a:r>
                  <a:rPr lang="en-US" dirty="0"/>
                  <a:t>vertices </a:t>
                </a:r>
                <a:r>
                  <a:rPr lang="en-US" dirty="0" smtClean="0"/>
                  <a:t>reduces </a:t>
                </a:r>
                <a:r>
                  <a:rPr lang="en-US" dirty="0"/>
                  <a:t>by a constant factor in every phase.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Half </a:t>
                </a:r>
                <a:r>
                  <a:rPr lang="en-US" dirty="0"/>
                  <a:t>of the active vertices </a:t>
                </a:r>
                <a:r>
                  <a:rPr lang="en-US" dirty="0" smtClean="0"/>
                  <a:t>declared </a:t>
                </a:r>
                <a:r>
                  <a:rPr lang="en-US" dirty="0"/>
                  <a:t>as non-leaders.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Fix </a:t>
                </a:r>
                <a:r>
                  <a:rPr lang="en-US" dirty="0"/>
                  <a:t>an 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 vertex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at </a:t>
                </a:r>
                <a:r>
                  <a:rPr lang="en-US" dirty="0"/>
                  <a:t>least two different labels in the </a:t>
                </a:r>
                <a:r>
                  <a:rPr lang="en-US" dirty="0" smtClean="0"/>
                  <a:t>CC of</a:t>
                </a:r>
                <a:r>
                  <a:rPr lang="en-US" dirty="0"/>
                  <a:t> v then there </a:t>
                </a:r>
                <a:r>
                  <a:rPr lang="en-US" dirty="0" smtClean="0"/>
                  <a:t>is </a:t>
                </a:r>
                <a:r>
                  <a:rPr lang="en-US" dirty="0"/>
                  <a:t>an edge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such that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)≠ℓ(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marked </a:t>
                </a:r>
                <a:r>
                  <a:rPr lang="en-US" dirty="0"/>
                  <a:t>as a 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 with probability </a:t>
                </a:r>
                <a:r>
                  <a:rPr lang="en-US" dirty="0" smtClean="0"/>
                  <a:t>1/2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half </a:t>
                </a:r>
                <a:r>
                  <a:rPr lang="en-US" dirty="0"/>
                  <a:t>of the active non-leader vertices will change their </a:t>
                </a:r>
                <a:r>
                  <a:rPr lang="en-US" dirty="0" smtClean="0"/>
                  <a:t>label. </a:t>
                </a:r>
              </a:p>
              <a:p>
                <a:pPr lvl="1"/>
                <a:r>
                  <a:rPr lang="en-US" dirty="0" smtClean="0"/>
                  <a:t>Overall</a:t>
                </a:r>
                <a:r>
                  <a:rPr lang="en-US" dirty="0"/>
                  <a:t>, </a:t>
                </a:r>
                <a:r>
                  <a:rPr lang="en-US" dirty="0" smtClean="0"/>
                  <a:t>expect</a:t>
                </a:r>
                <a:r>
                  <a:rPr lang="en-US" dirty="0"/>
                  <a:t> 1/4 of labels to disappear.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After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phases </a:t>
                </a:r>
                <a:r>
                  <a:rPr lang="en-US" dirty="0" smtClean="0"/>
                  <a:t># of </a:t>
                </a:r>
                <a:r>
                  <a:rPr lang="en-US" dirty="0"/>
                  <a:t>active labels in every connected component will drop to one </a:t>
                </a:r>
                <a:r>
                  <a:rPr lang="en-US" dirty="0" smtClean="0"/>
                  <a:t>with high 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763000" cy="5562600"/>
              </a:xfrm>
              <a:blipFill rotWithShape="1">
                <a:blip r:embed="rId2"/>
                <a:stretch>
                  <a:fillRect l="-1183" t="-1645"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7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Distributed data structure 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maintain labels, ids, leader/non-leader status, etc.</a:t>
                </a:r>
              </a:p>
              <a:p>
                <a:pPr lvl="1"/>
                <a:r>
                  <a:rPr lang="en-US" dirty="0" smtClean="0"/>
                  <a:t>O(1) rounds per stage to update the data structure</a:t>
                </a:r>
                <a:endParaRPr lang="en-US" dirty="0"/>
              </a:p>
              <a:p>
                <a:r>
                  <a:rPr lang="en-US" dirty="0" smtClean="0"/>
                  <a:t>Edges stored locally with all auxiliary info</a:t>
                </a:r>
              </a:p>
              <a:p>
                <a:pPr lvl="1"/>
                <a:r>
                  <a:rPr lang="en-US" dirty="0" smtClean="0"/>
                  <a:t>Between stages: use distributed data structure to update local info on edges</a:t>
                </a:r>
                <a:endParaRPr lang="en-US" dirty="0"/>
              </a:p>
              <a:p>
                <a:r>
                  <a:rPr lang="en-US" dirty="0" smtClean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 </a:t>
                </a:r>
                <a:r>
                  <a:rPr lang="en-US" dirty="0" smtClean="0"/>
                  <a:t>(w.r.t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non-leader,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 smtClean="0"/>
                  <a:t>) edge sends an update to the distributed data structure</a:t>
                </a:r>
              </a:p>
              <a:p>
                <a:r>
                  <a:rPr lang="en-US" dirty="0" smtClean="0"/>
                  <a:t>Much faster with Distributed Hash Table Service (DHT)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Kiveris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Lattanzi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Mirrokni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Rastogi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Vassilvitskii’14]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181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2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89899" y="3581400"/>
            <a:ext cx="3429000" cy="3162300"/>
            <a:chOff x="5689899" y="3581400"/>
            <a:chExt cx="3429000" cy="316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99" y="4267200"/>
              <a:ext cx="3429000" cy="2476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5400000">
                  <a:off x="7073936" y="3594064"/>
                  <a:ext cx="85632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73936" y="3594064"/>
                  <a:ext cx="856325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Problem 3: K-means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5791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Minimize sum of squared distance to the closest center: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NP-hard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5791200" cy="4525963"/>
              </a:xfrm>
              <a:blipFill rotWithShape="1">
                <a:blip r:embed="rId4"/>
                <a:stretch>
                  <a:fillRect l="-2211" t="-2291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26" y="1168549"/>
            <a:ext cx="3429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K-means++ </a:t>
            </a:r>
            <a:r>
              <a:rPr lang="en-US" sz="3600" dirty="0" smtClean="0">
                <a:solidFill>
                  <a:srgbClr val="0070C0"/>
                </a:solidFill>
              </a:rPr>
              <a:t>[Arthur,Vassilvitskii’07]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(collection of centers)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fName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||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K-means++ algorithm (gives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-approximation):</a:t>
                </a:r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uniformly at random from the data</a:t>
                </a:r>
              </a:p>
              <a:p>
                <a:r>
                  <a:rPr lang="en-US" dirty="0" smtClean="0"/>
                  <a:t>Pick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sequentially from the distribution where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has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  <a:blipFill rotWithShape="1">
                <a:blip r:embed="rId2"/>
                <a:stretch>
                  <a:fillRect l="-1643" t="-1412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86200"/>
            <a:ext cx="81534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||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Bahmani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et al. ‘12]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5582" y="1295400"/>
                <a:ext cx="89154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uniformly at random from </a:t>
                </a:r>
                <a:r>
                  <a:rPr lang="en-US" dirty="0" smtClean="0"/>
                  <a:t>data</a:t>
                </a:r>
                <a:endParaRPr lang="en-US" dirty="0"/>
              </a:p>
              <a:p>
                <a:r>
                  <a:rPr lang="en-US" dirty="0" smtClean="0"/>
                  <a:t>Initial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centers from </a:t>
                </a:r>
                <a:r>
                  <a:rPr lang="en-US" dirty="0"/>
                  <a:t>the distribution where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has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Solve k-means for these O(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func>
                  </m:oMath>
                </a14:m>
                <a:r>
                  <a:rPr lang="en-US" dirty="0" smtClean="0"/>
                  <a:t>) points locally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582" y="1295400"/>
                <a:ext cx="8915400" cy="5410200"/>
              </a:xfrm>
              <a:blipFill rotWithShape="1">
                <a:blip r:embed="rId3"/>
                <a:stretch>
                  <a:fillRect l="-1504"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5582" y="1371600"/>
            <a:ext cx="8742218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582" y="5867400"/>
                <a:ext cx="85898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b="1" dirty="0" smtClean="0"/>
                  <a:t>Thm.</a:t>
                </a:r>
                <a:r>
                  <a:rPr lang="en-US" sz="2800" dirty="0" smtClean="0"/>
                  <a:t> If final step gives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800" dirty="0" smtClean="0"/>
                  <a:t>-approximation </a:t>
                </a:r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-approximation overall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2" y="5867400"/>
                <a:ext cx="858981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206" t="-57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4" y="1411515"/>
            <a:ext cx="2400150" cy="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Problem 2: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Inspired by machine learning at</a:t>
            </a:r>
          </a:p>
          <a:p>
            <a:r>
              <a:rPr lang="en-US" dirty="0" smtClean="0"/>
              <a:t>Practice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[Cohen, McCallum ‘01, Cohen, Richman ’02]</a:t>
            </a:r>
          </a:p>
          <a:p>
            <a:r>
              <a:rPr lang="en-US" dirty="0" smtClean="0"/>
              <a:t>Theory: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b="1" dirty="0" smtClean="0">
                <a:solidFill>
                  <a:srgbClr val="0070C0"/>
                </a:solidFill>
              </a:rPr>
              <a:t>Blum, Bansal, Chawla ’04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47828" y="4134735"/>
            <a:ext cx="3665678" cy="1993900"/>
            <a:chOff x="547828" y="4134735"/>
            <a:chExt cx="3665678" cy="1993900"/>
          </a:xfrm>
        </p:grpSpPr>
        <p:sp>
          <p:nvSpPr>
            <p:cNvPr id="4" name="Oval 3"/>
            <p:cNvSpPr/>
            <p:nvPr/>
          </p:nvSpPr>
          <p:spPr>
            <a:xfrm>
              <a:off x="547828" y="4168213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5606" y="56206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71906" y="41347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24506" y="46935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84906" y="557301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3306" y="50872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38706" y="59000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08506" y="46196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 flipV="1">
              <a:off x="776428" y="4249035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0"/>
              <a:endCxn id="6" idx="3"/>
            </p:cNvCxnSpPr>
            <p:nvPr/>
          </p:nvCxnSpPr>
          <p:spPr>
            <a:xfrm flipV="1">
              <a:off x="1457606" y="4329857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0"/>
            </p:cNvCxnSpPr>
            <p:nvPr/>
          </p:nvCxnSpPr>
          <p:spPr>
            <a:xfrm flipH="1" flipV="1">
              <a:off x="670206" y="4403746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9" idx="3"/>
            </p:cNvCxnSpPr>
            <p:nvPr/>
          </p:nvCxnSpPr>
          <p:spPr>
            <a:xfrm flipV="1">
              <a:off x="890728" y="5282357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9" idx="1"/>
            </p:cNvCxnSpPr>
            <p:nvPr/>
          </p:nvCxnSpPr>
          <p:spPr>
            <a:xfrm>
              <a:off x="740056" y="4358713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7" idx="2"/>
            </p:cNvCxnSpPr>
            <p:nvPr/>
          </p:nvCxnSpPr>
          <p:spPr>
            <a:xfrm>
              <a:off x="2537106" y="4752413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0" idx="0"/>
            </p:cNvCxnSpPr>
            <p:nvPr/>
          </p:nvCxnSpPr>
          <p:spPr>
            <a:xfrm>
              <a:off x="2473606" y="4820535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0" idx="0"/>
            </p:cNvCxnSpPr>
            <p:nvPr/>
          </p:nvCxnSpPr>
          <p:spPr>
            <a:xfrm flipH="1">
              <a:off x="2753006" y="4922135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1"/>
            </p:cNvCxnSpPr>
            <p:nvPr/>
          </p:nvCxnSpPr>
          <p:spPr>
            <a:xfrm flipH="1" flipV="1">
              <a:off x="1767028" y="4249035"/>
              <a:ext cx="574956" cy="4040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5" idx="6"/>
            </p:cNvCxnSpPr>
            <p:nvPr/>
          </p:nvCxnSpPr>
          <p:spPr>
            <a:xfrm flipH="1" flipV="1">
              <a:off x="924206" y="5734935"/>
              <a:ext cx="1714500" cy="279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2"/>
              <a:endCxn id="10" idx="6"/>
            </p:cNvCxnSpPr>
            <p:nvPr/>
          </p:nvCxnSpPr>
          <p:spPr>
            <a:xfrm flipH="1">
              <a:off x="2867306" y="5687310"/>
              <a:ext cx="1117600" cy="327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734789" y="3501182"/>
            <a:ext cx="4032396" cy="2697886"/>
            <a:chOff x="4734789" y="3501182"/>
            <a:chExt cx="4032396" cy="2697886"/>
          </a:xfrm>
        </p:grpSpPr>
        <p:sp>
          <p:nvSpPr>
            <p:cNvPr id="78" name="Oval 77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5" idx="6"/>
              <a:endCxn id="57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0"/>
              <a:endCxn id="57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7"/>
              <a:endCxn id="60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60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8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61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61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1" idx="2"/>
              <a:endCxn id="56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9" idx="2"/>
              <a:endCxn id="61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2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 Computation (a la BSP)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8392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size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 </a:t>
                </a:r>
                <a:r>
                  <a:rPr lang="en-US" dirty="0" smtClean="0"/>
                  <a:t>(e.g. </a:t>
                </a:r>
                <a:r>
                  <a:rPr lang="en-US" b="1" dirty="0" smtClean="0"/>
                  <a:t>n </a:t>
                </a:r>
                <a:r>
                  <a:rPr lang="en-US" dirty="0" smtClean="0"/>
                  <a:t>=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billions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edges in a graph)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achines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</a:t>
                </a:r>
                <a:r>
                  <a:rPr lang="en-US" dirty="0" smtClean="0"/>
                  <a:t>pace (RAM) each </a:t>
                </a:r>
              </a:p>
              <a:p>
                <a:pPr lvl="1"/>
                <a:r>
                  <a:rPr lang="en-US" dirty="0" smtClean="0"/>
                  <a:t>Constant overhead in RAM: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e.g.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= 0.1</a:t>
                </a:r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= 0.5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</a:t>
                </a:r>
                <a:r>
                  <a:rPr lang="en-US" dirty="0" smtClean="0"/>
                  <a:t>problem (often size 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in local RAM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839200" cy="2743200"/>
              </a:xfrm>
              <a:blipFill rotWithShape="1">
                <a:blip r:embed="rId2"/>
                <a:stretch>
                  <a:fillRect l="-1379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size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0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9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 </a:t>
            </a:r>
            <a:r>
              <a:rPr lang="en-US" dirty="0" smtClean="0">
                <a:solidFill>
                  <a:srgbClr val="0070C0"/>
                </a:solidFill>
              </a:rPr>
              <a:t>Clustering: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7" y="1337852"/>
            <a:ext cx="8229600" cy="5367748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/>
              <a:t># of </a:t>
            </a:r>
            <a:r>
              <a:rPr lang="en-US" b="1" dirty="0" smtClean="0"/>
              <a:t>incorrectly</a:t>
            </a:r>
            <a:r>
              <a:rPr lang="en-US" dirty="0" smtClean="0"/>
              <a:t> </a:t>
            </a:r>
            <a:r>
              <a:rPr lang="en-US" dirty="0"/>
              <a:t>classified </a:t>
            </a:r>
            <a:r>
              <a:rPr lang="en-US" dirty="0" smtClean="0"/>
              <a:t>pairs: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# Covered non-edges + # Non-covered edges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7412" y="3093680"/>
            <a:ext cx="4032396" cy="2697886"/>
            <a:chOff x="4734789" y="3501182"/>
            <a:chExt cx="4032396" cy="2697886"/>
          </a:xfrm>
        </p:grpSpPr>
        <p:sp>
          <p:nvSpPr>
            <p:cNvPr id="70" name="Oval 69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3" idx="6"/>
              <a:endCxn id="75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0"/>
              <a:endCxn id="75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4" idx="7"/>
              <a:endCxn id="78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78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76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79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79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0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9" idx="2"/>
              <a:endCxn id="74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2"/>
              <a:endCxn id="79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48200" y="3770079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covered non-edge +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non-covered edges</a:t>
            </a:r>
          </a:p>
        </p:txBody>
      </p:sp>
    </p:spTree>
    <p:extLst>
      <p:ext uri="{BB962C8B-B14F-4D97-AF65-F5344CB8AC3E}">
        <p14:creationId xmlns:p14="http://schemas.microsoft.com/office/powerpoint/2010/main" val="18696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Approximating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Minimize</a:t>
                </a:r>
                <a:r>
                  <a:rPr lang="en-US" dirty="0" smtClean="0"/>
                  <a:t> # </a:t>
                </a:r>
                <a:r>
                  <a:rPr lang="en-US" dirty="0"/>
                  <a:t>of </a:t>
                </a:r>
                <a:r>
                  <a:rPr lang="en-US" b="1" dirty="0"/>
                  <a:t>incorrectly</a:t>
                </a:r>
                <a:r>
                  <a:rPr lang="en-US" dirty="0"/>
                  <a:t> classified pairs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≈20000</m:t>
                    </m:r>
                  </m:oMath>
                </a14:m>
                <a:r>
                  <a:rPr lang="en-US" dirty="0" smtClean="0"/>
                  <a:t>-approximation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Demaine</a:t>
                </a:r>
                <a:r>
                  <a:rPr lang="en-US" dirty="0">
                    <a:solidFill>
                      <a:srgbClr val="0070C0"/>
                    </a:solidFill>
                  </a:rPr>
                  <a:t>, Emmanuel, Fiat, Immorlica’04],[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Guruswami</a:t>
                </a:r>
                <a:r>
                  <a:rPr lang="en-US" dirty="0">
                    <a:solidFill>
                      <a:srgbClr val="0070C0"/>
                    </a:solidFill>
                  </a:rPr>
                  <a:t>, Wirth’05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Newman’05]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Williamson</a:t>
                </a:r>
                <a:r>
                  <a:rPr lang="en-US" dirty="0">
                    <a:solidFill>
                      <a:srgbClr val="0070C0"/>
                    </a:solidFill>
                  </a:rPr>
                  <a:t>, van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Zuylen’07],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Liberty’08],…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-approximation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Chawla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Makarychev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Schramm, 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’15]</a:t>
                </a:r>
              </a:p>
              <a:p>
                <a:r>
                  <a:rPr lang="en-US" b="1" dirty="0" smtClean="0"/>
                  <a:t>Maximize</a:t>
                </a:r>
                <a:r>
                  <a:rPr lang="en-US" dirty="0" smtClean="0"/>
                  <a:t> </a:t>
                </a:r>
                <a:r>
                  <a:rPr lang="en-US" dirty="0"/>
                  <a:t># of </a:t>
                </a:r>
                <a:r>
                  <a:rPr lang="en-US" b="1" dirty="0"/>
                  <a:t>correctly</a:t>
                </a:r>
                <a:r>
                  <a:rPr lang="en-US" dirty="0"/>
                  <a:t> classified pairs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)-approximation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257800"/>
              </a:xfrm>
              <a:blipFill rotWithShape="1">
                <a:blip r:embed="rId2"/>
                <a:stretch>
                  <a:fillRect l="-1557" t="-1508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8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One of the most successful clustering methods:</a:t>
            </a:r>
          </a:p>
          <a:p>
            <a:r>
              <a:rPr lang="en-US" dirty="0" smtClean="0"/>
              <a:t>Only uses </a:t>
            </a:r>
            <a:r>
              <a:rPr lang="en-US" b="1" dirty="0" smtClean="0"/>
              <a:t>qualitative information</a:t>
            </a:r>
            <a:r>
              <a:rPr lang="en-US" dirty="0" smtClean="0"/>
              <a:t> about similarities</a:t>
            </a:r>
          </a:p>
          <a:p>
            <a:r>
              <a:rPr lang="en-US" b="1" dirty="0" smtClean="0"/>
              <a:t># of clusters unspecified </a:t>
            </a:r>
            <a:r>
              <a:rPr lang="en-US" dirty="0" smtClean="0"/>
              <a:t>(selected to best fit data)</a:t>
            </a:r>
            <a:endParaRPr lang="en-US" b="1" dirty="0" smtClean="0"/>
          </a:p>
          <a:p>
            <a:r>
              <a:rPr lang="en-US" dirty="0" smtClean="0"/>
              <a:t>Applications: document/image </a:t>
            </a:r>
            <a:r>
              <a:rPr lang="en-US" b="1" dirty="0" err="1" smtClean="0"/>
              <a:t>deduplication</a:t>
            </a:r>
            <a:r>
              <a:rPr lang="en-US" dirty="0" smtClean="0"/>
              <a:t> (data from crowds or black-box machine learning)</a:t>
            </a:r>
          </a:p>
          <a:p>
            <a:r>
              <a:rPr lang="en-US" b="1" dirty="0"/>
              <a:t>NP-hard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Bansal</a:t>
            </a:r>
            <a:r>
              <a:rPr lang="en-US" dirty="0">
                <a:solidFill>
                  <a:srgbClr val="0070C0"/>
                </a:solidFill>
              </a:rPr>
              <a:t>, Blum, </a:t>
            </a:r>
            <a:r>
              <a:rPr lang="en-US" dirty="0" err="1">
                <a:solidFill>
                  <a:srgbClr val="0070C0"/>
                </a:solidFill>
              </a:rPr>
              <a:t>Chawla</a:t>
            </a:r>
            <a:r>
              <a:rPr lang="en-US" dirty="0">
                <a:solidFill>
                  <a:srgbClr val="0070C0"/>
                </a:solidFill>
              </a:rPr>
              <a:t> ‘04], </a:t>
            </a:r>
            <a:r>
              <a:rPr lang="en-US" dirty="0" smtClean="0"/>
              <a:t>admits </a:t>
            </a:r>
            <a:r>
              <a:rPr lang="en-US" b="1" dirty="0"/>
              <a:t>simple approximation algorithms</a:t>
            </a:r>
            <a:r>
              <a:rPr lang="en-US" dirty="0"/>
              <a:t> with good provable </a:t>
            </a:r>
            <a:r>
              <a:rPr lang="en-US" dirty="0" smtClean="0"/>
              <a:t>guarantees </a:t>
            </a:r>
          </a:p>
        </p:txBody>
      </p:sp>
    </p:spTree>
    <p:extLst>
      <p:ext uri="{BB962C8B-B14F-4D97-AF65-F5344CB8AC3E}">
        <p14:creationId xmlns:p14="http://schemas.microsoft.com/office/powerpoint/2010/main" val="106898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More:</a:t>
            </a:r>
          </a:p>
          <a:p>
            <a:r>
              <a:rPr lang="en-US" b="1" dirty="0"/>
              <a:t>Survey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[Wirth]</a:t>
            </a:r>
          </a:p>
          <a:p>
            <a:r>
              <a:rPr lang="en-US" b="1" dirty="0"/>
              <a:t>KDD’14</a:t>
            </a:r>
            <a:r>
              <a:rPr lang="en-US" dirty="0"/>
              <a:t> </a:t>
            </a:r>
            <a:r>
              <a:rPr lang="en-US" dirty="0" smtClean="0"/>
              <a:t>tutorial: “Correlation Clustering: From Theory to Practice”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Bonchi</a:t>
            </a:r>
            <a:r>
              <a:rPr lang="en-US" dirty="0">
                <a:solidFill>
                  <a:srgbClr val="0070C0"/>
                </a:solidFill>
              </a:rPr>
              <a:t>, Garcia-Soriano, Liberty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http://francescobonchi.com/CCtuto_kdd14.pdf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Wikipedia</a:t>
            </a:r>
            <a:r>
              <a:rPr lang="en-US" dirty="0"/>
              <a:t> article: </a:t>
            </a:r>
            <a:r>
              <a:rPr lang="en-US" dirty="0">
                <a:hlinkClick r:id="rId3"/>
              </a:rPr>
              <a:t>http://en.wikipedia.org/wiki/Correlation_clustering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5344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3-approximation (expected)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Newman]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534400" cy="5257800"/>
              </a:xfrm>
              <a:blipFill rotWithShape="1">
                <a:blip r:embed="rId2"/>
                <a:stretch>
                  <a:fillRect l="-1786" t="-150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667000"/>
            <a:ext cx="85344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050281" y="5538491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98945" y="4671716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425101">
            <a:off x="612136" y="5691619"/>
            <a:ext cx="2829151" cy="551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9209" y="3986119"/>
            <a:ext cx="2522397" cy="15845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  <a:blipFill rotWithShape="1">
                <a:blip r:embed="rId2"/>
                <a:stretch>
                  <a:fillRect l="-1571" t="-2810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76429" y="427065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4207" y="57230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00507" y="42371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53107" y="47959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3507" y="5675448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1907" y="51896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7307" y="60024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7107" y="4722084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7" idx="2"/>
          </p:cNvCxnSpPr>
          <p:nvPr/>
        </p:nvCxnSpPr>
        <p:spPr>
          <a:xfrm flipV="1">
            <a:off x="1005029" y="4351473"/>
            <a:ext cx="795478" cy="33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  <a:endCxn id="7" idx="3"/>
          </p:cNvCxnSpPr>
          <p:nvPr/>
        </p:nvCxnSpPr>
        <p:spPr>
          <a:xfrm flipV="1">
            <a:off x="1686207" y="4432295"/>
            <a:ext cx="147778" cy="7573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flipH="1" flipV="1">
            <a:off x="898807" y="4506184"/>
            <a:ext cx="139700" cy="12168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7"/>
            <a:endCxn id="10" idx="3"/>
          </p:cNvCxnSpPr>
          <p:nvPr/>
        </p:nvCxnSpPr>
        <p:spPr>
          <a:xfrm flipV="1">
            <a:off x="1119329" y="5384795"/>
            <a:ext cx="486056" cy="3717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968657" y="4461151"/>
            <a:ext cx="636728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2765707" y="4854851"/>
            <a:ext cx="787400" cy="554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0"/>
          </p:cNvCxnSpPr>
          <p:nvPr/>
        </p:nvCxnSpPr>
        <p:spPr>
          <a:xfrm>
            <a:off x="2702207" y="4922973"/>
            <a:ext cx="279400" cy="1079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0"/>
          </p:cNvCxnSpPr>
          <p:nvPr/>
        </p:nvCxnSpPr>
        <p:spPr>
          <a:xfrm flipH="1">
            <a:off x="2981607" y="5024573"/>
            <a:ext cx="635000" cy="9779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</p:cNvCxnSpPr>
          <p:nvPr/>
        </p:nvCxnSpPr>
        <p:spPr>
          <a:xfrm flipH="1" flipV="1">
            <a:off x="1995629" y="4351473"/>
            <a:ext cx="574956" cy="4040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6" idx="6"/>
          </p:cNvCxnSpPr>
          <p:nvPr/>
        </p:nvCxnSpPr>
        <p:spPr>
          <a:xfrm flipH="1" flipV="1">
            <a:off x="1152807" y="5837373"/>
            <a:ext cx="1714500" cy="279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1" idx="6"/>
          </p:cNvCxnSpPr>
          <p:nvPr/>
        </p:nvCxnSpPr>
        <p:spPr>
          <a:xfrm flipH="1">
            <a:off x="3095907" y="5789748"/>
            <a:ext cx="1117600" cy="327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0600" y="4334388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covered non-edges +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non-covered edges</a:t>
            </a:r>
          </a:p>
        </p:txBody>
      </p:sp>
      <p:cxnSp>
        <p:nvCxnSpPr>
          <p:cNvPr id="30" name="Straight Connector 29"/>
          <p:cNvCxnSpPr>
            <a:stCxn id="12" idx="2"/>
          </p:cNvCxnSpPr>
          <p:nvPr/>
        </p:nvCxnSpPr>
        <p:spPr>
          <a:xfrm flipH="1" flipV="1">
            <a:off x="1005029" y="4432295"/>
            <a:ext cx="1532078" cy="4040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</p:cNvCxnSpPr>
          <p:nvPr/>
        </p:nvCxnSpPr>
        <p:spPr>
          <a:xfrm flipH="1">
            <a:off x="1783921" y="4917206"/>
            <a:ext cx="786664" cy="34309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3700" y="1562100"/>
            <a:ext cx="85979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6" grpId="0" animBg="1"/>
      <p:bldP spid="7" grpId="0" animBg="1"/>
      <p:bldP spid="8" grpId="0" animBg="1"/>
      <p:bldP spid="9" grpId="0" animBg="1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Parallel Pivot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(3+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-approx.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/ 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Chierichetti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Dalvi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Kumar, KDD’14]</a:t>
                </a:r>
              </a:p>
              <a:p>
                <a:r>
                  <a:rPr lang="en-US" dirty="0" smtClean="0"/>
                  <a:t>Algorithm: while the graph is not 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current maximum degree</a:t>
                </a:r>
              </a:p>
              <a:p>
                <a:pPr lvl="1"/>
                <a:r>
                  <a:rPr lang="en-US" dirty="0" smtClean="0"/>
                  <a:t>Activate each node independently with prob.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Deactivate nodes connected to other active nodes</a:t>
                </a:r>
              </a:p>
              <a:p>
                <a:pPr lvl="1"/>
                <a:r>
                  <a:rPr lang="en-US" dirty="0" smtClean="0"/>
                  <a:t>The remaining nodes are </a:t>
                </a:r>
                <a:r>
                  <a:rPr lang="en-US" b="1" dirty="0" smtClean="0"/>
                  <a:t>pivots</a:t>
                </a:r>
              </a:p>
              <a:p>
                <a:pPr lvl="1"/>
                <a:r>
                  <a:rPr lang="en-US" dirty="0" smtClean="0"/>
                  <a:t>Create cluster around each pivot as before</a:t>
                </a:r>
              </a:p>
              <a:p>
                <a:pPr lvl="1"/>
                <a:r>
                  <a:rPr lang="en-US" dirty="0" smtClean="0"/>
                  <a:t>Remove the clusters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  <a:blipFill rotWithShape="1">
                <a:blip r:embed="rId2"/>
                <a:stretch>
                  <a:fillRect l="-1557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Parallel Pivot Algorithm: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Halves max degree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dirty="0" smtClean="0"/>
                  <a:t> rounds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terminates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rounds</a:t>
                </a:r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Activation process induces </a:t>
                </a:r>
                <a:r>
                  <a:rPr lang="en-US" b="1" dirty="0" smtClean="0"/>
                  <a:t>close to uniform</a:t>
                </a:r>
                <a:r>
                  <a:rPr lang="en-US" dirty="0" smtClean="0"/>
                  <a:t> marginal distribution of the pivots 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dirty="0" smtClean="0"/>
                  <a:t> analysis similar to regular pivot gives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3+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dirty="0" smtClean="0"/>
                  <a:t>)-approximation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2"/>
                <a:stretch>
                  <a:fillRect l="-1544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 Computation (a la BSP)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user </a:t>
                </a:r>
                <a:r>
                  <a:rPr lang="en-US" sz="3000" dirty="0"/>
                  <a:t>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sends/receives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Ideally: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1">
                <a:blip r:embed="rId9"/>
                <a:stretch>
                  <a:fillRect l="-1298" t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79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ages.forbes.com/media/lists/companies/google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53" y="55563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-style computations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 won’t discuss today</a:t>
                </a:r>
              </a:p>
              <a:p>
                <a:r>
                  <a:rPr lang="en-US" dirty="0" smtClean="0"/>
                  <a:t>PRAMs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shared memory</a:t>
                </a:r>
                <a:r>
                  <a:rPr lang="en-US" dirty="0" smtClean="0"/>
                  <a:t>, multiple processors)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Vassilvitskii‘10]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Computing XOR requires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in CRCW PRAM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r>
                  <a:rPr lang="en-US" dirty="0" err="1" smtClean="0"/>
                  <a:t>Pregel</a:t>
                </a:r>
                <a:r>
                  <a:rPr lang="en-US" dirty="0" smtClean="0"/>
                  <a:t>-style systems, Distributed Hash Tables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Ashish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Goel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class notes and papers)</a:t>
                </a:r>
              </a:p>
              <a:p>
                <a:r>
                  <a:rPr lang="en-US" dirty="0" smtClean="0"/>
                  <a:t>Lower-level implementation details (see e.g.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Rajaraman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Leskovec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-Ullman</a:t>
                </a:r>
                <a:r>
                  <a:rPr lang="en-US" dirty="0" smtClean="0"/>
                  <a:t> book)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  <a:blipFill rotWithShape="1">
                <a:blip r:embed="rId3"/>
                <a:stretch>
                  <a:fillRect l="-1628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257800"/>
            <a:ext cx="914400" cy="1357163"/>
          </a:xfrm>
          <a:prstGeom prst="rect">
            <a:avLst/>
          </a:prstGeom>
        </p:spPr>
      </p:pic>
      <p:pic>
        <p:nvPicPr>
          <p:cNvPr id="1026" name="Picture 2" descr="http://www.wired.com/wiredenterprise/wp-content/uploads/2012/07/Dean-and-Ghemaw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72905" cy="13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blog.parcel2go.com/wp-content/uploads/2013/06/Yahoo_300dp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7" y="1523999"/>
            <a:ext cx="2517883" cy="4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Models of parallel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Bulk-Synchronous Parallel Model</a:t>
            </a:r>
            <a:r>
              <a:rPr lang="en-US" dirty="0"/>
              <a:t> (BSP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>
                <a:solidFill>
                  <a:srgbClr val="0070C0"/>
                </a:solidFill>
              </a:rPr>
              <a:t>Valiant,90]</a:t>
            </a:r>
            <a:r>
              <a:rPr lang="en-US" dirty="0"/>
              <a:t> </a:t>
            </a:r>
            <a:endParaRPr lang="en-US" dirty="0" smtClean="0"/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b="1" dirty="0" smtClean="0"/>
              <a:t>: </a:t>
            </a:r>
            <a:r>
              <a:rPr lang="en-US" dirty="0" smtClean="0"/>
              <a:t>Most general, generalizes all other models</a:t>
            </a: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</a:t>
            </a:r>
            <a:r>
              <a:rPr lang="en-US" dirty="0" smtClean="0"/>
              <a:t> Many </a:t>
            </a:r>
            <a:r>
              <a:rPr lang="en-US" dirty="0"/>
              <a:t>parameters, hard to design algorithms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Massive Parallel Computation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Andoni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Onak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Nikolov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0070C0"/>
                </a:solidFill>
              </a:rPr>
              <a:t>‘14]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smtClean="0">
                <a:solidFill>
                  <a:srgbClr val="0070C0"/>
                </a:solidFill>
              </a:rPr>
              <a:t>Feldman-Muthukrishnan-Sidiropoulos-Stein-Svitkina’07</a:t>
            </a:r>
            <a:r>
              <a:rPr lang="en-US" sz="2400" dirty="0">
                <a:solidFill>
                  <a:srgbClr val="0070C0"/>
                </a:solidFill>
              </a:rPr>
              <a:t>, Karloff-Suri-Vassilvitskii’10, Goodrich-Sitchinava-Zhang’11, ..., </a:t>
            </a:r>
            <a:r>
              <a:rPr lang="en-US" sz="2400" dirty="0" err="1">
                <a:solidFill>
                  <a:srgbClr val="0070C0"/>
                </a:solidFill>
              </a:rPr>
              <a:t>Beame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Koutris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Suciu’13]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Inspired by </a:t>
            </a:r>
            <a:r>
              <a:rPr lang="en-US" b="1" dirty="0" smtClean="0"/>
              <a:t>modern</a:t>
            </a:r>
            <a:r>
              <a:rPr lang="en-US" dirty="0" smtClean="0"/>
              <a:t> systems (Hadoop, </a:t>
            </a:r>
            <a:r>
              <a:rPr lang="en-US" dirty="0" err="1" smtClean="0"/>
              <a:t>MapReduce</a:t>
            </a:r>
            <a:r>
              <a:rPr lang="en-US" dirty="0" smtClean="0"/>
              <a:t>, Dryad, Spark, </a:t>
            </a:r>
            <a:r>
              <a:rPr lang="en-US" dirty="0" err="1" smtClean="0"/>
              <a:t>Giraph</a:t>
            </a:r>
            <a:r>
              <a:rPr lang="en-US" dirty="0" smtClean="0"/>
              <a:t>, …)</a:t>
            </a:r>
          </a:p>
          <a:p>
            <a:pPr marL="742950" lvl="2" indent="-342900"/>
            <a:r>
              <a:rPr lang="en-US" dirty="0" smtClean="0"/>
              <a:t>Few parameters, </a:t>
            </a:r>
            <a:r>
              <a:rPr lang="en-US" b="1" dirty="0" smtClean="0"/>
              <a:t>simple</a:t>
            </a:r>
            <a:r>
              <a:rPr lang="en-US" dirty="0" smtClean="0"/>
              <a:t> to design algorithms</a:t>
            </a:r>
          </a:p>
          <a:p>
            <a:pPr marL="742950" lvl="2" indent="-342900"/>
            <a:r>
              <a:rPr lang="en-US" b="1" dirty="0" smtClean="0"/>
              <a:t>New algorithmic ideas</a:t>
            </a:r>
            <a:r>
              <a:rPr lang="en-US" dirty="0" smtClean="0"/>
              <a:t>, robust to the exact model specification</a:t>
            </a:r>
          </a:p>
          <a:p>
            <a:pPr marL="742950" lvl="2" indent="-342900"/>
            <a:r>
              <a:rPr lang="en-US" b="1" dirty="0" smtClean="0"/>
              <a:t># Rounds</a:t>
            </a:r>
            <a:r>
              <a:rPr lang="en-US" dirty="0" smtClean="0"/>
              <a:t> is an information-theoretic measure =&gt; can prove unconditional results</a:t>
            </a:r>
          </a:p>
          <a:p>
            <a:pPr marL="40005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 </a:t>
            </a:r>
            <a:r>
              <a:rPr lang="en-US" dirty="0" smtClean="0"/>
              <a:t>sometimes not enough to model more complex behavior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9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Business perspective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Pricings: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https://cloud.google.com/pricing/</a:t>
                </a:r>
                <a:endParaRPr lang="en-US" dirty="0" smtClean="0"/>
              </a:p>
              <a:p>
                <a:pPr lvl="1"/>
                <a:r>
                  <a:rPr lang="en-US" dirty="0" smtClean="0">
                    <a:hlinkClick r:id="rId3"/>
                  </a:rPr>
                  <a:t>https://aws.amazon.com/pricing/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</m:t>
                    </m:r>
                  </m:oMath>
                </a14:m>
                <a:r>
                  <a:rPr lang="en-US" sz="2800" dirty="0"/>
                  <a:t>inear with </a:t>
                </a:r>
                <a:r>
                  <a:rPr lang="en-US" sz="2800" b="1" dirty="0"/>
                  <a:t>space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time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usage</a:t>
                </a:r>
              </a:p>
              <a:p>
                <a:pPr lvl="1"/>
                <a:r>
                  <a:rPr lang="en-US" dirty="0" smtClean="0"/>
                  <a:t>100 machines: 5K $/year </a:t>
                </a:r>
              </a:p>
              <a:p>
                <a:pPr lvl="1"/>
                <a:r>
                  <a:rPr lang="en-US" dirty="0" smtClean="0"/>
                  <a:t>10000 machines: 0.5M $/year</a:t>
                </a:r>
              </a:p>
              <a:p>
                <a:r>
                  <a:rPr lang="en-US" sz="2800" dirty="0" smtClean="0"/>
                  <a:t>You pay </a:t>
                </a:r>
                <a:r>
                  <a:rPr lang="en-US" sz="2800" b="1" dirty="0" smtClean="0"/>
                  <a:t>a lot more</a:t>
                </a:r>
                <a:r>
                  <a:rPr lang="en-US" sz="2800" dirty="0" smtClean="0"/>
                  <a:t> for using provided algorithms</a:t>
                </a:r>
              </a:p>
              <a:p>
                <a:pPr lvl="1"/>
                <a:r>
                  <a:rPr lang="en-US" dirty="0" smtClean="0">
                    <a:hlinkClick r:id="rId4"/>
                  </a:rPr>
                  <a:t>https://aws.amazon.com/machine-learning/pricing/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  <a:blipFill rotWithShape="1">
                <a:blip r:embed="rId5"/>
                <a:stretch>
                  <a:fillRect l="-1700" t="-1015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7458"/>
            <a:ext cx="1524000" cy="103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9164"/>
            <a:ext cx="2322918" cy="56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3434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1: Clustering Graphs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Community detection</a:t>
            </a:r>
          </a:p>
          <a:p>
            <a:pPr lvl="1"/>
            <a:r>
              <a:rPr lang="en-US" dirty="0"/>
              <a:t>Fake account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err="1" smtClean="0"/>
              <a:t>Deduplication</a:t>
            </a:r>
            <a:endParaRPr lang="en-US" dirty="0" smtClean="0"/>
          </a:p>
          <a:p>
            <a:pPr lvl="1"/>
            <a:r>
              <a:rPr lang="en-US" dirty="0" smtClean="0"/>
              <a:t>Storage localization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3208</Words>
  <Application>Microsoft Macintosh PowerPoint</Application>
  <PresentationFormat>On-screen Show (4:3)</PresentationFormat>
  <Paragraphs>451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Cambria Math</vt:lpstr>
      <vt:lpstr>Arial</vt:lpstr>
      <vt:lpstr>Office Theme</vt:lpstr>
      <vt:lpstr>Clustering on Clusters 2049:  Massively Parallel Algorithms for Clustering Graphs and Vectors</vt:lpstr>
      <vt:lpstr>Clustering on Clusters: Overview</vt:lpstr>
      <vt:lpstr>Clustering on Clusters 2049: Overview</vt:lpstr>
      <vt:lpstr>Cluster Computation (a la BSP)</vt:lpstr>
      <vt:lpstr>Cluster Computation (a la BSP)</vt:lpstr>
      <vt:lpstr>MapReduce-style computations</vt:lpstr>
      <vt:lpstr>Models of parallel computation</vt:lpstr>
      <vt:lpstr>Business perspective</vt:lpstr>
      <vt:lpstr>Part 1: Clustering Graphs</vt:lpstr>
      <vt:lpstr>Problem 1: Connectivity</vt:lpstr>
      <vt:lpstr>Algorithm for Connectivity</vt:lpstr>
      <vt:lpstr>Algorithms for Graphs: Graph Density</vt:lpstr>
      <vt:lpstr>Algorithms for Graphs: Graph Density</vt:lpstr>
      <vt:lpstr>Algorithms for Graphs: Graph Density</vt:lpstr>
      <vt:lpstr>Algorithms for Graphs: Graph Density</vt:lpstr>
      <vt:lpstr>Other Connectivity Algorithms</vt:lpstr>
      <vt:lpstr>Graph-Dependent Connectivity Algs?</vt:lpstr>
      <vt:lpstr>What about clustering?</vt:lpstr>
      <vt:lpstr>Single Linkage Clustering</vt:lpstr>
      <vt:lpstr>Part 2: Clustering Vectors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Single-Linkage Clustering   [Y., Vadapalli]</vt:lpstr>
      <vt:lpstr>Single-Linkage Clustering   [Y., Vadapalli]</vt:lpstr>
      <vt:lpstr>Thanks! Questions?</vt:lpstr>
      <vt:lpstr>(1+ϵ)-MST in R=O(1)  rounds </vt:lpstr>
      <vt:lpstr>Technical Details</vt:lpstr>
      <vt:lpstr>Algorithm for Connectivity: Setup</vt:lpstr>
      <vt:lpstr>Algorithm for Connectivity</vt:lpstr>
      <vt:lpstr>Algorithm for Connectivity: Analysis</vt:lpstr>
      <vt:lpstr>Algorithm for Connectivity: Implementation Details</vt:lpstr>
      <vt:lpstr>Problem 3: K-means</vt:lpstr>
      <vt:lpstr>K-means++ [Arthur,Vassilvitskii’07]</vt:lpstr>
      <vt:lpstr>K-means|| [Bahmani et al. ‘12] </vt:lpstr>
      <vt:lpstr>Problem 2: Correlation Clustering</vt:lpstr>
      <vt:lpstr>Correlation Clustering: Example</vt:lpstr>
      <vt:lpstr>Approximating Correlation Clustering</vt:lpstr>
      <vt:lpstr>Correlation Clustering</vt:lpstr>
      <vt:lpstr>Correlation Clustering</vt:lpstr>
      <vt:lpstr>Data-Based Randomized Pivoting</vt:lpstr>
      <vt:lpstr>Data-Based Randomized Pivoting</vt:lpstr>
      <vt:lpstr>Parallel Pivot Algorithm</vt:lpstr>
      <vt:lpstr>Parallel Pivot Algorithm: Analysis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on Clusters:  Massively Parallel Algorithms for Clustering Graphs and Vectors</dc:title>
  <dc:creator>Grigory</dc:creator>
  <cp:lastModifiedBy>Yaroslavtsev, Grigory</cp:lastModifiedBy>
  <cp:revision>40</cp:revision>
  <dcterms:created xsi:type="dcterms:W3CDTF">2017-02-08T17:16:25Z</dcterms:created>
  <dcterms:modified xsi:type="dcterms:W3CDTF">2017-10-13T22:56:21Z</dcterms:modified>
</cp:coreProperties>
</file>