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52"/>
  </p:notesMasterIdLst>
  <p:sldIdLst>
    <p:sldId id="338" r:id="rId2"/>
    <p:sldId id="356" r:id="rId3"/>
    <p:sldId id="256" r:id="rId4"/>
    <p:sldId id="305" r:id="rId5"/>
    <p:sldId id="306" r:id="rId6"/>
    <p:sldId id="307" r:id="rId7"/>
    <p:sldId id="310" r:id="rId8"/>
    <p:sldId id="312" r:id="rId9"/>
    <p:sldId id="311" r:id="rId10"/>
    <p:sldId id="313" r:id="rId11"/>
    <p:sldId id="326" r:id="rId12"/>
    <p:sldId id="327" r:id="rId13"/>
    <p:sldId id="329" r:id="rId14"/>
    <p:sldId id="318" r:id="rId15"/>
    <p:sldId id="330" r:id="rId16"/>
    <p:sldId id="331" r:id="rId17"/>
    <p:sldId id="319" r:id="rId18"/>
    <p:sldId id="332" r:id="rId19"/>
    <p:sldId id="268" r:id="rId20"/>
    <p:sldId id="320" r:id="rId21"/>
    <p:sldId id="321" r:id="rId22"/>
    <p:sldId id="322" r:id="rId23"/>
    <p:sldId id="324" r:id="rId24"/>
    <p:sldId id="337" r:id="rId25"/>
    <p:sldId id="339" r:id="rId26"/>
    <p:sldId id="341" r:id="rId27"/>
    <p:sldId id="342" r:id="rId28"/>
    <p:sldId id="355" r:id="rId29"/>
    <p:sldId id="340" r:id="rId30"/>
    <p:sldId id="343" r:id="rId31"/>
    <p:sldId id="345" r:id="rId32"/>
    <p:sldId id="344" r:id="rId33"/>
    <p:sldId id="347" r:id="rId34"/>
    <p:sldId id="348" r:id="rId35"/>
    <p:sldId id="350" r:id="rId36"/>
    <p:sldId id="346" r:id="rId37"/>
    <p:sldId id="352" r:id="rId38"/>
    <p:sldId id="353" r:id="rId39"/>
    <p:sldId id="358" r:id="rId40"/>
    <p:sldId id="357" r:id="rId41"/>
    <p:sldId id="354" r:id="rId42"/>
    <p:sldId id="308" r:id="rId43"/>
    <p:sldId id="317" r:id="rId44"/>
    <p:sldId id="257" r:id="rId45"/>
    <p:sldId id="336" r:id="rId46"/>
    <p:sldId id="309" r:id="rId47"/>
    <p:sldId id="325" r:id="rId48"/>
    <p:sldId id="328" r:id="rId49"/>
    <p:sldId id="334" r:id="rId50"/>
    <p:sldId id="323" r:id="rId51"/>
  </p:sldIdLst>
  <p:sldSz cx="9144000" cy="5143500" type="screen16x9"/>
  <p:notesSz cx="6858000" cy="9144000"/>
  <p:embeddedFontLst>
    <p:embeddedFont>
      <p:font typeface="Arbutus Slab" panose="02000000000000000000" pitchFamily="2" charset="77"/>
      <p:regular r:id="rId53"/>
    </p:embeddedFont>
    <p:embeddedFont>
      <p:font typeface="Arial Rounded MT Bold" panose="020F0704030504030204" pitchFamily="34" charset="77"/>
      <p:regular r:id="rId54"/>
    </p:embeddedFont>
    <p:embeddedFont>
      <p:font typeface="Bauhaus 93"/>
      <p:regular r:id="rId55"/>
    </p:embeddedFont>
    <p:embeddedFont>
      <p:font typeface="Cambria Math" panose="02040503050406030204" pitchFamily="18" charset="0"/>
      <p:regular r:id="rId56"/>
    </p:embeddedFont>
    <p:embeddedFont>
      <p:font typeface="Chivo" pitchFamily="2" charset="77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630D35-7887-4414-AD45-95EC1D19254B}">
  <a:tblStyle styleId="{BA630D35-7887-4414-AD45-95EC1D1925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 autoAdjust="0"/>
    <p:restoredTop sz="94488" autoAdjust="0"/>
  </p:normalViewPr>
  <p:slideViewPr>
    <p:cSldViewPr snapToGrid="0">
      <p:cViewPr varScale="1">
        <p:scale>
          <a:sx n="138" d="100"/>
          <a:sy n="138" d="100"/>
        </p:scale>
        <p:origin x="78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9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6ce90a37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6ce90a37e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699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126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790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423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249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373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072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4c1e296a7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14c1e296a7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928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007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986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969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500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140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258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510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112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970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933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2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361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13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409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4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569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72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69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4c1e296a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4c1e296a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1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206550" y="1111973"/>
            <a:ext cx="4136100" cy="1951500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206555" y="3606835"/>
            <a:ext cx="4136100" cy="375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87770" y="182180"/>
            <a:ext cx="7768460" cy="170539"/>
            <a:chOff x="2411286" y="3707402"/>
            <a:chExt cx="15935303" cy="349824"/>
          </a:xfrm>
        </p:grpSpPr>
        <p:sp>
          <p:nvSpPr>
            <p:cNvPr id="13" name="Google Shape;13;p2"/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825139" y="-3564423"/>
              <a:ext cx="149400" cy="148935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flipH="1">
            <a:off x="687770" y="4790830"/>
            <a:ext cx="7768460" cy="170539"/>
            <a:chOff x="2411286" y="3707402"/>
            <a:chExt cx="15935303" cy="349824"/>
          </a:xfrm>
        </p:grpSpPr>
        <p:sp>
          <p:nvSpPr>
            <p:cNvPr id="19" name="Google Shape;19;p2"/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10825139" y="-3564423"/>
              <a:ext cx="149400" cy="148935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6"/>
          <p:cNvGrpSpPr/>
          <p:nvPr/>
        </p:nvGrpSpPr>
        <p:grpSpPr>
          <a:xfrm flipH="1">
            <a:off x="687770" y="182180"/>
            <a:ext cx="7768460" cy="170539"/>
            <a:chOff x="2411286" y="3707402"/>
            <a:chExt cx="15935303" cy="349824"/>
          </a:xfrm>
        </p:grpSpPr>
        <p:sp>
          <p:nvSpPr>
            <p:cNvPr id="80" name="Google Shape;80;p6"/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 rot="-5400000">
              <a:off x="10825139" y="-3564423"/>
              <a:ext cx="149400" cy="148935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6"/>
          <p:cNvGrpSpPr/>
          <p:nvPr/>
        </p:nvGrpSpPr>
        <p:grpSpPr>
          <a:xfrm>
            <a:off x="687770" y="4790830"/>
            <a:ext cx="7768460" cy="170539"/>
            <a:chOff x="2411286" y="3707402"/>
            <a:chExt cx="15935303" cy="349824"/>
          </a:xfrm>
        </p:grpSpPr>
        <p:sp>
          <p:nvSpPr>
            <p:cNvPr id="86" name="Google Shape;86;p6"/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 rot="-5400000">
              <a:off x="10825139" y="-3564423"/>
              <a:ext cx="149400" cy="148935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2" name="Google Shape;472;p28"/>
          <p:cNvGrpSpPr/>
          <p:nvPr/>
        </p:nvGrpSpPr>
        <p:grpSpPr>
          <a:xfrm>
            <a:off x="687770" y="182180"/>
            <a:ext cx="7768460" cy="170539"/>
            <a:chOff x="2411286" y="3707402"/>
            <a:chExt cx="15935303" cy="349824"/>
          </a:xfrm>
        </p:grpSpPr>
        <p:sp>
          <p:nvSpPr>
            <p:cNvPr id="473" name="Google Shape;473;p28"/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 rot="-5400000">
              <a:off x="10825139" y="-3564423"/>
              <a:ext cx="149400" cy="148935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8"/>
          <p:cNvGrpSpPr/>
          <p:nvPr/>
        </p:nvGrpSpPr>
        <p:grpSpPr>
          <a:xfrm>
            <a:off x="687770" y="4790830"/>
            <a:ext cx="7768460" cy="170539"/>
            <a:chOff x="2411286" y="3707402"/>
            <a:chExt cx="15935303" cy="349824"/>
          </a:xfrm>
        </p:grpSpPr>
        <p:sp>
          <p:nvSpPr>
            <p:cNvPr id="479" name="Google Shape;479;p28"/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 rot="-5400000">
              <a:off x="10825139" y="-3564423"/>
              <a:ext cx="149400" cy="148935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29"/>
          <p:cNvGrpSpPr/>
          <p:nvPr/>
        </p:nvGrpSpPr>
        <p:grpSpPr>
          <a:xfrm flipH="1">
            <a:off x="687770" y="182180"/>
            <a:ext cx="7768460" cy="170539"/>
            <a:chOff x="2411286" y="3707402"/>
            <a:chExt cx="15935303" cy="349824"/>
          </a:xfrm>
        </p:grpSpPr>
        <p:sp>
          <p:nvSpPr>
            <p:cNvPr id="487" name="Google Shape;487;p29"/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 rot="-5400000">
              <a:off x="10825139" y="-3564423"/>
              <a:ext cx="149400" cy="148935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9"/>
          <p:cNvGrpSpPr/>
          <p:nvPr/>
        </p:nvGrpSpPr>
        <p:grpSpPr>
          <a:xfrm flipH="1">
            <a:off x="687770" y="4790830"/>
            <a:ext cx="7768460" cy="170539"/>
            <a:chOff x="2411286" y="3707402"/>
            <a:chExt cx="15935303" cy="349824"/>
          </a:xfrm>
        </p:grpSpPr>
        <p:sp>
          <p:nvSpPr>
            <p:cNvPr id="493" name="Google Shape;493;p29"/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 rot="-5400000">
              <a:off x="10825139" y="-3564423"/>
              <a:ext cx="149400" cy="148935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30"/>
          <p:cNvGrpSpPr/>
          <p:nvPr/>
        </p:nvGrpSpPr>
        <p:grpSpPr>
          <a:xfrm>
            <a:off x="687770" y="182180"/>
            <a:ext cx="7768460" cy="170539"/>
            <a:chOff x="2411286" y="3707402"/>
            <a:chExt cx="15935303" cy="349824"/>
          </a:xfrm>
        </p:grpSpPr>
        <p:sp>
          <p:nvSpPr>
            <p:cNvPr id="501" name="Google Shape;501;p30"/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 rot="-5400000">
              <a:off x="10825139" y="-3564423"/>
              <a:ext cx="149400" cy="148935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1388100" y="1405958"/>
            <a:ext cx="6367800" cy="1912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11" name="Google Shape;111;p8"/>
          <p:cNvGrpSpPr/>
          <p:nvPr/>
        </p:nvGrpSpPr>
        <p:grpSpPr>
          <a:xfrm>
            <a:off x="687770" y="182180"/>
            <a:ext cx="7768460" cy="170539"/>
            <a:chOff x="2411286" y="3707402"/>
            <a:chExt cx="15935303" cy="349824"/>
          </a:xfrm>
        </p:grpSpPr>
        <p:sp>
          <p:nvSpPr>
            <p:cNvPr id="112" name="Google Shape;112;p8"/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rot="-5400000">
              <a:off x="10825139" y="-3564423"/>
              <a:ext cx="149400" cy="148935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8"/>
          <p:cNvGrpSpPr/>
          <p:nvPr/>
        </p:nvGrpSpPr>
        <p:grpSpPr>
          <a:xfrm flipH="1">
            <a:off x="687770" y="4790830"/>
            <a:ext cx="7768460" cy="170539"/>
            <a:chOff x="2411286" y="3707402"/>
            <a:chExt cx="15935303" cy="349824"/>
          </a:xfrm>
        </p:grpSpPr>
        <p:sp>
          <p:nvSpPr>
            <p:cNvPr id="118" name="Google Shape;118;p8"/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 rot="-5400000">
              <a:off x="10825139" y="-3564423"/>
              <a:ext cx="149400" cy="148935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955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74" r:id="rId4"/>
    <p:sldLayoutId id="2147483675" r:id="rId5"/>
    <p:sldLayoutId id="2147483676" r:id="rId6"/>
    <p:sldLayoutId id="214748368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1.png"/><Relationship Id="rId4" Type="http://schemas.openxmlformats.org/officeDocument/2006/relationships/image" Target="../media/image29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2.png"/><Relationship Id="rId4" Type="http://schemas.openxmlformats.org/officeDocument/2006/relationships/image" Target="../media/image3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4.png"/><Relationship Id="rId9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lilianweng.github.io/posts/2021-05-31-contrastiv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7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60.png"/><Relationship Id="rId9" Type="http://schemas.openxmlformats.org/officeDocument/2006/relationships/image" Target="../media/image1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91.png"/><Relationship Id="rId5" Type="http://schemas.openxmlformats.org/officeDocument/2006/relationships/image" Target="../media/image3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580.png"/><Relationship Id="rId5" Type="http://schemas.openxmlformats.org/officeDocument/2006/relationships/image" Target="../media/image72.png"/><Relationship Id="rId4" Type="http://schemas.openxmlformats.org/officeDocument/2006/relationships/image" Target="../media/image5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0.png"/><Relationship Id="rId9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3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11" Type="http://schemas.openxmlformats.org/officeDocument/2006/relationships/image" Target="../media/image570.png"/><Relationship Id="rId5" Type="http://schemas.openxmlformats.org/officeDocument/2006/relationships/image" Target="../media/image390.png"/><Relationship Id="rId15" Type="http://schemas.openxmlformats.org/officeDocument/2006/relationships/image" Target="../media/image11.png"/><Relationship Id="rId10" Type="http://schemas.openxmlformats.org/officeDocument/2006/relationships/image" Target="../media/image600.png"/><Relationship Id="rId4" Type="http://schemas.openxmlformats.org/officeDocument/2006/relationships/image" Target="../media/image400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6;p34">
            <a:extLst>
              <a:ext uri="{FF2B5EF4-FFF2-40B4-BE49-F238E27FC236}">
                <a16:creationId xmlns:a16="http://schemas.microsoft.com/office/drawing/2014/main" id="{FAAF8AF0-0C98-0167-C5A3-099EF887EB9C}"/>
              </a:ext>
            </a:extLst>
          </p:cNvPr>
          <p:cNvSpPr txBox="1">
            <a:spLocks/>
          </p:cNvSpPr>
          <p:nvPr/>
        </p:nvSpPr>
        <p:spPr>
          <a:xfrm>
            <a:off x="-419368" y="462951"/>
            <a:ext cx="9982732" cy="120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9pPr>
          </a:lstStyle>
          <a:p>
            <a:pPr algn="ctr"/>
            <a:r>
              <a:rPr lang="en-US" sz="6000" dirty="0">
                <a:solidFill>
                  <a:srgbClr val="282828"/>
                </a:solidFill>
                <a:latin typeface="Arbutus Slab" panose="020B0604020202020204" charset="0"/>
              </a:rPr>
              <a:t>Learning from Tuples</a:t>
            </a:r>
            <a:endParaRPr lang="en-US" sz="6000" dirty="0">
              <a:latin typeface="Arbutus Slab" panose="020B0604020202020204" charset="0"/>
            </a:endParaRPr>
          </a:p>
        </p:txBody>
      </p:sp>
      <p:sp>
        <p:nvSpPr>
          <p:cNvPr id="5" name="Google Shape;568;p34">
            <a:extLst>
              <a:ext uri="{FF2B5EF4-FFF2-40B4-BE49-F238E27FC236}">
                <a16:creationId xmlns:a16="http://schemas.microsoft.com/office/drawing/2014/main" id="{93A1BC68-4269-D3F5-13EF-41BD539FA9DB}"/>
              </a:ext>
            </a:extLst>
          </p:cNvPr>
          <p:cNvSpPr/>
          <p:nvPr/>
        </p:nvSpPr>
        <p:spPr>
          <a:xfrm rot="10800000" flipH="1">
            <a:off x="3642911" y="1863834"/>
            <a:ext cx="1858177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17;p34">
            <a:extLst>
              <a:ext uri="{FF2B5EF4-FFF2-40B4-BE49-F238E27FC236}">
                <a16:creationId xmlns:a16="http://schemas.microsoft.com/office/drawing/2014/main" id="{AE274252-9866-5525-951C-E273DFCFF83B}"/>
              </a:ext>
            </a:extLst>
          </p:cNvPr>
          <p:cNvSpPr txBox="1">
            <a:spLocks/>
          </p:cNvSpPr>
          <p:nvPr/>
        </p:nvSpPr>
        <p:spPr>
          <a:xfrm>
            <a:off x="2139462" y="2712076"/>
            <a:ext cx="4865069" cy="51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ctr"/>
            <a:r>
              <a:rPr lang="en-US" sz="3200" b="0" i="0" dirty="0">
                <a:solidFill>
                  <a:srgbClr val="000000"/>
                </a:solidFill>
                <a:effectLst/>
                <a:latin typeface="Bauhaus 93" pitchFamily="82" charset="77"/>
              </a:rPr>
              <a:t>Grigory Yaroslavtsev</a:t>
            </a:r>
          </a:p>
          <a:p>
            <a:pPr marL="0" indent="0" algn="ctr"/>
            <a:r>
              <a:rPr lang="en-US" sz="2400" dirty="0">
                <a:solidFill>
                  <a:srgbClr val="000000"/>
                </a:solidFill>
                <a:latin typeface="Bauhaus 93" pitchFamily="82" charset="77"/>
              </a:rPr>
              <a:t>http://</a:t>
            </a:r>
            <a:r>
              <a:rPr lang="en-US" sz="2400" dirty="0" err="1">
                <a:solidFill>
                  <a:srgbClr val="000000"/>
                </a:solidFill>
                <a:latin typeface="Bauhaus 93" pitchFamily="82" charset="77"/>
              </a:rPr>
              <a:t>grigory.ai</a:t>
            </a:r>
            <a:endParaRPr lang="en-US" sz="2400" dirty="0">
              <a:solidFill>
                <a:srgbClr val="000000"/>
              </a:solidFill>
              <a:latin typeface="Bauhaus 93" pitchFamily="82" charset="77"/>
            </a:endParaRPr>
          </a:p>
        </p:txBody>
      </p:sp>
      <p:pic>
        <p:nvPicPr>
          <p:cNvPr id="11" name="Picture 8" descr="George Mason University">
            <a:extLst>
              <a:ext uri="{FF2B5EF4-FFF2-40B4-BE49-F238E27FC236}">
                <a16:creationId xmlns:a16="http://schemas.microsoft.com/office/drawing/2014/main" id="{C3AD6B73-0122-B56A-47BE-783D22A2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20" y="3898102"/>
            <a:ext cx="1258954" cy="8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1E2946-8DAC-366B-D7DC-5C3FB7E7D486}"/>
              </a:ext>
            </a:extLst>
          </p:cNvPr>
          <p:cNvCxnSpPr>
            <a:cxnSpLocks/>
          </p:cNvCxnSpPr>
          <p:nvPr/>
        </p:nvCxnSpPr>
        <p:spPr>
          <a:xfrm>
            <a:off x="1139274" y="2671071"/>
            <a:ext cx="642962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3A618E-8D4C-A96A-282C-7A852B47ED68}"/>
              </a:ext>
            </a:extLst>
          </p:cNvPr>
          <p:cNvCxnSpPr>
            <a:cxnSpLocks/>
          </p:cNvCxnSpPr>
          <p:nvPr/>
        </p:nvCxnSpPr>
        <p:spPr>
          <a:xfrm flipH="1">
            <a:off x="532105" y="2671071"/>
            <a:ext cx="607169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F353B5-8000-7F6A-6C89-16DBCABB561D}"/>
              </a:ext>
            </a:extLst>
          </p:cNvPr>
          <p:cNvCxnSpPr>
            <a:cxnSpLocks/>
          </p:cNvCxnSpPr>
          <p:nvPr/>
        </p:nvCxnSpPr>
        <p:spPr>
          <a:xfrm>
            <a:off x="1747463" y="1768422"/>
            <a:ext cx="642962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1552E-7E1B-B835-FB81-50E9575BA1FE}"/>
              </a:ext>
            </a:extLst>
          </p:cNvPr>
          <p:cNvCxnSpPr>
            <a:cxnSpLocks/>
          </p:cNvCxnSpPr>
          <p:nvPr/>
        </p:nvCxnSpPr>
        <p:spPr>
          <a:xfrm flipH="1">
            <a:off x="1140294" y="1768422"/>
            <a:ext cx="607169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2FE911-9B08-B04C-EDEB-73478E171FBD}"/>
              </a:ext>
            </a:extLst>
          </p:cNvPr>
          <p:cNvGrpSpPr/>
          <p:nvPr/>
        </p:nvGrpSpPr>
        <p:grpSpPr>
          <a:xfrm>
            <a:off x="88119" y="3560525"/>
            <a:ext cx="2302306" cy="782693"/>
            <a:chOff x="5041637" y="2802580"/>
            <a:chExt cx="2302306" cy="782693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5D587783-1045-1B2D-1E4A-DA3A12337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637" y="2802580"/>
              <a:ext cx="782693" cy="782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E3E23DCF-E637-ECF3-95BD-EC7647723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929" y="2825133"/>
              <a:ext cx="1102014" cy="61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6C42A7E-20A6-E82A-595F-E42B2D3809C9}"/>
              </a:ext>
            </a:extLst>
          </p:cNvPr>
          <p:cNvSpPr txBox="1"/>
          <p:nvPr/>
        </p:nvSpPr>
        <p:spPr>
          <a:xfrm>
            <a:off x="2160078" y="2662517"/>
            <a:ext cx="38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583390-6879-F732-3DAE-049434E25AEF}"/>
              </a:ext>
            </a:extLst>
          </p:cNvPr>
          <p:cNvGrpSpPr/>
          <p:nvPr/>
        </p:nvGrpSpPr>
        <p:grpSpPr>
          <a:xfrm>
            <a:off x="6450193" y="2097233"/>
            <a:ext cx="2261704" cy="2436414"/>
            <a:chOff x="1027603" y="1668521"/>
            <a:chExt cx="2261704" cy="2436414"/>
          </a:xfrm>
        </p:grpSpPr>
        <p:pic>
          <p:nvPicPr>
            <p:cNvPr id="23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2123B62C-1133-026E-AEAE-5CDA7B140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908" y="3399921"/>
              <a:ext cx="1258954" cy="70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AA4711E5-6A37-5A2B-73EA-387D3E3D0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03" y="1670490"/>
              <a:ext cx="688682" cy="688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5749161-B237-8386-D230-1540A5F31035}"/>
                </a:ext>
              </a:extLst>
            </p:cNvPr>
            <p:cNvCxnSpPr>
              <a:cxnSpLocks/>
            </p:cNvCxnSpPr>
            <p:nvPr/>
          </p:nvCxnSpPr>
          <p:spPr>
            <a:xfrm>
              <a:off x="1545450" y="2541513"/>
              <a:ext cx="622045" cy="56941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AFA56A-660D-C2AA-F559-2906638320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5450" y="1791389"/>
              <a:ext cx="1627125" cy="7488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824DF6-04DE-B276-DA95-19E7B85B4906}"/>
                </a:ext>
              </a:extLst>
            </p:cNvPr>
            <p:cNvSpPr/>
            <p:nvPr/>
          </p:nvSpPr>
          <p:spPr>
            <a:xfrm>
              <a:off x="2045899" y="2989335"/>
              <a:ext cx="243192" cy="243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DEA455F-77E5-C3E2-1E55-095697930B5C}"/>
                </a:ext>
              </a:extLst>
            </p:cNvPr>
            <p:cNvSpPr/>
            <p:nvPr/>
          </p:nvSpPr>
          <p:spPr>
            <a:xfrm>
              <a:off x="1428718" y="2418645"/>
              <a:ext cx="243192" cy="243192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2EA5EC3-5042-1D9E-4ACD-17A5E53F4F84}"/>
                </a:ext>
              </a:extLst>
            </p:cNvPr>
            <p:cNvSpPr/>
            <p:nvPr/>
          </p:nvSpPr>
          <p:spPr>
            <a:xfrm>
              <a:off x="3046115" y="1668521"/>
              <a:ext cx="243192" cy="243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6A995F4-C395-389F-4307-D6395B65B5E3}"/>
              </a:ext>
            </a:extLst>
          </p:cNvPr>
          <p:cNvSpPr txBox="1"/>
          <p:nvPr/>
        </p:nvSpPr>
        <p:spPr>
          <a:xfrm>
            <a:off x="8359257" y="2333155"/>
            <a:ext cx="38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630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PAC </a:t>
            </a:r>
            <a:r>
              <a:rPr lang="en-US" dirty="0"/>
              <a:t>L</a:t>
            </a:r>
            <a:r>
              <a:rPr lang="en-US" noProof="0" dirty="0"/>
              <a:t>earning: Algorithm</a:t>
            </a:r>
          </a:p>
        </p:txBody>
      </p:sp>
      <p:sp>
        <p:nvSpPr>
          <p:cNvPr id="30" name="Google Shape;731;p43">
            <a:extLst>
              <a:ext uri="{FF2B5EF4-FFF2-40B4-BE49-F238E27FC236}">
                <a16:creationId xmlns:a16="http://schemas.microsoft.com/office/drawing/2014/main" id="{6A9B9669-9BE3-CED2-FC57-A5DCCC6DF11C}"/>
              </a:ext>
            </a:extLst>
          </p:cNvPr>
          <p:cNvSpPr txBox="1">
            <a:spLocks/>
          </p:cNvSpPr>
          <p:nvPr/>
        </p:nvSpPr>
        <p:spPr>
          <a:xfrm>
            <a:off x="1821703" y="1056558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Algorithm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31" name="Google Shape;732;p43">
            <a:extLst>
              <a:ext uri="{FF2B5EF4-FFF2-40B4-BE49-F238E27FC236}">
                <a16:creationId xmlns:a16="http://schemas.microsoft.com/office/drawing/2014/main" id="{90B1EEA8-62A2-E305-27CE-992EF883D98D}"/>
              </a:ext>
            </a:extLst>
          </p:cNvPr>
          <p:cNvSpPr txBox="1">
            <a:spLocks/>
          </p:cNvSpPr>
          <p:nvPr/>
        </p:nvSpPr>
        <p:spPr>
          <a:xfrm>
            <a:off x="1821701" y="1288595"/>
            <a:ext cx="6351223" cy="1619952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/>
              <a:t>Empirical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minimizer</a:t>
            </a:r>
            <a:endParaRPr lang="es-ES" dirty="0"/>
          </a:p>
          <a:p>
            <a:endParaRPr lang="es-ES" dirty="0"/>
          </a:p>
          <a:p>
            <a:r>
              <a:rPr lang="es-ES" dirty="0">
                <a:solidFill>
                  <a:schemeClr val="bg2"/>
                </a:solidFill>
              </a:rPr>
              <a:t>Realizable case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r>
              <a:rPr lang="es-ES" dirty="0" err="1"/>
              <a:t>Find</a:t>
            </a:r>
            <a:r>
              <a:rPr lang="es-ES" dirty="0"/>
              <a:t> a </a:t>
            </a:r>
            <a:r>
              <a:rPr lang="es-ES" dirty="0" err="1"/>
              <a:t>tree</a:t>
            </a:r>
            <a:r>
              <a:rPr lang="es-ES" dirty="0"/>
              <a:t> </a:t>
            </a:r>
            <a:r>
              <a:rPr lang="es-ES" dirty="0" err="1"/>
              <a:t>satisfying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known</a:t>
            </a:r>
            <a:r>
              <a:rPr lang="es-ES" dirty="0"/>
              <a:t> </a:t>
            </a:r>
            <a:r>
              <a:rPr lang="es-ES" dirty="0" err="1"/>
              <a:t>constraints</a:t>
            </a:r>
            <a:r>
              <a:rPr lang="es-ES" dirty="0"/>
              <a:t> </a:t>
            </a:r>
            <a:r>
              <a:rPr lang="es-E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</a:rPr>
              <a:t>Aho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</a:rPr>
              <a:t> et al.`81</a:t>
            </a:r>
            <a:r>
              <a:rPr lang="es-ES" dirty="0">
                <a:solidFill>
                  <a:srgbClr val="7030A0"/>
                </a:solidFill>
              </a:rPr>
              <a:t>], …, [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</a:rPr>
              <a:t>Thorup`99]</a:t>
            </a:r>
            <a:endParaRPr lang="es-ES" dirty="0"/>
          </a:p>
          <a:p>
            <a:endParaRPr lang="es-ES" dirty="0"/>
          </a:p>
          <a:p>
            <a:r>
              <a:rPr lang="es-ES" dirty="0" err="1">
                <a:solidFill>
                  <a:schemeClr val="bg2"/>
                </a:solidFill>
              </a:rPr>
              <a:t>Agnostic</a:t>
            </a:r>
            <a:r>
              <a:rPr lang="es-ES" dirty="0">
                <a:solidFill>
                  <a:schemeClr val="bg2"/>
                </a:solidFill>
              </a:rPr>
              <a:t> case</a:t>
            </a:r>
            <a:endParaRPr lang="es-ES" dirty="0"/>
          </a:p>
          <a:p>
            <a:pPr marL="285750" lvl="3" indent="-285750">
              <a:buFont typeface="Wingdings" panose="05000000000000000000" pitchFamily="2" charset="2"/>
              <a:buChar char="v"/>
            </a:pPr>
            <a:r>
              <a:rPr lang="es-ES" dirty="0" err="1"/>
              <a:t>Find</a:t>
            </a:r>
            <a:r>
              <a:rPr lang="es-ES" dirty="0"/>
              <a:t> a </a:t>
            </a:r>
            <a:r>
              <a:rPr lang="es-ES" dirty="0" err="1"/>
              <a:t>tree</a:t>
            </a:r>
            <a:r>
              <a:rPr lang="es-ES" dirty="0"/>
              <a:t> </a:t>
            </a:r>
            <a:r>
              <a:rPr lang="es-ES" dirty="0" err="1"/>
              <a:t>satisfying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largest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known</a:t>
            </a:r>
            <a:r>
              <a:rPr lang="es-ES" dirty="0"/>
              <a:t> </a:t>
            </a:r>
            <a:r>
              <a:rPr lang="es-ES" dirty="0" err="1"/>
              <a:t>constraints</a:t>
            </a:r>
            <a:endParaRPr lang="es-ES" dirty="0"/>
          </a:p>
        </p:txBody>
      </p:sp>
      <p:sp>
        <p:nvSpPr>
          <p:cNvPr id="36" name="Google Shape;748;p43">
            <a:extLst>
              <a:ext uri="{FF2B5EF4-FFF2-40B4-BE49-F238E27FC236}">
                <a16:creationId xmlns:a16="http://schemas.microsoft.com/office/drawing/2014/main" id="{C8F5A3E9-801B-EEEE-942D-31B76684F9B6}"/>
              </a:ext>
            </a:extLst>
          </p:cNvPr>
          <p:cNvSpPr/>
          <p:nvPr/>
        </p:nvSpPr>
        <p:spPr>
          <a:xfrm rot="10800000" flipH="1">
            <a:off x="1031378" y="2148061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" name="Google Shape;5342;p74">
            <a:extLst>
              <a:ext uri="{FF2B5EF4-FFF2-40B4-BE49-F238E27FC236}">
                <a16:creationId xmlns:a16="http://schemas.microsoft.com/office/drawing/2014/main" id="{2988117B-0305-53B3-CD3B-C09404154A1E}"/>
              </a:ext>
            </a:extLst>
          </p:cNvPr>
          <p:cNvGrpSpPr/>
          <p:nvPr/>
        </p:nvGrpSpPr>
        <p:grpSpPr>
          <a:xfrm>
            <a:off x="1194799" y="1743489"/>
            <a:ext cx="339306" cy="339253"/>
            <a:chOff x="2685825" y="840375"/>
            <a:chExt cx="481900" cy="481825"/>
          </a:xfrm>
          <a:solidFill>
            <a:schemeClr val="tx1"/>
          </a:solidFill>
        </p:grpSpPr>
        <p:sp>
          <p:nvSpPr>
            <p:cNvPr id="520" name="Google Shape;5343;p74">
              <a:extLst>
                <a:ext uri="{FF2B5EF4-FFF2-40B4-BE49-F238E27FC236}">
                  <a16:creationId xmlns:a16="http://schemas.microsoft.com/office/drawing/2014/main" id="{C0BA3870-F6AE-3C9F-950A-4AA2D40FFA4D}"/>
                </a:ext>
              </a:extLst>
            </p:cNvPr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1" name="Google Shape;5344;p74">
              <a:extLst>
                <a:ext uri="{FF2B5EF4-FFF2-40B4-BE49-F238E27FC236}">
                  <a16:creationId xmlns:a16="http://schemas.microsoft.com/office/drawing/2014/main" id="{4D50D3E2-AD08-224E-8AEF-6352583822E2}"/>
                </a:ext>
              </a:extLst>
            </p:cNvPr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F6C63E0-231F-1C42-199B-F465E1B976AB}"/>
              </a:ext>
            </a:extLst>
          </p:cNvPr>
          <p:cNvSpPr/>
          <p:nvPr/>
        </p:nvSpPr>
        <p:spPr>
          <a:xfrm>
            <a:off x="1309766" y="3546688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8AE62B1-5652-1D6F-D560-FBA99263A381}"/>
              </a:ext>
            </a:extLst>
          </p:cNvPr>
          <p:cNvSpPr/>
          <p:nvPr/>
        </p:nvSpPr>
        <p:spPr>
          <a:xfrm>
            <a:off x="1797945" y="3281375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6FB2AF-261E-F46C-8F4A-372F7B5D10BE}"/>
              </a:ext>
            </a:extLst>
          </p:cNvPr>
          <p:cNvSpPr/>
          <p:nvPr/>
        </p:nvSpPr>
        <p:spPr>
          <a:xfrm>
            <a:off x="1616966" y="3550092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6393B1-0BC3-5B9B-7889-72B0A952431F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1390327" y="3292915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31F98C-FF7B-A221-E1A7-CECF8F6C8975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551449" y="3292915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B5A66A-7E1E-5D48-2440-764287AED586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717384" y="3032070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47FA-4C72-82E2-358B-4B42C6DDAA7F}"/>
              </a:ext>
            </a:extLst>
          </p:cNvPr>
          <p:cNvCxnSpPr>
            <a:cxnSpLocks/>
          </p:cNvCxnSpPr>
          <p:nvPr/>
        </p:nvCxnSpPr>
        <p:spPr>
          <a:xfrm flipH="1">
            <a:off x="1546636" y="3032070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D8442BF-0E5B-A904-C9B5-B3D8C896E2F8}"/>
              </a:ext>
            </a:extLst>
          </p:cNvPr>
          <p:cNvSpPr/>
          <p:nvPr/>
        </p:nvSpPr>
        <p:spPr>
          <a:xfrm>
            <a:off x="2207113" y="3543284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43035A-C430-8805-EF45-17A608A67FBE}"/>
              </a:ext>
            </a:extLst>
          </p:cNvPr>
          <p:cNvSpPr/>
          <p:nvPr/>
        </p:nvSpPr>
        <p:spPr>
          <a:xfrm>
            <a:off x="2695292" y="3277971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478B59-51DA-0470-BF3B-9DD4D47D4677}"/>
              </a:ext>
            </a:extLst>
          </p:cNvPr>
          <p:cNvSpPr/>
          <p:nvPr/>
        </p:nvSpPr>
        <p:spPr>
          <a:xfrm>
            <a:off x="2514313" y="3546688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6282D6-C124-A13A-FECA-13F82B07BD22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2287674" y="3289511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27F1F4-2D4A-CF1E-0698-2AB5CD3D57C9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448796" y="3289511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E1205D-F6F8-E6F0-79FF-F5FBF588197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614731" y="3028666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39E404-6AC9-59C7-E51C-8D097F1E2E61}"/>
              </a:ext>
            </a:extLst>
          </p:cNvPr>
          <p:cNvCxnSpPr>
            <a:cxnSpLocks/>
          </p:cNvCxnSpPr>
          <p:nvPr/>
        </p:nvCxnSpPr>
        <p:spPr>
          <a:xfrm flipH="1">
            <a:off x="2443983" y="3028666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1C15B65-70D0-7C65-F30A-603B2979B436}"/>
              </a:ext>
            </a:extLst>
          </p:cNvPr>
          <p:cNvSpPr/>
          <p:nvPr/>
        </p:nvSpPr>
        <p:spPr>
          <a:xfrm>
            <a:off x="1660735" y="4344689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2F6F26-2E70-BB37-5D58-A41BE30A7A37}"/>
              </a:ext>
            </a:extLst>
          </p:cNvPr>
          <p:cNvSpPr/>
          <p:nvPr/>
        </p:nvSpPr>
        <p:spPr>
          <a:xfrm>
            <a:off x="2148914" y="4079376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40EED4-CB0C-3F0F-CB2C-F170A514EA32}"/>
              </a:ext>
            </a:extLst>
          </p:cNvPr>
          <p:cNvSpPr/>
          <p:nvPr/>
        </p:nvSpPr>
        <p:spPr>
          <a:xfrm>
            <a:off x="1967935" y="4348093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1599FA-3162-4DF8-74AB-D1ACA8A4CEF6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1741296" y="4090916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081B6C-5E38-857A-E108-69CCC5FABE5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902418" y="4090916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0C442B-5C3B-2A97-FA4D-5B2E51DD9193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068353" y="3830071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ADB3D6-2263-CE1C-2C9C-1AEF9BFF899E}"/>
              </a:ext>
            </a:extLst>
          </p:cNvPr>
          <p:cNvCxnSpPr>
            <a:cxnSpLocks/>
          </p:cNvCxnSpPr>
          <p:nvPr/>
        </p:nvCxnSpPr>
        <p:spPr>
          <a:xfrm flipH="1">
            <a:off x="1897605" y="3830071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1310EA1-3A2E-D4FB-FC95-E75F7A022C9D}"/>
              </a:ext>
            </a:extLst>
          </p:cNvPr>
          <p:cNvSpPr/>
          <p:nvPr/>
        </p:nvSpPr>
        <p:spPr>
          <a:xfrm>
            <a:off x="2949370" y="3716599"/>
            <a:ext cx="318330" cy="19511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22354C-FE76-D953-92AD-8FE3FAA24E74}"/>
              </a:ext>
            </a:extLst>
          </p:cNvPr>
          <p:cNvSpPr/>
          <p:nvPr/>
        </p:nvSpPr>
        <p:spPr>
          <a:xfrm>
            <a:off x="3335841" y="4007998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A03484-5223-19FD-5A06-2DB7FB9F3689}"/>
              </a:ext>
            </a:extLst>
          </p:cNvPr>
          <p:cNvSpPr/>
          <p:nvPr/>
        </p:nvSpPr>
        <p:spPr>
          <a:xfrm>
            <a:off x="3824020" y="3742685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7564C8-236D-EE8E-2A6B-43B0204E9C8E}"/>
              </a:ext>
            </a:extLst>
          </p:cNvPr>
          <p:cNvSpPr/>
          <p:nvPr/>
        </p:nvSpPr>
        <p:spPr>
          <a:xfrm>
            <a:off x="3643041" y="4011402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1F6F37-E44A-FB7F-3E82-1D26E668BFA3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3416402" y="3754225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32F955-C966-1774-E148-2C003CA5B735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577524" y="3754225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F410F1-3B20-88D5-8CB6-20A215639151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3743459" y="3493380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E5640C-3F40-B461-5CBB-4A374D4D5C51}"/>
              </a:ext>
            </a:extLst>
          </p:cNvPr>
          <p:cNvCxnSpPr>
            <a:cxnSpLocks/>
          </p:cNvCxnSpPr>
          <p:nvPr/>
        </p:nvCxnSpPr>
        <p:spPr>
          <a:xfrm flipH="1">
            <a:off x="3572711" y="3493380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C996E8D-5CFF-B13C-6FD2-644C18541729}"/>
              </a:ext>
            </a:extLst>
          </p:cNvPr>
          <p:cNvSpPr/>
          <p:nvPr/>
        </p:nvSpPr>
        <p:spPr>
          <a:xfrm>
            <a:off x="3981274" y="3488817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9F4747-DFAB-FF49-2BD5-BD5E91E9C42E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3900713" y="3239512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8752184-848B-AEF3-6F21-1E3ABBA0DD44}"/>
              </a:ext>
            </a:extLst>
          </p:cNvPr>
          <p:cNvCxnSpPr>
            <a:cxnSpLocks/>
          </p:cNvCxnSpPr>
          <p:nvPr/>
        </p:nvCxnSpPr>
        <p:spPr>
          <a:xfrm flipH="1">
            <a:off x="3729965" y="3239512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oogle Shape;958;p52">
            <a:extLst>
              <a:ext uri="{FF2B5EF4-FFF2-40B4-BE49-F238E27FC236}">
                <a16:creationId xmlns:a16="http://schemas.microsoft.com/office/drawing/2014/main" id="{CC4C7901-8732-5CF2-A091-FE42A911512A}"/>
              </a:ext>
            </a:extLst>
          </p:cNvPr>
          <p:cNvGrpSpPr/>
          <p:nvPr/>
        </p:nvGrpSpPr>
        <p:grpSpPr>
          <a:xfrm rot="-5400000" flipH="1" flipV="1">
            <a:off x="3803517" y="3806943"/>
            <a:ext cx="1543629" cy="67310"/>
            <a:chOff x="2411286" y="3707402"/>
            <a:chExt cx="7066091" cy="349824"/>
          </a:xfrm>
        </p:grpSpPr>
        <p:sp>
          <p:nvSpPr>
            <p:cNvPr id="44" name="Google Shape;959;p52">
              <a:extLst>
                <a:ext uri="{FF2B5EF4-FFF2-40B4-BE49-F238E27FC236}">
                  <a16:creationId xmlns:a16="http://schemas.microsoft.com/office/drawing/2014/main" id="{506A8334-5F40-FF15-3A5C-1BF7E0F39610}"/>
                </a:ext>
              </a:extLst>
            </p:cNvPr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0;p52">
              <a:extLst>
                <a:ext uri="{FF2B5EF4-FFF2-40B4-BE49-F238E27FC236}">
                  <a16:creationId xmlns:a16="http://schemas.microsoft.com/office/drawing/2014/main" id="{D89E0640-0607-A9CB-EF3F-E2A47EB72AA6}"/>
                </a:ext>
              </a:extLst>
            </p:cNvPr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1;p52">
              <a:extLst>
                <a:ext uri="{FF2B5EF4-FFF2-40B4-BE49-F238E27FC236}">
                  <a16:creationId xmlns:a16="http://schemas.microsoft.com/office/drawing/2014/main" id="{643A85E0-00A0-0F93-9842-EE9D430D90BC}"/>
                </a:ext>
              </a:extLst>
            </p:cNvPr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2;p52">
              <a:extLst>
                <a:ext uri="{FF2B5EF4-FFF2-40B4-BE49-F238E27FC236}">
                  <a16:creationId xmlns:a16="http://schemas.microsoft.com/office/drawing/2014/main" id="{55045958-14D5-26CB-F08F-CA48F2911857}"/>
                </a:ext>
              </a:extLst>
            </p:cNvPr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63;p52">
              <a:extLst>
                <a:ext uri="{FF2B5EF4-FFF2-40B4-BE49-F238E27FC236}">
                  <a16:creationId xmlns:a16="http://schemas.microsoft.com/office/drawing/2014/main" id="{29332E19-81CA-FB81-06CC-AA6D4F1BDDA8}"/>
                </a:ext>
              </a:extLst>
            </p:cNvPr>
            <p:cNvSpPr/>
            <p:nvPr/>
          </p:nvSpPr>
          <p:spPr>
            <a:xfrm rot="-5400000">
              <a:off x="6390528" y="870182"/>
              <a:ext cx="149400" cy="60243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1514DE62-2EE4-6EF3-DB9B-09BFF310D6D2}"/>
              </a:ext>
            </a:extLst>
          </p:cNvPr>
          <p:cNvSpPr/>
          <p:nvPr/>
        </p:nvSpPr>
        <p:spPr>
          <a:xfrm>
            <a:off x="5058565" y="3581135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9C6075B-8A14-9026-0401-54C149D45BA9}"/>
              </a:ext>
            </a:extLst>
          </p:cNvPr>
          <p:cNvSpPr/>
          <p:nvPr/>
        </p:nvSpPr>
        <p:spPr>
          <a:xfrm>
            <a:off x="5546744" y="3315822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5DE6249-042C-8601-1CF8-C070CDA14B55}"/>
              </a:ext>
            </a:extLst>
          </p:cNvPr>
          <p:cNvSpPr/>
          <p:nvPr/>
        </p:nvSpPr>
        <p:spPr>
          <a:xfrm>
            <a:off x="5365765" y="3584539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DDFD11-0F85-5171-B15F-D70317E13DDA}"/>
              </a:ext>
            </a:extLst>
          </p:cNvPr>
          <p:cNvCxnSpPr>
            <a:cxnSpLocks/>
            <a:endCxn id="56" idx="0"/>
          </p:cNvCxnSpPr>
          <p:nvPr/>
        </p:nvCxnSpPr>
        <p:spPr>
          <a:xfrm flipH="1">
            <a:off x="5139126" y="3327362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C036B7-E599-47B3-099A-59807EF5B47D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5300248" y="3327362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27241DF-D0BC-5122-C8ED-DAD4BDA8F00C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5466183" y="3066517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F7C3D38-C05C-3F26-11A5-530F8594BE89}"/>
              </a:ext>
            </a:extLst>
          </p:cNvPr>
          <p:cNvCxnSpPr>
            <a:cxnSpLocks/>
          </p:cNvCxnSpPr>
          <p:nvPr/>
        </p:nvCxnSpPr>
        <p:spPr>
          <a:xfrm flipH="1">
            <a:off x="5295435" y="3066517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3702AD4E-5F51-370A-A898-5452852E40D8}"/>
              </a:ext>
            </a:extLst>
          </p:cNvPr>
          <p:cNvSpPr/>
          <p:nvPr/>
        </p:nvSpPr>
        <p:spPr>
          <a:xfrm>
            <a:off x="5955912" y="3577731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5A156A9E-6DC7-7858-97D0-5C34A8C2C0F7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6036473" y="3323958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534D1C49-3643-96B5-42AF-6793D70A2032}"/>
              </a:ext>
            </a:extLst>
          </p:cNvPr>
          <p:cNvCxnSpPr>
            <a:cxnSpLocks/>
          </p:cNvCxnSpPr>
          <p:nvPr/>
        </p:nvCxnSpPr>
        <p:spPr>
          <a:xfrm>
            <a:off x="6197595" y="3323958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E7407734-2F23-8488-85E0-D33AA2A46656}"/>
              </a:ext>
            </a:extLst>
          </p:cNvPr>
          <p:cNvCxnSpPr>
            <a:cxnSpLocks/>
          </p:cNvCxnSpPr>
          <p:nvPr/>
        </p:nvCxnSpPr>
        <p:spPr>
          <a:xfrm>
            <a:off x="6363530" y="3063113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3DD45543-B0D4-BE73-A35B-CBAC8BAF3582}"/>
              </a:ext>
            </a:extLst>
          </p:cNvPr>
          <p:cNvCxnSpPr>
            <a:cxnSpLocks/>
          </p:cNvCxnSpPr>
          <p:nvPr/>
        </p:nvCxnSpPr>
        <p:spPr>
          <a:xfrm flipH="1">
            <a:off x="6192782" y="3063113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Oval 515">
            <a:extLst>
              <a:ext uri="{FF2B5EF4-FFF2-40B4-BE49-F238E27FC236}">
                <a16:creationId xmlns:a16="http://schemas.microsoft.com/office/drawing/2014/main" id="{76CE23B5-5ACE-3D56-DDE7-0898A8AC5247}"/>
              </a:ext>
            </a:extLst>
          </p:cNvPr>
          <p:cNvSpPr/>
          <p:nvPr/>
        </p:nvSpPr>
        <p:spPr>
          <a:xfrm>
            <a:off x="5438174" y="4349747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532F15F4-73CB-5915-0484-C8CF15B1E3F0}"/>
              </a:ext>
            </a:extLst>
          </p:cNvPr>
          <p:cNvSpPr/>
          <p:nvPr/>
        </p:nvSpPr>
        <p:spPr>
          <a:xfrm>
            <a:off x="5926353" y="4084434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6132356C-19AF-353D-FA16-533FD20DE533}"/>
              </a:ext>
            </a:extLst>
          </p:cNvPr>
          <p:cNvSpPr/>
          <p:nvPr/>
        </p:nvSpPr>
        <p:spPr>
          <a:xfrm>
            <a:off x="5745374" y="4353151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0AC1D198-BDCF-DAE1-DF9D-2C8A9B957E60}"/>
              </a:ext>
            </a:extLst>
          </p:cNvPr>
          <p:cNvCxnSpPr>
            <a:cxnSpLocks/>
            <a:endCxn id="516" idx="0"/>
          </p:cNvCxnSpPr>
          <p:nvPr/>
        </p:nvCxnSpPr>
        <p:spPr>
          <a:xfrm flipH="1">
            <a:off x="5518735" y="4095974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C8FF4D79-455E-9E3E-CFEA-A0D481BD2E7F}"/>
              </a:ext>
            </a:extLst>
          </p:cNvPr>
          <p:cNvCxnSpPr>
            <a:cxnSpLocks/>
            <a:endCxn id="518" idx="0"/>
          </p:cNvCxnSpPr>
          <p:nvPr/>
        </p:nvCxnSpPr>
        <p:spPr>
          <a:xfrm>
            <a:off x="5679857" y="4095974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79236A36-14CE-C56D-F668-BC7EDC97686B}"/>
              </a:ext>
            </a:extLst>
          </p:cNvPr>
          <p:cNvCxnSpPr>
            <a:cxnSpLocks/>
            <a:endCxn id="517" idx="0"/>
          </p:cNvCxnSpPr>
          <p:nvPr/>
        </p:nvCxnSpPr>
        <p:spPr>
          <a:xfrm>
            <a:off x="5845792" y="3835129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6C382803-517E-9333-2103-CECD0D8056A9}"/>
              </a:ext>
            </a:extLst>
          </p:cNvPr>
          <p:cNvCxnSpPr>
            <a:cxnSpLocks/>
          </p:cNvCxnSpPr>
          <p:nvPr/>
        </p:nvCxnSpPr>
        <p:spPr>
          <a:xfrm flipH="1">
            <a:off x="5675044" y="3835129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Oval 543">
            <a:extLst>
              <a:ext uri="{FF2B5EF4-FFF2-40B4-BE49-F238E27FC236}">
                <a16:creationId xmlns:a16="http://schemas.microsoft.com/office/drawing/2014/main" id="{21DF9294-C73D-CAF4-5FE7-9549A7B7AFAC}"/>
              </a:ext>
            </a:extLst>
          </p:cNvPr>
          <p:cNvSpPr/>
          <p:nvPr/>
        </p:nvSpPr>
        <p:spPr>
          <a:xfrm>
            <a:off x="6424234" y="3291150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8C453D3D-9858-A434-5610-118224B9C422}"/>
              </a:ext>
            </a:extLst>
          </p:cNvPr>
          <p:cNvSpPr/>
          <p:nvPr/>
        </p:nvSpPr>
        <p:spPr>
          <a:xfrm>
            <a:off x="6266167" y="3576814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279426B1-18E5-2E93-E649-3030CE1304BC}"/>
              </a:ext>
            </a:extLst>
          </p:cNvPr>
          <p:cNvSpPr/>
          <p:nvPr/>
        </p:nvSpPr>
        <p:spPr>
          <a:xfrm>
            <a:off x="6681352" y="3751901"/>
            <a:ext cx="318330" cy="19511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1A788FED-126F-900E-D6BA-0C0C51D113B7}"/>
              </a:ext>
            </a:extLst>
          </p:cNvPr>
          <p:cNvSpPr/>
          <p:nvPr/>
        </p:nvSpPr>
        <p:spPr>
          <a:xfrm>
            <a:off x="7080818" y="4094371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401816E0-21ED-D503-4725-582C2C1AF395}"/>
              </a:ext>
            </a:extLst>
          </p:cNvPr>
          <p:cNvSpPr/>
          <p:nvPr/>
        </p:nvSpPr>
        <p:spPr>
          <a:xfrm>
            <a:off x="7568997" y="3829058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A1AD8406-D3E8-C588-4EE3-BE3DA7E9E248}"/>
              </a:ext>
            </a:extLst>
          </p:cNvPr>
          <p:cNvSpPr/>
          <p:nvPr/>
        </p:nvSpPr>
        <p:spPr>
          <a:xfrm>
            <a:off x="7388018" y="4097775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AFD37D01-C235-14E3-1C97-ECB119F8E3A6}"/>
              </a:ext>
            </a:extLst>
          </p:cNvPr>
          <p:cNvCxnSpPr>
            <a:cxnSpLocks/>
            <a:endCxn id="548" idx="0"/>
          </p:cNvCxnSpPr>
          <p:nvPr/>
        </p:nvCxnSpPr>
        <p:spPr>
          <a:xfrm flipH="1">
            <a:off x="7161379" y="3840598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03CF95F9-2F82-B91C-34F4-42AE0D7CFA99}"/>
              </a:ext>
            </a:extLst>
          </p:cNvPr>
          <p:cNvCxnSpPr>
            <a:cxnSpLocks/>
            <a:endCxn id="550" idx="0"/>
          </p:cNvCxnSpPr>
          <p:nvPr/>
        </p:nvCxnSpPr>
        <p:spPr>
          <a:xfrm>
            <a:off x="7322501" y="3840598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17D458F9-E24E-8D3B-CE1B-C04B86E92565}"/>
              </a:ext>
            </a:extLst>
          </p:cNvPr>
          <p:cNvCxnSpPr>
            <a:cxnSpLocks/>
            <a:endCxn id="549" idx="0"/>
          </p:cNvCxnSpPr>
          <p:nvPr/>
        </p:nvCxnSpPr>
        <p:spPr>
          <a:xfrm>
            <a:off x="7488436" y="3579753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F1EB3E76-CE2A-FB3A-E8E3-97C37058739F}"/>
              </a:ext>
            </a:extLst>
          </p:cNvPr>
          <p:cNvCxnSpPr>
            <a:cxnSpLocks/>
          </p:cNvCxnSpPr>
          <p:nvPr/>
        </p:nvCxnSpPr>
        <p:spPr>
          <a:xfrm flipH="1">
            <a:off x="7317688" y="3579753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Oval 554">
            <a:extLst>
              <a:ext uri="{FF2B5EF4-FFF2-40B4-BE49-F238E27FC236}">
                <a16:creationId xmlns:a16="http://schemas.microsoft.com/office/drawing/2014/main" id="{CAB8474F-8E62-F917-52D4-6C0E6549E91E}"/>
              </a:ext>
            </a:extLst>
          </p:cNvPr>
          <p:cNvSpPr/>
          <p:nvPr/>
        </p:nvSpPr>
        <p:spPr>
          <a:xfrm>
            <a:off x="7726251" y="3575190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F0C6AEA8-D3C7-3986-F4C4-89E32BFD43C3}"/>
              </a:ext>
            </a:extLst>
          </p:cNvPr>
          <p:cNvCxnSpPr>
            <a:cxnSpLocks/>
            <a:endCxn id="555" idx="0"/>
          </p:cNvCxnSpPr>
          <p:nvPr/>
        </p:nvCxnSpPr>
        <p:spPr>
          <a:xfrm>
            <a:off x="7645690" y="3325885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B9476D4F-154D-9C6B-EB67-662980571736}"/>
              </a:ext>
            </a:extLst>
          </p:cNvPr>
          <p:cNvCxnSpPr>
            <a:cxnSpLocks/>
          </p:cNvCxnSpPr>
          <p:nvPr/>
        </p:nvCxnSpPr>
        <p:spPr>
          <a:xfrm flipH="1">
            <a:off x="7474942" y="3325885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ultiply 36">
            <a:extLst>
              <a:ext uri="{FF2B5EF4-FFF2-40B4-BE49-F238E27FC236}">
                <a16:creationId xmlns:a16="http://schemas.microsoft.com/office/drawing/2014/main" id="{7D785B04-DA7A-5C37-17CC-0F65EEB5BCF1}"/>
              </a:ext>
            </a:extLst>
          </p:cNvPr>
          <p:cNvSpPr/>
          <p:nvPr/>
        </p:nvSpPr>
        <p:spPr>
          <a:xfrm>
            <a:off x="5849673" y="2949407"/>
            <a:ext cx="423890" cy="40782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3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78"/>
    </mc:Choice>
    <mc:Fallback xmlns="">
      <p:transition spd="slow" advTm="56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56" grpId="0" animBg="1"/>
      <p:bldP spid="57" grpId="0" animBg="1"/>
      <p:bldP spid="58" grpId="0" animBg="1"/>
      <p:bldP spid="63" grpId="0" animBg="1"/>
      <p:bldP spid="516" grpId="0" animBg="1"/>
      <p:bldP spid="517" grpId="0" animBg="1"/>
      <p:bldP spid="518" grpId="0" animBg="1"/>
      <p:bldP spid="544" grpId="0" animBg="1"/>
      <p:bldP spid="545" grpId="0" animBg="1"/>
      <p:bldP spid="547" grpId="0" animBg="1"/>
      <p:bldP spid="548" grpId="0" animBg="1"/>
      <p:bldP spid="549" grpId="0" animBg="1"/>
      <p:bldP spid="550" grpId="0" animBg="1"/>
      <p:bldP spid="555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PAC Learning: Sample Complexity</a:t>
            </a:r>
          </a:p>
        </p:txBody>
      </p:sp>
      <p:sp>
        <p:nvSpPr>
          <p:cNvPr id="522" name="Google Shape;731;p43">
            <a:extLst>
              <a:ext uri="{FF2B5EF4-FFF2-40B4-BE49-F238E27FC236}">
                <a16:creationId xmlns:a16="http://schemas.microsoft.com/office/drawing/2014/main" id="{EBBB888E-6861-08A5-E017-D307B8B40D74}"/>
              </a:ext>
            </a:extLst>
          </p:cNvPr>
          <p:cNvSpPr txBox="1">
            <a:spLocks/>
          </p:cNvSpPr>
          <p:nvPr/>
        </p:nvSpPr>
        <p:spPr>
          <a:xfrm>
            <a:off x="1729188" y="1447142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Sample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complexity</a:t>
            </a:r>
            <a:endParaRPr lang="es-ES" sz="2400" dirty="0">
              <a:solidFill>
                <a:schemeClr val="bg2"/>
              </a:solidFill>
            </a:endParaRPr>
          </a:p>
        </p:txBody>
      </p:sp>
      <p:sp>
        <p:nvSpPr>
          <p:cNvPr id="523" name="Google Shape;732;p43">
            <a:extLst>
              <a:ext uri="{FF2B5EF4-FFF2-40B4-BE49-F238E27FC236}">
                <a16:creationId xmlns:a16="http://schemas.microsoft.com/office/drawing/2014/main" id="{139B0F58-4A50-13FA-58B3-F002560ACBFB}"/>
              </a:ext>
            </a:extLst>
          </p:cNvPr>
          <p:cNvSpPr txBox="1">
            <a:spLocks/>
          </p:cNvSpPr>
          <p:nvPr/>
        </p:nvSpPr>
        <p:spPr>
          <a:xfrm>
            <a:off x="1729186" y="1679179"/>
            <a:ext cx="7241078" cy="775889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/>
              <a:t>Linear </a:t>
            </a:r>
            <a:r>
              <a:rPr lang="es-ES" sz="2000" dirty="0" err="1"/>
              <a:t>dependence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dirty="0" err="1"/>
              <a:t>dimension</a:t>
            </a: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 err="1"/>
              <a:t>Binary</a:t>
            </a:r>
            <a:r>
              <a:rPr lang="es-ES" sz="2000" dirty="0"/>
              <a:t> case: VC </a:t>
            </a:r>
            <a:r>
              <a:rPr lang="es-ES" sz="2000" dirty="0" err="1"/>
              <a:t>dimension</a:t>
            </a: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/>
              <a:t>Non-</a:t>
            </a:r>
            <a:r>
              <a:rPr lang="es-ES" sz="2000" dirty="0" err="1"/>
              <a:t>binary</a:t>
            </a:r>
            <a:r>
              <a:rPr lang="es-ES" sz="2000" dirty="0"/>
              <a:t> case: </a:t>
            </a:r>
            <a:r>
              <a:rPr lang="es-ES" sz="2000" dirty="0" err="1"/>
              <a:t>Natarajan</a:t>
            </a:r>
            <a:r>
              <a:rPr lang="es-ES" sz="2000" dirty="0"/>
              <a:t> </a:t>
            </a:r>
            <a:r>
              <a:rPr lang="es-ES" sz="2000" dirty="0" err="1"/>
              <a:t>dimension</a:t>
            </a:r>
            <a:endParaRPr lang="es-ES" sz="2000" dirty="0"/>
          </a:p>
        </p:txBody>
      </p:sp>
      <p:sp>
        <p:nvSpPr>
          <p:cNvPr id="524" name="Google Shape;748;p43">
            <a:extLst>
              <a:ext uri="{FF2B5EF4-FFF2-40B4-BE49-F238E27FC236}">
                <a16:creationId xmlns:a16="http://schemas.microsoft.com/office/drawing/2014/main" id="{BF469D75-3278-BC3C-CAFA-CC7EBA1AE06F}"/>
              </a:ext>
            </a:extLst>
          </p:cNvPr>
          <p:cNvSpPr/>
          <p:nvPr/>
        </p:nvSpPr>
        <p:spPr>
          <a:xfrm rot="10800000" flipH="1">
            <a:off x="998184" y="2197227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342;p74">
            <a:extLst>
              <a:ext uri="{FF2B5EF4-FFF2-40B4-BE49-F238E27FC236}">
                <a16:creationId xmlns:a16="http://schemas.microsoft.com/office/drawing/2014/main" id="{D92B65EC-8D6F-1547-205A-690F093B41AD}"/>
              </a:ext>
            </a:extLst>
          </p:cNvPr>
          <p:cNvGrpSpPr/>
          <p:nvPr/>
        </p:nvGrpSpPr>
        <p:grpSpPr>
          <a:xfrm>
            <a:off x="1161605" y="1792655"/>
            <a:ext cx="339306" cy="339253"/>
            <a:chOff x="2685825" y="840375"/>
            <a:chExt cx="481900" cy="481825"/>
          </a:xfrm>
          <a:solidFill>
            <a:schemeClr val="tx1"/>
          </a:solidFill>
        </p:grpSpPr>
        <p:sp>
          <p:nvSpPr>
            <p:cNvPr id="526" name="Google Shape;5343;p74">
              <a:extLst>
                <a:ext uri="{FF2B5EF4-FFF2-40B4-BE49-F238E27FC236}">
                  <a16:creationId xmlns:a16="http://schemas.microsoft.com/office/drawing/2014/main" id="{2B838A41-BDBC-4415-04BC-99727A13C56D}"/>
                </a:ext>
              </a:extLst>
            </p:cNvPr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7" name="Google Shape;5344;p74">
              <a:extLst>
                <a:ext uri="{FF2B5EF4-FFF2-40B4-BE49-F238E27FC236}">
                  <a16:creationId xmlns:a16="http://schemas.microsoft.com/office/drawing/2014/main" id="{E356DCC4-EF09-B469-5E98-FF8E55065F4B}"/>
                </a:ext>
              </a:extLst>
            </p:cNvPr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28" name="Google Shape;731;p43">
            <a:extLst>
              <a:ext uri="{FF2B5EF4-FFF2-40B4-BE49-F238E27FC236}">
                <a16:creationId xmlns:a16="http://schemas.microsoft.com/office/drawing/2014/main" id="{F19FE2DE-72F1-8658-C4C6-7F37FEA2BD35}"/>
              </a:ext>
            </a:extLst>
          </p:cNvPr>
          <p:cNvSpPr txBox="1">
            <a:spLocks/>
          </p:cNvSpPr>
          <p:nvPr/>
        </p:nvSpPr>
        <p:spPr>
          <a:xfrm>
            <a:off x="1704166" y="3289813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>
                <a:solidFill>
                  <a:schemeClr val="bg2"/>
                </a:solidFill>
              </a:rPr>
              <a:t>Key </a:t>
            </a:r>
            <a:r>
              <a:rPr lang="es-ES" sz="2400" dirty="0" err="1">
                <a:solidFill>
                  <a:schemeClr val="bg2"/>
                </a:solidFill>
              </a:rPr>
              <a:t>technical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result</a:t>
            </a:r>
            <a:endParaRPr lang="es-ES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9" name="Google Shape;732;p43">
                <a:extLst>
                  <a:ext uri="{FF2B5EF4-FFF2-40B4-BE49-F238E27FC236}">
                    <a16:creationId xmlns:a16="http://schemas.microsoft.com/office/drawing/2014/main" id="{2DB4FF8C-4F36-2E0C-54A6-DC6742828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164" y="3521851"/>
                <a:ext cx="6342556" cy="353328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s-ES" sz="2000" dirty="0" err="1"/>
                  <a:t>For</a:t>
                </a:r>
                <a:r>
                  <a:rPr lang="es-ES" sz="2000" dirty="0"/>
                  <a:t> </a:t>
                </a:r>
                <a:r>
                  <a:rPr lang="es-ES" sz="2000" dirty="0" err="1"/>
                  <a:t>Tree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Learning</a:t>
                </a:r>
                <a:r>
                  <a:rPr lang="es-ES" sz="2000" dirty="0"/>
                  <a:t>, </a:t>
                </a:r>
                <a:r>
                  <a:rPr lang="es-ES" sz="2000" dirty="0" err="1"/>
                  <a:t>the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Natarajan</a:t>
                </a:r>
                <a:r>
                  <a:rPr lang="es-ES" sz="2000" dirty="0"/>
                  <a:t> </a:t>
                </a:r>
                <a:r>
                  <a:rPr lang="es-ES" sz="2000" dirty="0" err="1"/>
                  <a:t>dimension</a:t>
                </a:r>
                <a:r>
                  <a:rPr lang="es-ES" sz="2000" dirty="0"/>
                  <a:t> </a:t>
                </a:r>
                <a:r>
                  <a:rPr lang="es-ES" sz="2000" dirty="0" err="1"/>
                  <a:t>is</a:t>
                </a:r>
                <a:r>
                  <a:rPr lang="es-E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529" name="Google Shape;732;p43">
                <a:extLst>
                  <a:ext uri="{FF2B5EF4-FFF2-40B4-BE49-F238E27FC236}">
                    <a16:creationId xmlns:a16="http://schemas.microsoft.com/office/drawing/2014/main" id="{2DB4FF8C-4F36-2E0C-54A6-DC6742828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164" y="3521851"/>
                <a:ext cx="6342556" cy="353328"/>
              </a:xfrm>
              <a:prstGeom prst="rect">
                <a:avLst/>
              </a:prstGeom>
              <a:blipFill>
                <a:blip r:embed="rId4"/>
                <a:stretch>
                  <a:fillRect t="-10345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0" name="Google Shape;748;p43">
            <a:extLst>
              <a:ext uri="{FF2B5EF4-FFF2-40B4-BE49-F238E27FC236}">
                <a16:creationId xmlns:a16="http://schemas.microsoft.com/office/drawing/2014/main" id="{E3486099-CB40-4590-B5F1-11024047568F}"/>
              </a:ext>
            </a:extLst>
          </p:cNvPr>
          <p:cNvSpPr/>
          <p:nvPr/>
        </p:nvSpPr>
        <p:spPr>
          <a:xfrm rot="10800000" flipH="1">
            <a:off x="998183" y="3744172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Rectangle: Rounded Corners 533">
            <a:extLst>
              <a:ext uri="{FF2B5EF4-FFF2-40B4-BE49-F238E27FC236}">
                <a16:creationId xmlns:a16="http://schemas.microsoft.com/office/drawing/2014/main" id="{7D9EC49C-F763-4F6E-AE77-D58CC5CDE428}"/>
              </a:ext>
            </a:extLst>
          </p:cNvPr>
          <p:cNvSpPr/>
          <p:nvPr/>
        </p:nvSpPr>
        <p:spPr>
          <a:xfrm>
            <a:off x="635753" y="3052392"/>
            <a:ext cx="8095292" cy="10347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Google Shape;6608;p77">
            <a:extLst>
              <a:ext uri="{FF2B5EF4-FFF2-40B4-BE49-F238E27FC236}">
                <a16:creationId xmlns:a16="http://schemas.microsoft.com/office/drawing/2014/main" id="{847A3ADA-9221-D1FC-51E9-1FA2FF551962}"/>
              </a:ext>
            </a:extLst>
          </p:cNvPr>
          <p:cNvSpPr/>
          <p:nvPr/>
        </p:nvSpPr>
        <p:spPr>
          <a:xfrm>
            <a:off x="1149656" y="3291981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9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78"/>
    </mc:Choice>
    <mc:Fallback xmlns="">
      <p:transition spd="slow" advTm="56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/>
      <p:bldP spid="529" grpId="0"/>
      <p:bldP spid="530" grpId="0" animBg="1"/>
      <p:bldP spid="534" grpId="0" animBg="1"/>
      <p:bldP spid="5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VC dimension (2 label case)</a:t>
            </a:r>
          </a:p>
        </p:txBody>
      </p:sp>
      <p:sp>
        <p:nvSpPr>
          <p:cNvPr id="10" name="Google Shape;731;p43">
            <a:extLst>
              <a:ext uri="{FF2B5EF4-FFF2-40B4-BE49-F238E27FC236}">
                <a16:creationId xmlns:a16="http://schemas.microsoft.com/office/drawing/2014/main" id="{D68FC199-81D7-F0B2-AE2A-045DAA9E1F9B}"/>
              </a:ext>
            </a:extLst>
          </p:cNvPr>
          <p:cNvSpPr txBox="1">
            <a:spLocks/>
          </p:cNvSpPr>
          <p:nvPr/>
        </p:nvSpPr>
        <p:spPr>
          <a:xfrm>
            <a:off x="1266305" y="3699461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bg2"/>
                </a:solidFill>
              </a:rPr>
              <a:t>VC-dimension</a:t>
            </a:r>
            <a:endParaRPr lang="es-ES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732;p43">
                <a:extLst>
                  <a:ext uri="{FF2B5EF4-FFF2-40B4-BE49-F238E27FC236}">
                    <a16:creationId xmlns:a16="http://schemas.microsoft.com/office/drawing/2014/main" id="{B52E79EF-E354-2B17-6466-2680793B2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6303" y="3931499"/>
                <a:ext cx="7825788" cy="648830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000" dirty="0"/>
                  <a:t>The cardinality of the largest VC-shattered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Sample complexity: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𝑉𝐶𝐷𝑖𝑚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for realizable,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𝑉𝐶𝐷𝑖𝑚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for agnostic</a:t>
                </a:r>
              </a:p>
            </p:txBody>
          </p:sp>
        </mc:Choice>
        <mc:Fallback xmlns="">
          <p:sp>
            <p:nvSpPr>
              <p:cNvPr id="11" name="Google Shape;732;p43">
                <a:extLst>
                  <a:ext uri="{FF2B5EF4-FFF2-40B4-BE49-F238E27FC236}">
                    <a16:creationId xmlns:a16="http://schemas.microsoft.com/office/drawing/2014/main" id="{B52E79EF-E354-2B17-6466-2680793B2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303" y="3931499"/>
                <a:ext cx="7825788" cy="648830"/>
              </a:xfrm>
              <a:prstGeom prst="rect">
                <a:avLst/>
              </a:prstGeom>
              <a:blipFill>
                <a:blip r:embed="rId4"/>
                <a:stretch>
                  <a:fillRect l="-1459" t="-5769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24224B1-0379-0439-C459-18B26EB769A5}"/>
              </a:ext>
            </a:extLst>
          </p:cNvPr>
          <p:cNvSpPr/>
          <p:nvPr/>
        </p:nvSpPr>
        <p:spPr>
          <a:xfrm>
            <a:off x="3089698" y="1115580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9E8A41-BA69-8954-08D4-BF1E7D442C1A}"/>
              </a:ext>
            </a:extLst>
          </p:cNvPr>
          <p:cNvSpPr/>
          <p:nvPr/>
        </p:nvSpPr>
        <p:spPr>
          <a:xfrm>
            <a:off x="3413243" y="1115580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7DDADF-BFAE-6E09-2AD4-9BC0087F1F3D}"/>
              </a:ext>
            </a:extLst>
          </p:cNvPr>
          <p:cNvSpPr/>
          <p:nvPr/>
        </p:nvSpPr>
        <p:spPr>
          <a:xfrm>
            <a:off x="3736788" y="1115580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102808-63CA-CADB-1E75-C5DE4AE933DF}"/>
              </a:ext>
            </a:extLst>
          </p:cNvPr>
          <p:cNvSpPr/>
          <p:nvPr/>
        </p:nvSpPr>
        <p:spPr>
          <a:xfrm>
            <a:off x="4068925" y="1115580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6E2B8F-4A54-05CA-0ADB-2F5EA8EC7E99}"/>
              </a:ext>
            </a:extLst>
          </p:cNvPr>
          <p:cNvSpPr/>
          <p:nvPr/>
        </p:nvSpPr>
        <p:spPr>
          <a:xfrm>
            <a:off x="5486517" y="1115580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7AB168-EC18-B69A-476F-DA6C58A4B7E4}"/>
              </a:ext>
            </a:extLst>
          </p:cNvPr>
          <p:cNvSpPr/>
          <p:nvPr/>
        </p:nvSpPr>
        <p:spPr>
          <a:xfrm>
            <a:off x="5154380" y="1115580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55796-0557-EEDE-6614-CDB3DAA7338F}"/>
              </a:ext>
            </a:extLst>
          </p:cNvPr>
          <p:cNvSpPr txBox="1"/>
          <p:nvPr/>
        </p:nvSpPr>
        <p:spPr>
          <a:xfrm>
            <a:off x="4498698" y="96892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3C34D7-7711-1E9A-9B72-0E3A0A21777A}"/>
              </a:ext>
            </a:extLst>
          </p:cNvPr>
          <p:cNvSpPr/>
          <p:nvPr/>
        </p:nvSpPr>
        <p:spPr>
          <a:xfrm>
            <a:off x="2544622" y="1509084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E14958-ABD0-5F0C-6A9B-0DFCF36E3E6E}"/>
              </a:ext>
            </a:extLst>
          </p:cNvPr>
          <p:cNvSpPr/>
          <p:nvPr/>
        </p:nvSpPr>
        <p:spPr>
          <a:xfrm>
            <a:off x="2878800" y="1509084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7ECF64-8855-AAC8-5A3B-BDC5236C03F3}"/>
              </a:ext>
            </a:extLst>
          </p:cNvPr>
          <p:cNvSpPr/>
          <p:nvPr/>
        </p:nvSpPr>
        <p:spPr>
          <a:xfrm>
            <a:off x="3170259" y="1509084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365E2E-6176-FFF4-8E37-0B401656F760}"/>
              </a:ext>
            </a:extLst>
          </p:cNvPr>
          <p:cNvSpPr/>
          <p:nvPr/>
        </p:nvSpPr>
        <p:spPr>
          <a:xfrm>
            <a:off x="2544622" y="1757491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20FD78-55D5-4B8E-B9C6-B6CEE7A0CCCE}"/>
              </a:ext>
            </a:extLst>
          </p:cNvPr>
          <p:cNvSpPr/>
          <p:nvPr/>
        </p:nvSpPr>
        <p:spPr>
          <a:xfrm>
            <a:off x="2868167" y="1757491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5A79FC-95D7-01B4-40CB-817D1D0A1112}"/>
              </a:ext>
            </a:extLst>
          </p:cNvPr>
          <p:cNvSpPr/>
          <p:nvPr/>
        </p:nvSpPr>
        <p:spPr>
          <a:xfrm>
            <a:off x="3170259" y="1757491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69FCF1-64E0-28D3-634E-493F484BA34A}"/>
              </a:ext>
            </a:extLst>
          </p:cNvPr>
          <p:cNvSpPr/>
          <p:nvPr/>
        </p:nvSpPr>
        <p:spPr>
          <a:xfrm>
            <a:off x="2544622" y="2006000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6E02D9-1901-9801-F2FA-46886A4B963D}"/>
              </a:ext>
            </a:extLst>
          </p:cNvPr>
          <p:cNvSpPr/>
          <p:nvPr/>
        </p:nvSpPr>
        <p:spPr>
          <a:xfrm>
            <a:off x="2868167" y="2006000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60D3B2-587A-F447-BA24-8024D736AB32}"/>
              </a:ext>
            </a:extLst>
          </p:cNvPr>
          <p:cNvSpPr/>
          <p:nvPr/>
        </p:nvSpPr>
        <p:spPr>
          <a:xfrm>
            <a:off x="3170259" y="2006000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CCD547-326B-C873-16FE-995686666471}"/>
              </a:ext>
            </a:extLst>
          </p:cNvPr>
          <p:cNvSpPr/>
          <p:nvPr/>
        </p:nvSpPr>
        <p:spPr>
          <a:xfrm>
            <a:off x="2544622" y="2254407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23F484-1790-355F-7670-DE083ECE2E98}"/>
              </a:ext>
            </a:extLst>
          </p:cNvPr>
          <p:cNvSpPr/>
          <p:nvPr/>
        </p:nvSpPr>
        <p:spPr>
          <a:xfrm>
            <a:off x="2868167" y="2254407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11433E1-3569-4CB2-C383-7E1F49B23012}"/>
              </a:ext>
            </a:extLst>
          </p:cNvPr>
          <p:cNvSpPr/>
          <p:nvPr/>
        </p:nvSpPr>
        <p:spPr>
          <a:xfrm>
            <a:off x="3170259" y="2254407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35442B-D50D-2E14-7139-5245101DA260}"/>
              </a:ext>
            </a:extLst>
          </p:cNvPr>
          <p:cNvSpPr/>
          <p:nvPr/>
        </p:nvSpPr>
        <p:spPr>
          <a:xfrm>
            <a:off x="2544622" y="2499687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73DD46-5D0C-BE4B-1790-DBE1D0D2CD16}"/>
              </a:ext>
            </a:extLst>
          </p:cNvPr>
          <p:cNvSpPr/>
          <p:nvPr/>
        </p:nvSpPr>
        <p:spPr>
          <a:xfrm>
            <a:off x="2868167" y="2499687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D06707A-C762-58D4-97D0-8159FE67DDFB}"/>
              </a:ext>
            </a:extLst>
          </p:cNvPr>
          <p:cNvSpPr/>
          <p:nvPr/>
        </p:nvSpPr>
        <p:spPr>
          <a:xfrm>
            <a:off x="3170259" y="2499687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639A54-7D2E-8EFA-EC86-826D6C4691C6}"/>
              </a:ext>
            </a:extLst>
          </p:cNvPr>
          <p:cNvSpPr/>
          <p:nvPr/>
        </p:nvSpPr>
        <p:spPr>
          <a:xfrm>
            <a:off x="2544622" y="2748094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AB2A83-D35B-B51D-2C21-EB994E4F6E17}"/>
              </a:ext>
            </a:extLst>
          </p:cNvPr>
          <p:cNvSpPr/>
          <p:nvPr/>
        </p:nvSpPr>
        <p:spPr>
          <a:xfrm>
            <a:off x="2868167" y="2748094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085A39C-F436-7D21-5E20-77CC93FD66BA}"/>
              </a:ext>
            </a:extLst>
          </p:cNvPr>
          <p:cNvSpPr/>
          <p:nvPr/>
        </p:nvSpPr>
        <p:spPr>
          <a:xfrm>
            <a:off x="3170259" y="2748094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57816C-D740-DEC7-C6D0-507137C21714}"/>
              </a:ext>
            </a:extLst>
          </p:cNvPr>
          <p:cNvSpPr/>
          <p:nvPr/>
        </p:nvSpPr>
        <p:spPr>
          <a:xfrm>
            <a:off x="2544622" y="2996603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2A9D7C-2B14-09EE-1759-FA5203EADA82}"/>
              </a:ext>
            </a:extLst>
          </p:cNvPr>
          <p:cNvSpPr/>
          <p:nvPr/>
        </p:nvSpPr>
        <p:spPr>
          <a:xfrm>
            <a:off x="2868167" y="2996603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446F32-B639-F057-A581-A64D8BD63DD1}"/>
              </a:ext>
            </a:extLst>
          </p:cNvPr>
          <p:cNvSpPr/>
          <p:nvPr/>
        </p:nvSpPr>
        <p:spPr>
          <a:xfrm>
            <a:off x="3170259" y="2996603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B852E35-2786-F6F5-8E01-265C156AEAEF}"/>
              </a:ext>
            </a:extLst>
          </p:cNvPr>
          <p:cNvSpPr/>
          <p:nvPr/>
        </p:nvSpPr>
        <p:spPr>
          <a:xfrm>
            <a:off x="2534788" y="3264678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E78C35-11DC-32C8-AC12-5F0D1C614186}"/>
              </a:ext>
            </a:extLst>
          </p:cNvPr>
          <p:cNvSpPr/>
          <p:nvPr/>
        </p:nvSpPr>
        <p:spPr>
          <a:xfrm>
            <a:off x="2858333" y="3264678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24F4E9-F55C-5926-757B-412A958EB781}"/>
              </a:ext>
            </a:extLst>
          </p:cNvPr>
          <p:cNvSpPr/>
          <p:nvPr/>
        </p:nvSpPr>
        <p:spPr>
          <a:xfrm>
            <a:off x="3160425" y="3264678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813E79-1337-BDDF-A51E-EFFC46485B41}"/>
                  </a:ext>
                </a:extLst>
              </p:cNvPr>
              <p:cNvSpPr txBox="1"/>
              <p:nvPr/>
            </p:nvSpPr>
            <p:spPr>
              <a:xfrm>
                <a:off x="776977" y="2240587"/>
                <a:ext cx="15463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                    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813E79-1337-BDDF-A51E-EFFC46485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77" y="2240587"/>
                <a:ext cx="1546321" cy="307777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>
            <a:extLst>
              <a:ext uri="{FF2B5EF4-FFF2-40B4-BE49-F238E27FC236}">
                <a16:creationId xmlns:a16="http://schemas.microsoft.com/office/drawing/2014/main" id="{4E6AEECD-D05A-D723-0E4C-CFF6ECAFB185}"/>
              </a:ext>
            </a:extLst>
          </p:cNvPr>
          <p:cNvSpPr/>
          <p:nvPr/>
        </p:nvSpPr>
        <p:spPr>
          <a:xfrm>
            <a:off x="3472351" y="1508740"/>
            <a:ext cx="161122" cy="1897392"/>
          </a:xfrm>
          <a:prstGeom prst="righ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1332567-EB91-6AAD-5B53-64C57BD8F466}"/>
                  </a:ext>
                </a:extLst>
              </p:cNvPr>
              <p:cNvSpPr txBox="1"/>
              <p:nvPr/>
            </p:nvSpPr>
            <p:spPr>
              <a:xfrm>
                <a:off x="3626280" y="2299540"/>
                <a:ext cx="1206164" cy="315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 labelings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1332567-EB91-6AAD-5B53-64C57BD8F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280" y="2299540"/>
                <a:ext cx="1206164" cy="315792"/>
              </a:xfrm>
              <a:prstGeom prst="rect">
                <a:avLst/>
              </a:prstGeom>
              <a:blipFill>
                <a:blip r:embed="rId6"/>
                <a:stretch>
                  <a:fillRect r="-1042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5" name="Google Shape;731;p43">
                <a:extLst>
                  <a:ext uri="{FF2B5EF4-FFF2-40B4-BE49-F238E27FC236}">
                    <a16:creationId xmlns:a16="http://schemas.microsoft.com/office/drawing/2014/main" id="{37FD6B2B-6CE2-3ED1-1D8B-EC387057FB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3938" y="2732162"/>
                <a:ext cx="2473200" cy="254134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s-ES" sz="24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400" dirty="0">
                    <a:solidFill>
                      <a:schemeClr val="bg2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2"/>
                    </a:solidFill>
                  </a:rPr>
                  <a:t>is</a:t>
                </a:r>
                <a:r>
                  <a:rPr lang="es-ES" sz="2400" dirty="0">
                    <a:solidFill>
                      <a:schemeClr val="bg2"/>
                    </a:solidFill>
                  </a:rPr>
                  <a:t> VC-shattered</a:t>
                </a:r>
              </a:p>
            </p:txBody>
          </p:sp>
        </mc:Choice>
        <mc:Fallback xmlns="">
          <p:sp>
            <p:nvSpPr>
              <p:cNvPr id="515" name="Google Shape;731;p43">
                <a:extLst>
                  <a:ext uri="{FF2B5EF4-FFF2-40B4-BE49-F238E27FC236}">
                    <a16:creationId xmlns:a16="http://schemas.microsoft.com/office/drawing/2014/main" id="{37FD6B2B-6CE2-3ED1-1D8B-EC387057F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38" y="2732162"/>
                <a:ext cx="2473200" cy="254134"/>
              </a:xfrm>
              <a:prstGeom prst="rect">
                <a:avLst/>
              </a:prstGeom>
              <a:blipFill>
                <a:blip r:embed="rId7"/>
                <a:stretch>
                  <a:fillRect l="-3077" t="-95238" r="-4103" b="-5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Google Shape;732;p43">
                <a:extLst>
                  <a:ext uri="{FF2B5EF4-FFF2-40B4-BE49-F238E27FC236}">
                    <a16:creationId xmlns:a16="http://schemas.microsoft.com/office/drawing/2014/main" id="{30699D71-7CCF-EE1B-F00F-C2DC6C8F4D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3937" y="2964199"/>
                <a:ext cx="3540734" cy="315793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2000" dirty="0" err="1"/>
                  <a:t>All</a:t>
                </a:r>
                <a:r>
                  <a:rPr lang="es-E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s-ES" sz="2000" dirty="0"/>
                  <a:t> </a:t>
                </a:r>
                <a:r>
                  <a:rPr lang="es-ES" sz="2000" dirty="0" err="1"/>
                  <a:t>labelings</a:t>
                </a:r>
                <a:r>
                  <a:rPr lang="es-ES" sz="2000" dirty="0"/>
                  <a:t> </a:t>
                </a:r>
                <a:r>
                  <a:rPr lang="es-ES" sz="2000" dirty="0" err="1"/>
                  <a:t>possible</a:t>
                </a:r>
                <a:r>
                  <a:rPr lang="es-E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516" name="Google Shape;732;p43">
                <a:extLst>
                  <a:ext uri="{FF2B5EF4-FFF2-40B4-BE49-F238E27FC236}">
                    <a16:creationId xmlns:a16="http://schemas.microsoft.com/office/drawing/2014/main" id="{30699D71-7CCF-EE1B-F00F-C2DC6C8F4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37" y="2964199"/>
                <a:ext cx="3540734" cy="315793"/>
              </a:xfrm>
              <a:prstGeom prst="rect">
                <a:avLst/>
              </a:prstGeom>
              <a:blipFill>
                <a:blip r:embed="rId8"/>
                <a:stretch>
                  <a:fillRect l="-3571" t="-11538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7" name="Google Shape;748;p43">
            <a:extLst>
              <a:ext uri="{FF2B5EF4-FFF2-40B4-BE49-F238E27FC236}">
                <a16:creationId xmlns:a16="http://schemas.microsoft.com/office/drawing/2014/main" id="{3DEEF566-51BB-F3D8-31B5-B5C91D39E0F0}"/>
              </a:ext>
            </a:extLst>
          </p:cNvPr>
          <p:cNvSpPr/>
          <p:nvPr/>
        </p:nvSpPr>
        <p:spPr>
          <a:xfrm rot="10800000" flipH="1">
            <a:off x="4806008" y="3130005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4027;p70">
            <a:extLst>
              <a:ext uri="{FF2B5EF4-FFF2-40B4-BE49-F238E27FC236}">
                <a16:creationId xmlns:a16="http://schemas.microsoft.com/office/drawing/2014/main" id="{E6578F4A-484C-1818-CF35-1DB0A075E64D}"/>
              </a:ext>
            </a:extLst>
          </p:cNvPr>
          <p:cNvGrpSpPr/>
          <p:nvPr/>
        </p:nvGrpSpPr>
        <p:grpSpPr>
          <a:xfrm>
            <a:off x="4837855" y="2830522"/>
            <a:ext cx="602454" cy="192534"/>
            <a:chOff x="6853641" y="2534077"/>
            <a:chExt cx="1515545" cy="501229"/>
          </a:xfrm>
          <a:solidFill>
            <a:schemeClr val="tx1"/>
          </a:solidFill>
        </p:grpSpPr>
        <p:grpSp>
          <p:nvGrpSpPr>
            <p:cNvPr id="519" name="Google Shape;4028;p70">
              <a:extLst>
                <a:ext uri="{FF2B5EF4-FFF2-40B4-BE49-F238E27FC236}">
                  <a16:creationId xmlns:a16="http://schemas.microsoft.com/office/drawing/2014/main" id="{777C8E1F-F5D8-1F7E-B657-1DE683D45397}"/>
                </a:ext>
              </a:extLst>
            </p:cNvPr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  <a:grpFill/>
          </p:grpSpPr>
          <p:sp>
            <p:nvSpPr>
              <p:cNvPr id="533" name="Google Shape;4029;p70">
                <a:extLst>
                  <a:ext uri="{FF2B5EF4-FFF2-40B4-BE49-F238E27FC236}">
                    <a16:creationId xmlns:a16="http://schemas.microsoft.com/office/drawing/2014/main" id="{B652E02B-F26D-575E-01D8-DF6E3651CFC4}"/>
                  </a:ext>
                </a:extLst>
              </p:cNvPr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4030;p70">
                <a:extLst>
                  <a:ext uri="{FF2B5EF4-FFF2-40B4-BE49-F238E27FC236}">
                    <a16:creationId xmlns:a16="http://schemas.microsoft.com/office/drawing/2014/main" id="{68838EFA-0EDC-F59C-051A-80D4E75728F1}"/>
                  </a:ext>
                </a:extLst>
              </p:cNvPr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4031;p70">
                <a:extLst>
                  <a:ext uri="{FF2B5EF4-FFF2-40B4-BE49-F238E27FC236}">
                    <a16:creationId xmlns:a16="http://schemas.microsoft.com/office/drawing/2014/main" id="{17CA7986-FB19-0B4A-B87C-0C497E851437}"/>
                  </a:ext>
                </a:extLst>
              </p:cNvPr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4032;p70">
                <a:extLst>
                  <a:ext uri="{FF2B5EF4-FFF2-40B4-BE49-F238E27FC236}">
                    <a16:creationId xmlns:a16="http://schemas.microsoft.com/office/drawing/2014/main" id="{1CFF8ED3-368B-7389-C1EB-3B92CBDE62CE}"/>
                  </a:ext>
                </a:extLst>
              </p:cNvPr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4033;p70">
                <a:extLst>
                  <a:ext uri="{FF2B5EF4-FFF2-40B4-BE49-F238E27FC236}">
                    <a16:creationId xmlns:a16="http://schemas.microsoft.com/office/drawing/2014/main" id="{0B5FA8A8-05FA-7754-AFC7-4B7E288B41D4}"/>
                  </a:ext>
                </a:extLst>
              </p:cNvPr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8" name="Google Shape;4034;p70">
              <a:extLst>
                <a:ext uri="{FF2B5EF4-FFF2-40B4-BE49-F238E27FC236}">
                  <a16:creationId xmlns:a16="http://schemas.microsoft.com/office/drawing/2014/main" id="{1BE79239-4AE0-2946-DFC4-2BD3746C780C}"/>
                </a:ext>
              </a:extLst>
            </p:cNvPr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035;p70">
              <a:extLst>
                <a:ext uri="{FF2B5EF4-FFF2-40B4-BE49-F238E27FC236}">
                  <a16:creationId xmlns:a16="http://schemas.microsoft.com/office/drawing/2014/main" id="{15B91428-5974-C897-7C4C-0F154F871D61}"/>
                </a:ext>
              </a:extLst>
            </p:cNvPr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036;p70">
              <a:extLst>
                <a:ext uri="{FF2B5EF4-FFF2-40B4-BE49-F238E27FC236}">
                  <a16:creationId xmlns:a16="http://schemas.microsoft.com/office/drawing/2014/main" id="{1668BAE2-DD39-CA09-463B-7E24D9D71CB7}"/>
                </a:ext>
              </a:extLst>
            </p:cNvPr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037;p70">
              <a:extLst>
                <a:ext uri="{FF2B5EF4-FFF2-40B4-BE49-F238E27FC236}">
                  <a16:creationId xmlns:a16="http://schemas.microsoft.com/office/drawing/2014/main" id="{AFFE62C4-1740-AA47-6B48-F7DFF0F5A6BC}"/>
                </a:ext>
              </a:extLst>
            </p:cNvPr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038;p70">
              <a:extLst>
                <a:ext uri="{FF2B5EF4-FFF2-40B4-BE49-F238E27FC236}">
                  <a16:creationId xmlns:a16="http://schemas.microsoft.com/office/drawing/2014/main" id="{C5B56E80-DDF5-0FF8-65C1-1C6167B3C0AF}"/>
                </a:ext>
              </a:extLst>
            </p:cNvPr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850C4D6D-F43E-C3B0-89C1-20598685CFC6}"/>
              </a:ext>
            </a:extLst>
          </p:cNvPr>
          <p:cNvSpPr/>
          <p:nvPr/>
        </p:nvSpPr>
        <p:spPr>
          <a:xfrm>
            <a:off x="3375144" y="1072982"/>
            <a:ext cx="237320" cy="23732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id="{3361EBE6-C8EE-B4F1-D9CD-3AE7FAB83567}"/>
              </a:ext>
            </a:extLst>
          </p:cNvPr>
          <p:cNvSpPr/>
          <p:nvPr/>
        </p:nvSpPr>
        <p:spPr>
          <a:xfrm>
            <a:off x="3697280" y="1072982"/>
            <a:ext cx="237320" cy="23732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Rectangle: Rounded Corners 539">
            <a:extLst>
              <a:ext uri="{FF2B5EF4-FFF2-40B4-BE49-F238E27FC236}">
                <a16:creationId xmlns:a16="http://schemas.microsoft.com/office/drawing/2014/main" id="{8FC7D9E0-10F0-E8DB-0D1D-C52EC0CD1A5D}"/>
              </a:ext>
            </a:extLst>
          </p:cNvPr>
          <p:cNvSpPr/>
          <p:nvPr/>
        </p:nvSpPr>
        <p:spPr>
          <a:xfrm>
            <a:off x="5116249" y="1078000"/>
            <a:ext cx="237320" cy="23732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Google Shape;748;p43">
            <a:extLst>
              <a:ext uri="{FF2B5EF4-FFF2-40B4-BE49-F238E27FC236}">
                <a16:creationId xmlns:a16="http://schemas.microsoft.com/office/drawing/2014/main" id="{03D58669-6A2D-8444-4D88-C8093C6D8F6B}"/>
              </a:ext>
            </a:extLst>
          </p:cNvPr>
          <p:cNvSpPr/>
          <p:nvPr/>
        </p:nvSpPr>
        <p:spPr>
          <a:xfrm rot="10800000" flipH="1">
            <a:off x="559416" y="4305072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6570;p77">
            <a:extLst>
              <a:ext uri="{FF2B5EF4-FFF2-40B4-BE49-F238E27FC236}">
                <a16:creationId xmlns:a16="http://schemas.microsoft.com/office/drawing/2014/main" id="{47BCD592-23EC-42BE-D068-F30092078E63}"/>
              </a:ext>
            </a:extLst>
          </p:cNvPr>
          <p:cNvGrpSpPr/>
          <p:nvPr/>
        </p:nvGrpSpPr>
        <p:grpSpPr>
          <a:xfrm>
            <a:off x="774786" y="3856046"/>
            <a:ext cx="294401" cy="353645"/>
            <a:chOff x="-35814600" y="3202075"/>
            <a:chExt cx="242625" cy="291450"/>
          </a:xfrm>
          <a:solidFill>
            <a:schemeClr val="tx1"/>
          </a:solidFill>
        </p:grpSpPr>
        <p:sp>
          <p:nvSpPr>
            <p:cNvPr id="543" name="Google Shape;6571;p77">
              <a:extLst>
                <a:ext uri="{FF2B5EF4-FFF2-40B4-BE49-F238E27FC236}">
                  <a16:creationId xmlns:a16="http://schemas.microsoft.com/office/drawing/2014/main" id="{C22E2C9F-73D5-B312-75FE-88A451A738D8}"/>
                </a:ext>
              </a:extLst>
            </p:cNvPr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6572;p77">
              <a:extLst>
                <a:ext uri="{FF2B5EF4-FFF2-40B4-BE49-F238E27FC236}">
                  <a16:creationId xmlns:a16="http://schemas.microsoft.com/office/drawing/2014/main" id="{9E133D00-2B5E-036A-FDB6-60FE1ACB4C67}"/>
                </a:ext>
              </a:extLst>
            </p:cNvPr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6573;p77">
              <a:extLst>
                <a:ext uri="{FF2B5EF4-FFF2-40B4-BE49-F238E27FC236}">
                  <a16:creationId xmlns:a16="http://schemas.microsoft.com/office/drawing/2014/main" id="{35F19731-24DC-A83F-7D40-B8674E2F2D31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6574;p77">
              <a:extLst>
                <a:ext uri="{FF2B5EF4-FFF2-40B4-BE49-F238E27FC236}">
                  <a16:creationId xmlns:a16="http://schemas.microsoft.com/office/drawing/2014/main" id="{298BA1D2-BC1F-F3A5-0E19-C8215A65749B}"/>
                </a:ext>
              </a:extLst>
            </p:cNvPr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6575;p77">
              <a:extLst>
                <a:ext uri="{FF2B5EF4-FFF2-40B4-BE49-F238E27FC236}">
                  <a16:creationId xmlns:a16="http://schemas.microsoft.com/office/drawing/2014/main" id="{5D4DBE10-D813-27D8-CF33-A2A30537B664}"/>
                </a:ext>
              </a:extLst>
            </p:cNvPr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6576;p77">
              <a:extLst>
                <a:ext uri="{FF2B5EF4-FFF2-40B4-BE49-F238E27FC236}">
                  <a16:creationId xmlns:a16="http://schemas.microsoft.com/office/drawing/2014/main" id="{E9F80E8C-E9B9-7E7C-3EE1-46672BEAA3E9}"/>
                </a:ext>
              </a:extLst>
            </p:cNvPr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6577;p77">
              <a:extLst>
                <a:ext uri="{FF2B5EF4-FFF2-40B4-BE49-F238E27FC236}">
                  <a16:creationId xmlns:a16="http://schemas.microsoft.com/office/drawing/2014/main" id="{6E38B964-58EE-20F6-9B0E-55BEB49E56E5}"/>
                </a:ext>
              </a:extLst>
            </p:cNvPr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BFA2F9-4826-6DEA-C223-A2DFC18AAF9E}"/>
              </a:ext>
            </a:extLst>
          </p:cNvPr>
          <p:cNvGrpSpPr/>
          <p:nvPr/>
        </p:nvGrpSpPr>
        <p:grpSpPr>
          <a:xfrm>
            <a:off x="1313548" y="2337147"/>
            <a:ext cx="805781" cy="161122"/>
            <a:chOff x="1313548" y="2740268"/>
            <a:chExt cx="805781" cy="16112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EB21790-6CF1-57A6-B7A4-6B09BBC4DBCA}"/>
                </a:ext>
              </a:extLst>
            </p:cNvPr>
            <p:cNvSpPr/>
            <p:nvPr/>
          </p:nvSpPr>
          <p:spPr>
            <a:xfrm>
              <a:off x="1313548" y="2740268"/>
              <a:ext cx="161122" cy="161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10000"/>
                    </a:schemeClr>
                  </a:solidFill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466B303-CFD5-A8B7-8183-81A041882365}"/>
                </a:ext>
              </a:extLst>
            </p:cNvPr>
            <p:cNvSpPr/>
            <p:nvPr/>
          </p:nvSpPr>
          <p:spPr>
            <a:xfrm>
              <a:off x="1637093" y="2740268"/>
              <a:ext cx="161122" cy="161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10000"/>
                    </a:schemeClr>
                  </a:solidFill>
                </a:rPr>
                <a:t>3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2F7BD73-4A5A-B975-E5D5-84217DE99429}"/>
                </a:ext>
              </a:extLst>
            </p:cNvPr>
            <p:cNvSpPr/>
            <p:nvPr/>
          </p:nvSpPr>
          <p:spPr>
            <a:xfrm>
              <a:off x="1958207" y="2740268"/>
              <a:ext cx="161122" cy="161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10000"/>
                    </a:schemeClr>
                  </a:solidFill>
                </a:rPr>
                <a:t>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09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44"/>
    </mc:Choice>
    <mc:Fallback xmlns="">
      <p:transition spd="slow" advTm="63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/>
      <p:bldP spid="515" grpId="0"/>
      <p:bldP spid="516" grpId="0"/>
      <p:bldP spid="517" grpId="0" animBg="1"/>
      <p:bldP spid="538" grpId="0" animBg="1"/>
      <p:bldP spid="539" grpId="0" animBg="1"/>
      <p:bldP spid="540" grpId="0" animBg="1"/>
      <p:bldP spid="5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19999" y="376201"/>
            <a:ext cx="7952945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Natarajan dimension (multi-label case)</a:t>
            </a:r>
          </a:p>
        </p:txBody>
      </p:sp>
      <p:sp>
        <p:nvSpPr>
          <p:cNvPr id="10" name="Google Shape;731;p43">
            <a:extLst>
              <a:ext uri="{FF2B5EF4-FFF2-40B4-BE49-F238E27FC236}">
                <a16:creationId xmlns:a16="http://schemas.microsoft.com/office/drawing/2014/main" id="{D68FC199-81D7-F0B2-AE2A-045DAA9E1F9B}"/>
              </a:ext>
            </a:extLst>
          </p:cNvPr>
          <p:cNvSpPr txBox="1">
            <a:spLocks/>
          </p:cNvSpPr>
          <p:nvPr/>
        </p:nvSpPr>
        <p:spPr>
          <a:xfrm>
            <a:off x="1236808" y="3425416"/>
            <a:ext cx="6046543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bg2"/>
                </a:solidFill>
              </a:rPr>
              <a:t>Natarajan dimension</a:t>
            </a:r>
            <a:endParaRPr lang="es-ES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732;p43">
                <a:extLst>
                  <a:ext uri="{FF2B5EF4-FFF2-40B4-BE49-F238E27FC236}">
                    <a16:creationId xmlns:a16="http://schemas.microsoft.com/office/drawing/2014/main" id="{B52E79EF-E354-2B17-6466-2680793B2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6806" y="3657454"/>
                <a:ext cx="7582727" cy="648830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000" dirty="0"/>
                  <a:t>The cardinality of the largest Natarajan-shattered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Natarajan dimension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/>
                  <a:t> VC-dimension</a:t>
                </a:r>
              </a:p>
              <a:p>
                <a:r>
                  <a:rPr lang="en-US" sz="2000" dirty="0"/>
                  <a:t>Sample complexity: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𝑁𝐷𝑖𝑚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for realizable,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𝐷𝑖𝑚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for agnostic</a:t>
                </a:r>
              </a:p>
            </p:txBody>
          </p:sp>
        </mc:Choice>
        <mc:Fallback xmlns="">
          <p:sp>
            <p:nvSpPr>
              <p:cNvPr id="11" name="Google Shape;732;p43">
                <a:extLst>
                  <a:ext uri="{FF2B5EF4-FFF2-40B4-BE49-F238E27FC236}">
                    <a16:creationId xmlns:a16="http://schemas.microsoft.com/office/drawing/2014/main" id="{B52E79EF-E354-2B17-6466-2680793B2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806" y="3657454"/>
                <a:ext cx="7582727" cy="648830"/>
              </a:xfrm>
              <a:prstGeom prst="rect">
                <a:avLst/>
              </a:prstGeom>
              <a:blipFill>
                <a:blip r:embed="rId4"/>
                <a:stretch>
                  <a:fillRect l="-1672" t="-7843" b="-8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24224B1-0379-0439-C459-18B26EB769A5}"/>
              </a:ext>
            </a:extLst>
          </p:cNvPr>
          <p:cNvSpPr/>
          <p:nvPr/>
        </p:nvSpPr>
        <p:spPr>
          <a:xfrm>
            <a:off x="3158522" y="969356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9E8A41-BA69-8954-08D4-BF1E7D442C1A}"/>
              </a:ext>
            </a:extLst>
          </p:cNvPr>
          <p:cNvSpPr/>
          <p:nvPr/>
        </p:nvSpPr>
        <p:spPr>
          <a:xfrm>
            <a:off x="3482067" y="969356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7DDADF-BFAE-6E09-2AD4-9BC0087F1F3D}"/>
              </a:ext>
            </a:extLst>
          </p:cNvPr>
          <p:cNvSpPr/>
          <p:nvPr/>
        </p:nvSpPr>
        <p:spPr>
          <a:xfrm>
            <a:off x="3805612" y="969356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102808-63CA-CADB-1E75-C5DE4AE933DF}"/>
              </a:ext>
            </a:extLst>
          </p:cNvPr>
          <p:cNvSpPr/>
          <p:nvPr/>
        </p:nvSpPr>
        <p:spPr>
          <a:xfrm>
            <a:off x="4137749" y="969356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6E2B8F-4A54-05CA-0ADB-2F5EA8EC7E99}"/>
              </a:ext>
            </a:extLst>
          </p:cNvPr>
          <p:cNvSpPr/>
          <p:nvPr/>
        </p:nvSpPr>
        <p:spPr>
          <a:xfrm>
            <a:off x="5555341" y="969356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7AB168-EC18-B69A-476F-DA6C58A4B7E4}"/>
              </a:ext>
            </a:extLst>
          </p:cNvPr>
          <p:cNvSpPr/>
          <p:nvPr/>
        </p:nvSpPr>
        <p:spPr>
          <a:xfrm>
            <a:off x="5223204" y="969356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55796-0557-EEDE-6614-CDB3DAA7338F}"/>
              </a:ext>
            </a:extLst>
          </p:cNvPr>
          <p:cNvSpPr txBox="1"/>
          <p:nvPr/>
        </p:nvSpPr>
        <p:spPr>
          <a:xfrm>
            <a:off x="4567522" y="82270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3C34D7-7711-1E9A-9B72-0E3A0A21777A}"/>
              </a:ext>
            </a:extLst>
          </p:cNvPr>
          <p:cNvSpPr/>
          <p:nvPr/>
        </p:nvSpPr>
        <p:spPr>
          <a:xfrm>
            <a:off x="2515126" y="1362860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E14958-ABD0-5F0C-6A9B-0DFCF36E3E6E}"/>
              </a:ext>
            </a:extLst>
          </p:cNvPr>
          <p:cNvSpPr/>
          <p:nvPr/>
        </p:nvSpPr>
        <p:spPr>
          <a:xfrm>
            <a:off x="2838671" y="1362860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7ECF64-8855-AAC8-5A3B-BDC5236C03F3}"/>
              </a:ext>
            </a:extLst>
          </p:cNvPr>
          <p:cNvSpPr/>
          <p:nvPr/>
        </p:nvSpPr>
        <p:spPr>
          <a:xfrm>
            <a:off x="3140763" y="1362860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365E2E-6176-FFF4-8E37-0B401656F760}"/>
              </a:ext>
            </a:extLst>
          </p:cNvPr>
          <p:cNvSpPr/>
          <p:nvPr/>
        </p:nvSpPr>
        <p:spPr>
          <a:xfrm>
            <a:off x="2515126" y="1611267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20FD78-55D5-4B8E-B9C6-B6CEE7A0CCCE}"/>
              </a:ext>
            </a:extLst>
          </p:cNvPr>
          <p:cNvSpPr/>
          <p:nvPr/>
        </p:nvSpPr>
        <p:spPr>
          <a:xfrm>
            <a:off x="2838671" y="1611267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5A79FC-95D7-01B4-40CB-817D1D0A1112}"/>
              </a:ext>
            </a:extLst>
          </p:cNvPr>
          <p:cNvSpPr/>
          <p:nvPr/>
        </p:nvSpPr>
        <p:spPr>
          <a:xfrm>
            <a:off x="3140763" y="1611267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69FCF1-64E0-28D3-634E-493F484BA34A}"/>
              </a:ext>
            </a:extLst>
          </p:cNvPr>
          <p:cNvSpPr/>
          <p:nvPr/>
        </p:nvSpPr>
        <p:spPr>
          <a:xfrm>
            <a:off x="2515126" y="1859776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6E02D9-1901-9801-F2FA-46886A4B963D}"/>
              </a:ext>
            </a:extLst>
          </p:cNvPr>
          <p:cNvSpPr/>
          <p:nvPr/>
        </p:nvSpPr>
        <p:spPr>
          <a:xfrm>
            <a:off x="2838671" y="1859776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60D3B2-587A-F447-BA24-8024D736AB32}"/>
              </a:ext>
            </a:extLst>
          </p:cNvPr>
          <p:cNvSpPr/>
          <p:nvPr/>
        </p:nvSpPr>
        <p:spPr>
          <a:xfrm>
            <a:off x="3140763" y="1859776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CCD547-326B-C873-16FE-995686666471}"/>
              </a:ext>
            </a:extLst>
          </p:cNvPr>
          <p:cNvSpPr/>
          <p:nvPr/>
        </p:nvSpPr>
        <p:spPr>
          <a:xfrm>
            <a:off x="2515126" y="2108183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23F484-1790-355F-7670-DE083ECE2E98}"/>
              </a:ext>
            </a:extLst>
          </p:cNvPr>
          <p:cNvSpPr/>
          <p:nvPr/>
        </p:nvSpPr>
        <p:spPr>
          <a:xfrm>
            <a:off x="2838671" y="2108183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11433E1-3569-4CB2-C383-7E1F49B23012}"/>
              </a:ext>
            </a:extLst>
          </p:cNvPr>
          <p:cNvSpPr/>
          <p:nvPr/>
        </p:nvSpPr>
        <p:spPr>
          <a:xfrm>
            <a:off x="3140763" y="2108183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35442B-D50D-2E14-7139-5245101DA260}"/>
              </a:ext>
            </a:extLst>
          </p:cNvPr>
          <p:cNvSpPr/>
          <p:nvPr/>
        </p:nvSpPr>
        <p:spPr>
          <a:xfrm>
            <a:off x="2515126" y="2353463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73DD46-5D0C-BE4B-1790-DBE1D0D2CD16}"/>
              </a:ext>
            </a:extLst>
          </p:cNvPr>
          <p:cNvSpPr/>
          <p:nvPr/>
        </p:nvSpPr>
        <p:spPr>
          <a:xfrm>
            <a:off x="2838671" y="2353463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D06707A-C762-58D4-97D0-8159FE67DDFB}"/>
              </a:ext>
            </a:extLst>
          </p:cNvPr>
          <p:cNvSpPr/>
          <p:nvPr/>
        </p:nvSpPr>
        <p:spPr>
          <a:xfrm>
            <a:off x="3140763" y="2353463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639A54-7D2E-8EFA-EC86-826D6C4691C6}"/>
              </a:ext>
            </a:extLst>
          </p:cNvPr>
          <p:cNvSpPr/>
          <p:nvPr/>
        </p:nvSpPr>
        <p:spPr>
          <a:xfrm>
            <a:off x="2515126" y="2601870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AB2A83-D35B-B51D-2C21-EB994E4F6E17}"/>
              </a:ext>
            </a:extLst>
          </p:cNvPr>
          <p:cNvSpPr/>
          <p:nvPr/>
        </p:nvSpPr>
        <p:spPr>
          <a:xfrm>
            <a:off x="2838671" y="2601870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085A39C-F436-7D21-5E20-77CC93FD66BA}"/>
              </a:ext>
            </a:extLst>
          </p:cNvPr>
          <p:cNvSpPr/>
          <p:nvPr/>
        </p:nvSpPr>
        <p:spPr>
          <a:xfrm>
            <a:off x="3140763" y="2601870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57816C-D740-DEC7-C6D0-507137C21714}"/>
              </a:ext>
            </a:extLst>
          </p:cNvPr>
          <p:cNvSpPr/>
          <p:nvPr/>
        </p:nvSpPr>
        <p:spPr>
          <a:xfrm>
            <a:off x="2515126" y="2850379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2A9D7C-2B14-09EE-1759-FA5203EADA82}"/>
              </a:ext>
            </a:extLst>
          </p:cNvPr>
          <p:cNvSpPr/>
          <p:nvPr/>
        </p:nvSpPr>
        <p:spPr>
          <a:xfrm>
            <a:off x="2838671" y="2850379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446F32-B639-F057-A581-A64D8BD63DD1}"/>
              </a:ext>
            </a:extLst>
          </p:cNvPr>
          <p:cNvSpPr/>
          <p:nvPr/>
        </p:nvSpPr>
        <p:spPr>
          <a:xfrm>
            <a:off x="3140763" y="2850379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B852E35-2786-F6F5-8E01-265C156AEAEF}"/>
              </a:ext>
            </a:extLst>
          </p:cNvPr>
          <p:cNvSpPr/>
          <p:nvPr/>
        </p:nvSpPr>
        <p:spPr>
          <a:xfrm>
            <a:off x="2515126" y="3098786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E78C35-11DC-32C8-AC12-5F0D1C614186}"/>
              </a:ext>
            </a:extLst>
          </p:cNvPr>
          <p:cNvSpPr/>
          <p:nvPr/>
        </p:nvSpPr>
        <p:spPr>
          <a:xfrm>
            <a:off x="2838671" y="3098786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24F4E9-F55C-5926-757B-412A958EB781}"/>
              </a:ext>
            </a:extLst>
          </p:cNvPr>
          <p:cNvSpPr/>
          <p:nvPr/>
        </p:nvSpPr>
        <p:spPr>
          <a:xfrm>
            <a:off x="3140763" y="3098786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4E6AEECD-D05A-D723-0E4C-CFF6ECAFB185}"/>
              </a:ext>
            </a:extLst>
          </p:cNvPr>
          <p:cNvSpPr/>
          <p:nvPr/>
        </p:nvSpPr>
        <p:spPr>
          <a:xfrm>
            <a:off x="3442855" y="1362516"/>
            <a:ext cx="161122" cy="1897392"/>
          </a:xfrm>
          <a:prstGeom prst="righ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1332567-EB91-6AAD-5B53-64C57BD8F466}"/>
                  </a:ext>
                </a:extLst>
              </p:cNvPr>
              <p:cNvSpPr txBox="1"/>
              <p:nvPr/>
            </p:nvSpPr>
            <p:spPr>
              <a:xfrm>
                <a:off x="3596784" y="2153316"/>
                <a:ext cx="1206164" cy="315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 labelings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1332567-EB91-6AAD-5B53-64C57BD8F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784" y="2153316"/>
                <a:ext cx="1206164" cy="315792"/>
              </a:xfrm>
              <a:prstGeom prst="rect">
                <a:avLst/>
              </a:prstGeom>
              <a:blipFill>
                <a:blip r:embed="rId5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5" name="Google Shape;731;p43">
                <a:extLst>
                  <a:ext uri="{FF2B5EF4-FFF2-40B4-BE49-F238E27FC236}">
                    <a16:creationId xmlns:a16="http://schemas.microsoft.com/office/drawing/2014/main" id="{37FD6B2B-6CE2-3ED1-1D8B-EC387057FB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1256" y="2005835"/>
                <a:ext cx="4278156" cy="254134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400" dirty="0">
                    <a:solidFill>
                      <a:schemeClr val="bg2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2"/>
                    </a:solidFill>
                  </a:rPr>
                  <a:t>is</a:t>
                </a:r>
                <a:r>
                  <a:rPr lang="es-ES" sz="2400" dirty="0">
                    <a:solidFill>
                      <a:schemeClr val="bg2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2"/>
                    </a:solidFill>
                  </a:rPr>
                  <a:t>Natarajan-shattered</a:t>
                </a:r>
                <a:endParaRPr lang="es-E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15" name="Google Shape;731;p43">
                <a:extLst>
                  <a:ext uri="{FF2B5EF4-FFF2-40B4-BE49-F238E27FC236}">
                    <a16:creationId xmlns:a16="http://schemas.microsoft.com/office/drawing/2014/main" id="{37FD6B2B-6CE2-3ED1-1D8B-EC387057F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256" y="2005835"/>
                <a:ext cx="4278156" cy="254134"/>
              </a:xfrm>
              <a:prstGeom prst="rect">
                <a:avLst/>
              </a:prstGeom>
              <a:blipFill>
                <a:blip r:embed="rId6"/>
                <a:stretch>
                  <a:fillRect l="-1775" t="-8636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Google Shape;732;p43">
                <a:extLst>
                  <a:ext uri="{FF2B5EF4-FFF2-40B4-BE49-F238E27FC236}">
                    <a16:creationId xmlns:a16="http://schemas.microsoft.com/office/drawing/2014/main" id="{30699D71-7CCF-EE1B-F00F-C2DC6C8F4D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1253" y="2228040"/>
                <a:ext cx="3237355" cy="572700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2000" dirty="0" err="1"/>
                  <a:t>All</a:t>
                </a:r>
                <a:r>
                  <a:rPr lang="es-E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s-ES" sz="2000" dirty="0"/>
                  <a:t> </a:t>
                </a:r>
                <a:r>
                  <a:rPr lang="es-ES" sz="2000" dirty="0" err="1"/>
                  <a:t>agreements</a:t>
                </a:r>
                <a:r>
                  <a:rPr lang="es-ES" sz="2000" dirty="0"/>
                  <a:t> in </a:t>
                </a:r>
                <a14:m>
                  <m:oMath xmlns:m="http://schemas.openxmlformats.org/officeDocument/2006/math"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s-ES" sz="2000" dirty="0"/>
              </a:p>
              <a:p>
                <a:r>
                  <a:rPr lang="es-E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s-ES" sz="2000" dirty="0"/>
                  <a:t> </a:t>
                </a:r>
                <a:r>
                  <a:rPr lang="es-ES" sz="2000" dirty="0" err="1"/>
                  <a:t>choice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of</a:t>
                </a:r>
                <a:r>
                  <a:rPr lang="es-ES" sz="2000" dirty="0"/>
                  <a:t> 2 </a:t>
                </a:r>
                <a:r>
                  <a:rPr lang="es-ES" sz="2000" dirty="0" err="1"/>
                  <a:t>labelings</a:t>
                </a:r>
                <a:r>
                  <a:rPr lang="es-ES" sz="2000" dirty="0"/>
                  <a:t> </a:t>
                </a:r>
                <a:r>
                  <a:rPr lang="es-ES" sz="2000" dirty="0" err="1"/>
                  <a:t>with</a:t>
                </a:r>
                <a:r>
                  <a:rPr lang="es-E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s-ES" sz="2000" dirty="0"/>
                  <a:t> agreements)</a:t>
                </a:r>
              </a:p>
            </p:txBody>
          </p:sp>
        </mc:Choice>
        <mc:Fallback xmlns="">
          <p:sp>
            <p:nvSpPr>
              <p:cNvPr id="516" name="Google Shape;732;p43">
                <a:extLst>
                  <a:ext uri="{FF2B5EF4-FFF2-40B4-BE49-F238E27FC236}">
                    <a16:creationId xmlns:a16="http://schemas.microsoft.com/office/drawing/2014/main" id="{30699D71-7CCF-EE1B-F00F-C2DC6C8F4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253" y="2228040"/>
                <a:ext cx="3237355" cy="572700"/>
              </a:xfrm>
              <a:prstGeom prst="rect">
                <a:avLst/>
              </a:prstGeom>
              <a:blipFill>
                <a:blip r:embed="rId7"/>
                <a:stretch>
                  <a:fillRect l="-3516" t="-6522" r="-2344" b="-9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7" name="Google Shape;748;p43">
            <a:extLst>
              <a:ext uri="{FF2B5EF4-FFF2-40B4-BE49-F238E27FC236}">
                <a16:creationId xmlns:a16="http://schemas.microsoft.com/office/drawing/2014/main" id="{3DEEF566-51BB-F3D8-31B5-B5C91D39E0F0}"/>
              </a:ext>
            </a:extLst>
          </p:cNvPr>
          <p:cNvSpPr/>
          <p:nvPr/>
        </p:nvSpPr>
        <p:spPr>
          <a:xfrm rot="10800000" flipH="1">
            <a:off x="5051815" y="2467196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4027;p70">
            <a:extLst>
              <a:ext uri="{FF2B5EF4-FFF2-40B4-BE49-F238E27FC236}">
                <a16:creationId xmlns:a16="http://schemas.microsoft.com/office/drawing/2014/main" id="{E6578F4A-484C-1818-CF35-1DB0A075E64D}"/>
              </a:ext>
            </a:extLst>
          </p:cNvPr>
          <p:cNvGrpSpPr/>
          <p:nvPr/>
        </p:nvGrpSpPr>
        <p:grpSpPr>
          <a:xfrm>
            <a:off x="5063998" y="2167713"/>
            <a:ext cx="602454" cy="192534"/>
            <a:chOff x="6853641" y="2534077"/>
            <a:chExt cx="1515545" cy="501229"/>
          </a:xfrm>
          <a:solidFill>
            <a:schemeClr val="tx1"/>
          </a:solidFill>
        </p:grpSpPr>
        <p:grpSp>
          <p:nvGrpSpPr>
            <p:cNvPr id="519" name="Google Shape;4028;p70">
              <a:extLst>
                <a:ext uri="{FF2B5EF4-FFF2-40B4-BE49-F238E27FC236}">
                  <a16:creationId xmlns:a16="http://schemas.microsoft.com/office/drawing/2014/main" id="{777C8E1F-F5D8-1F7E-B657-1DE683D45397}"/>
                </a:ext>
              </a:extLst>
            </p:cNvPr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  <a:grpFill/>
          </p:grpSpPr>
          <p:sp>
            <p:nvSpPr>
              <p:cNvPr id="533" name="Google Shape;4029;p70">
                <a:extLst>
                  <a:ext uri="{FF2B5EF4-FFF2-40B4-BE49-F238E27FC236}">
                    <a16:creationId xmlns:a16="http://schemas.microsoft.com/office/drawing/2014/main" id="{B652E02B-F26D-575E-01D8-DF6E3651CFC4}"/>
                  </a:ext>
                </a:extLst>
              </p:cNvPr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4030;p70">
                <a:extLst>
                  <a:ext uri="{FF2B5EF4-FFF2-40B4-BE49-F238E27FC236}">
                    <a16:creationId xmlns:a16="http://schemas.microsoft.com/office/drawing/2014/main" id="{68838EFA-0EDC-F59C-051A-80D4E75728F1}"/>
                  </a:ext>
                </a:extLst>
              </p:cNvPr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4031;p70">
                <a:extLst>
                  <a:ext uri="{FF2B5EF4-FFF2-40B4-BE49-F238E27FC236}">
                    <a16:creationId xmlns:a16="http://schemas.microsoft.com/office/drawing/2014/main" id="{17CA7986-FB19-0B4A-B87C-0C497E851437}"/>
                  </a:ext>
                </a:extLst>
              </p:cNvPr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4032;p70">
                <a:extLst>
                  <a:ext uri="{FF2B5EF4-FFF2-40B4-BE49-F238E27FC236}">
                    <a16:creationId xmlns:a16="http://schemas.microsoft.com/office/drawing/2014/main" id="{1CFF8ED3-368B-7389-C1EB-3B92CBDE62CE}"/>
                  </a:ext>
                </a:extLst>
              </p:cNvPr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4033;p70">
                <a:extLst>
                  <a:ext uri="{FF2B5EF4-FFF2-40B4-BE49-F238E27FC236}">
                    <a16:creationId xmlns:a16="http://schemas.microsoft.com/office/drawing/2014/main" id="{0B5FA8A8-05FA-7754-AFC7-4B7E288B41D4}"/>
                  </a:ext>
                </a:extLst>
              </p:cNvPr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8" name="Google Shape;4034;p70">
              <a:extLst>
                <a:ext uri="{FF2B5EF4-FFF2-40B4-BE49-F238E27FC236}">
                  <a16:creationId xmlns:a16="http://schemas.microsoft.com/office/drawing/2014/main" id="{1BE79239-4AE0-2946-DFC4-2BD3746C780C}"/>
                </a:ext>
              </a:extLst>
            </p:cNvPr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035;p70">
              <a:extLst>
                <a:ext uri="{FF2B5EF4-FFF2-40B4-BE49-F238E27FC236}">
                  <a16:creationId xmlns:a16="http://schemas.microsoft.com/office/drawing/2014/main" id="{15B91428-5974-C897-7C4C-0F154F871D61}"/>
                </a:ext>
              </a:extLst>
            </p:cNvPr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036;p70">
              <a:extLst>
                <a:ext uri="{FF2B5EF4-FFF2-40B4-BE49-F238E27FC236}">
                  <a16:creationId xmlns:a16="http://schemas.microsoft.com/office/drawing/2014/main" id="{1668BAE2-DD39-CA09-463B-7E24D9D71CB7}"/>
                </a:ext>
              </a:extLst>
            </p:cNvPr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037;p70">
              <a:extLst>
                <a:ext uri="{FF2B5EF4-FFF2-40B4-BE49-F238E27FC236}">
                  <a16:creationId xmlns:a16="http://schemas.microsoft.com/office/drawing/2014/main" id="{AFFE62C4-1740-AA47-6B48-F7DFF0F5A6BC}"/>
                </a:ext>
              </a:extLst>
            </p:cNvPr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038;p70">
              <a:extLst>
                <a:ext uri="{FF2B5EF4-FFF2-40B4-BE49-F238E27FC236}">
                  <a16:creationId xmlns:a16="http://schemas.microsoft.com/office/drawing/2014/main" id="{C5B56E80-DDF5-0FF8-65C1-1C6167B3C0AF}"/>
                </a:ext>
              </a:extLst>
            </p:cNvPr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850C4D6D-F43E-C3B0-89C1-20598685CFC6}"/>
              </a:ext>
            </a:extLst>
          </p:cNvPr>
          <p:cNvSpPr/>
          <p:nvPr/>
        </p:nvSpPr>
        <p:spPr>
          <a:xfrm>
            <a:off x="3443968" y="926758"/>
            <a:ext cx="237320" cy="23732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id="{3361EBE6-C8EE-B4F1-D9CD-3AE7FAB83567}"/>
              </a:ext>
            </a:extLst>
          </p:cNvPr>
          <p:cNvSpPr/>
          <p:nvPr/>
        </p:nvSpPr>
        <p:spPr>
          <a:xfrm>
            <a:off x="3766104" y="926758"/>
            <a:ext cx="237320" cy="23732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Rectangle: Rounded Corners 539">
            <a:extLst>
              <a:ext uri="{FF2B5EF4-FFF2-40B4-BE49-F238E27FC236}">
                <a16:creationId xmlns:a16="http://schemas.microsoft.com/office/drawing/2014/main" id="{8FC7D9E0-10F0-E8DB-0D1D-C52EC0CD1A5D}"/>
              </a:ext>
            </a:extLst>
          </p:cNvPr>
          <p:cNvSpPr/>
          <p:nvPr/>
        </p:nvSpPr>
        <p:spPr>
          <a:xfrm>
            <a:off x="5185073" y="931776"/>
            <a:ext cx="237320" cy="23732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212AA8-6E83-455E-AA44-45ED1C06D0F1}"/>
              </a:ext>
            </a:extLst>
          </p:cNvPr>
          <p:cNvSpPr/>
          <p:nvPr/>
        </p:nvSpPr>
        <p:spPr>
          <a:xfrm>
            <a:off x="1381160" y="2068433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54529F-72C3-5F2A-B51E-3C565EC60773}"/>
              </a:ext>
            </a:extLst>
          </p:cNvPr>
          <p:cNvSpPr/>
          <p:nvPr/>
        </p:nvSpPr>
        <p:spPr>
          <a:xfrm>
            <a:off x="1704705" y="2068433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056A31-A54D-E276-6AB6-2A8D7C604C67}"/>
              </a:ext>
            </a:extLst>
          </p:cNvPr>
          <p:cNvSpPr/>
          <p:nvPr/>
        </p:nvSpPr>
        <p:spPr>
          <a:xfrm>
            <a:off x="2006797" y="2068433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3C204D-2677-DD81-F401-A3592DE4AED9}"/>
              </a:ext>
            </a:extLst>
          </p:cNvPr>
          <p:cNvSpPr/>
          <p:nvPr/>
        </p:nvSpPr>
        <p:spPr>
          <a:xfrm>
            <a:off x="1378855" y="2377098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E5CFA33-C2E6-8A0F-BC1F-B8F6511D1A6A}"/>
              </a:ext>
            </a:extLst>
          </p:cNvPr>
          <p:cNvSpPr/>
          <p:nvPr/>
        </p:nvSpPr>
        <p:spPr>
          <a:xfrm>
            <a:off x="1702400" y="2377098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8C01FA5-B5C3-04E3-AB07-BB693DF79EAA}"/>
              </a:ext>
            </a:extLst>
          </p:cNvPr>
          <p:cNvSpPr/>
          <p:nvPr/>
        </p:nvSpPr>
        <p:spPr>
          <a:xfrm>
            <a:off x="2004492" y="2377098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BD6333-EF00-CF9C-D69B-E0321FE1B9C3}"/>
              </a:ext>
            </a:extLst>
          </p:cNvPr>
          <p:cNvSpPr txBox="1"/>
          <p:nvPr/>
        </p:nvSpPr>
        <p:spPr>
          <a:xfrm>
            <a:off x="136232" y="1996003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 Labeling: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4E2F91-763B-AE56-DA26-753326181FC3}"/>
              </a:ext>
            </a:extLst>
          </p:cNvPr>
          <p:cNvSpPr txBox="1"/>
          <p:nvPr/>
        </p:nvSpPr>
        <p:spPr>
          <a:xfrm>
            <a:off x="130685" y="2280989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bg2">
                    <a:lumMod val="75000"/>
                  </a:schemeClr>
                </a:solidFill>
              </a:rPr>
              <a:t>nd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Labeling:</a:t>
            </a:r>
          </a:p>
        </p:txBody>
      </p:sp>
      <p:sp>
        <p:nvSpPr>
          <p:cNvPr id="52" name="Google Shape;748;p43">
            <a:extLst>
              <a:ext uri="{FF2B5EF4-FFF2-40B4-BE49-F238E27FC236}">
                <a16:creationId xmlns:a16="http://schemas.microsoft.com/office/drawing/2014/main" id="{7AF1B31C-99ED-F32D-0151-713A194AE97D}"/>
              </a:ext>
            </a:extLst>
          </p:cNvPr>
          <p:cNvSpPr/>
          <p:nvPr/>
        </p:nvSpPr>
        <p:spPr>
          <a:xfrm rot="10800000" flipH="1">
            <a:off x="295353" y="4082878"/>
            <a:ext cx="713180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6570;p77">
            <a:extLst>
              <a:ext uri="{FF2B5EF4-FFF2-40B4-BE49-F238E27FC236}">
                <a16:creationId xmlns:a16="http://schemas.microsoft.com/office/drawing/2014/main" id="{6B8BE3F0-6133-784F-59D8-A1A1EDED281D}"/>
              </a:ext>
            </a:extLst>
          </p:cNvPr>
          <p:cNvGrpSpPr/>
          <p:nvPr/>
        </p:nvGrpSpPr>
        <p:grpSpPr>
          <a:xfrm>
            <a:off x="491059" y="3633858"/>
            <a:ext cx="315186" cy="353645"/>
            <a:chOff x="-35814600" y="3202075"/>
            <a:chExt cx="242625" cy="291450"/>
          </a:xfrm>
          <a:solidFill>
            <a:schemeClr val="tx1"/>
          </a:solidFill>
        </p:grpSpPr>
        <p:sp>
          <p:nvSpPr>
            <p:cNvPr id="54" name="Google Shape;6571;p77">
              <a:extLst>
                <a:ext uri="{FF2B5EF4-FFF2-40B4-BE49-F238E27FC236}">
                  <a16:creationId xmlns:a16="http://schemas.microsoft.com/office/drawing/2014/main" id="{75B7BC6C-C775-BEB9-4840-FEE5444FE6C0}"/>
                </a:ext>
              </a:extLst>
            </p:cNvPr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72;p77">
              <a:extLst>
                <a:ext uri="{FF2B5EF4-FFF2-40B4-BE49-F238E27FC236}">
                  <a16:creationId xmlns:a16="http://schemas.microsoft.com/office/drawing/2014/main" id="{C2C91DB0-C21B-6D73-ECB8-1D0C27BE89AA}"/>
                </a:ext>
              </a:extLst>
            </p:cNvPr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73;p77">
              <a:extLst>
                <a:ext uri="{FF2B5EF4-FFF2-40B4-BE49-F238E27FC236}">
                  <a16:creationId xmlns:a16="http://schemas.microsoft.com/office/drawing/2014/main" id="{2B197661-5569-5BFE-8BCA-6EE3544F260D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74;p77">
              <a:extLst>
                <a:ext uri="{FF2B5EF4-FFF2-40B4-BE49-F238E27FC236}">
                  <a16:creationId xmlns:a16="http://schemas.microsoft.com/office/drawing/2014/main" id="{1D3245F4-592F-5245-3CE5-CC3311B848BD}"/>
                </a:ext>
              </a:extLst>
            </p:cNvPr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75;p77">
              <a:extLst>
                <a:ext uri="{FF2B5EF4-FFF2-40B4-BE49-F238E27FC236}">
                  <a16:creationId xmlns:a16="http://schemas.microsoft.com/office/drawing/2014/main" id="{DD523489-8B6C-CE34-013F-1BADCBA49B19}"/>
                </a:ext>
              </a:extLst>
            </p:cNvPr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576;p77">
              <a:extLst>
                <a:ext uri="{FF2B5EF4-FFF2-40B4-BE49-F238E27FC236}">
                  <a16:creationId xmlns:a16="http://schemas.microsoft.com/office/drawing/2014/main" id="{EA7175B0-4308-A41D-1607-FE2D84AFED8D}"/>
                </a:ext>
              </a:extLst>
            </p:cNvPr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77;p77">
              <a:extLst>
                <a:ext uri="{FF2B5EF4-FFF2-40B4-BE49-F238E27FC236}">
                  <a16:creationId xmlns:a16="http://schemas.microsoft.com/office/drawing/2014/main" id="{33F4B9D8-485A-1C12-231E-49A1154FEB23}"/>
                </a:ext>
              </a:extLst>
            </p:cNvPr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216521-2206-8B24-CC5F-49FC7EF94670}"/>
                  </a:ext>
                </a:extLst>
              </p:cNvPr>
              <p:cNvSpPr txBox="1"/>
              <p:nvPr/>
            </p:nvSpPr>
            <p:spPr>
              <a:xfrm>
                <a:off x="571579" y="1571828"/>
                <a:ext cx="15463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                    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216521-2206-8B24-CC5F-49FC7EF94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79" y="1571828"/>
                <a:ext cx="1546321" cy="307777"/>
              </a:xfrm>
              <a:prstGeom prst="rect">
                <a:avLst/>
              </a:prstGeom>
              <a:blipFill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5F8458F-512F-8EA8-C6D6-659EA6803174}"/>
              </a:ext>
            </a:extLst>
          </p:cNvPr>
          <p:cNvGrpSpPr/>
          <p:nvPr/>
        </p:nvGrpSpPr>
        <p:grpSpPr>
          <a:xfrm>
            <a:off x="1108150" y="1668388"/>
            <a:ext cx="805781" cy="161122"/>
            <a:chOff x="1039326" y="1983016"/>
            <a:chExt cx="805781" cy="1611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3EAB92-2100-7238-083D-FA9A17ABAF06}"/>
                </a:ext>
              </a:extLst>
            </p:cNvPr>
            <p:cNvSpPr/>
            <p:nvPr/>
          </p:nvSpPr>
          <p:spPr>
            <a:xfrm>
              <a:off x="1039326" y="1983016"/>
              <a:ext cx="161122" cy="161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10000"/>
                    </a:schemeClr>
                  </a:solidFill>
                </a:rPr>
                <a:t>2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95AA7EF-A776-CA95-BB8F-93E67E18DB69}"/>
                </a:ext>
              </a:extLst>
            </p:cNvPr>
            <p:cNvSpPr/>
            <p:nvPr/>
          </p:nvSpPr>
          <p:spPr>
            <a:xfrm>
              <a:off x="1362871" y="1983016"/>
              <a:ext cx="161122" cy="161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10000"/>
                    </a:schemeClr>
                  </a:solidFill>
                </a:rPr>
                <a:t>3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1FFCDC9-2760-C230-AA0A-C4BE40078C43}"/>
                </a:ext>
              </a:extLst>
            </p:cNvPr>
            <p:cNvSpPr/>
            <p:nvPr/>
          </p:nvSpPr>
          <p:spPr>
            <a:xfrm>
              <a:off x="1683985" y="1983016"/>
              <a:ext cx="161122" cy="161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10000"/>
                    </a:schemeClr>
                  </a:solidFill>
                </a:rPr>
                <a:t>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3641F5-3F08-7504-CEBB-5D22913E9DA0}"/>
              </a:ext>
            </a:extLst>
          </p:cNvPr>
          <p:cNvGrpSpPr/>
          <p:nvPr/>
        </p:nvGrpSpPr>
        <p:grpSpPr>
          <a:xfrm>
            <a:off x="3556696" y="1287872"/>
            <a:ext cx="1439310" cy="2039499"/>
            <a:chOff x="3586192" y="1602500"/>
            <a:chExt cx="1439310" cy="203949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54BCB5-609E-2C97-DCC0-3BB7C3278F30}"/>
                </a:ext>
              </a:extLst>
            </p:cNvPr>
            <p:cNvSpPr txBox="1"/>
            <p:nvPr/>
          </p:nvSpPr>
          <p:spPr>
            <a:xfrm>
              <a:off x="3586192" y="1602500"/>
              <a:ext cx="13869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111</a:t>
              </a:r>
              <a:r>
                <a:rPr lang="en-US" dirty="0"/>
                <a:t> agreement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FD77E18-0EF6-8B5E-6E30-B32F644953A9}"/>
                </a:ext>
              </a:extLst>
            </p:cNvPr>
            <p:cNvSpPr txBox="1"/>
            <p:nvPr/>
          </p:nvSpPr>
          <p:spPr>
            <a:xfrm>
              <a:off x="3589675" y="1875992"/>
              <a:ext cx="13869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11</a:t>
              </a:r>
              <a:r>
                <a:rPr lang="en-US" b="1" dirty="0">
                  <a:solidFill>
                    <a:schemeClr val="bg2"/>
                  </a:solidFill>
                </a:rPr>
                <a:t>2</a:t>
              </a:r>
              <a:r>
                <a:rPr lang="en-US" dirty="0"/>
                <a:t> agreement</a:t>
              </a: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40805F85-F0CC-3C22-38C4-134667EF49EB}"/>
                </a:ext>
              </a:extLst>
            </p:cNvPr>
            <p:cNvSpPr txBox="1"/>
            <p:nvPr/>
          </p:nvSpPr>
          <p:spPr>
            <a:xfrm>
              <a:off x="3593158" y="2123724"/>
              <a:ext cx="13869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1</a:t>
              </a:r>
              <a:r>
                <a:rPr lang="en-US" b="1" dirty="0">
                  <a:solidFill>
                    <a:schemeClr val="bg2"/>
                  </a:solidFill>
                </a:rPr>
                <a:t>2</a:t>
              </a:r>
              <a:r>
                <a:rPr lang="en-US" b="1" dirty="0">
                  <a:solidFill>
                    <a:srgbClr val="7030A0"/>
                  </a:solidFill>
                </a:rPr>
                <a:t>1</a:t>
              </a:r>
              <a:r>
                <a:rPr lang="en-US" dirty="0"/>
                <a:t> agreement</a:t>
              </a: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B35E5D7D-9A06-2900-6079-10ED7DB37DA4}"/>
                </a:ext>
              </a:extLst>
            </p:cNvPr>
            <p:cNvSpPr txBox="1"/>
            <p:nvPr/>
          </p:nvSpPr>
          <p:spPr>
            <a:xfrm>
              <a:off x="3638584" y="2859138"/>
              <a:ext cx="13869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2</a:t>
              </a:r>
              <a:r>
                <a:rPr lang="en-US" b="1" dirty="0">
                  <a:solidFill>
                    <a:srgbClr val="7030A0"/>
                  </a:solidFill>
                </a:rPr>
                <a:t>1</a:t>
              </a:r>
              <a:r>
                <a:rPr lang="en-US" b="1" dirty="0">
                  <a:solidFill>
                    <a:schemeClr val="bg2"/>
                  </a:solidFill>
                </a:rPr>
                <a:t>2</a:t>
              </a:r>
              <a:r>
                <a:rPr lang="en-US" dirty="0"/>
                <a:t> agreement</a:t>
              </a: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6E143847-A6FF-7C8F-BE98-DB8389631FA3}"/>
                </a:ext>
              </a:extLst>
            </p:cNvPr>
            <p:cNvSpPr txBox="1"/>
            <p:nvPr/>
          </p:nvSpPr>
          <p:spPr>
            <a:xfrm>
              <a:off x="3633473" y="3096680"/>
              <a:ext cx="13869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22</a:t>
              </a:r>
              <a:r>
                <a:rPr lang="en-US" b="1" dirty="0">
                  <a:solidFill>
                    <a:srgbClr val="7030A0"/>
                  </a:solidFill>
                </a:rPr>
                <a:t>1</a:t>
              </a:r>
              <a:r>
                <a:rPr lang="en-US" dirty="0"/>
                <a:t> agreement</a:t>
              </a: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345C3FCD-1432-DB35-1766-531BA6888472}"/>
                </a:ext>
              </a:extLst>
            </p:cNvPr>
            <p:cNvSpPr txBox="1"/>
            <p:nvPr/>
          </p:nvSpPr>
          <p:spPr>
            <a:xfrm>
              <a:off x="3635890" y="3334222"/>
              <a:ext cx="13869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222</a:t>
              </a:r>
              <a:r>
                <a:rPr lang="en-US" dirty="0"/>
                <a:t> agreement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95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44"/>
    </mc:Choice>
    <mc:Fallback xmlns="">
      <p:transition spd="slow" advTm="63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/>
      <p:bldP spid="515" grpId="0"/>
      <p:bldP spid="517" grpId="0" animBg="1"/>
      <p:bldP spid="538" grpId="0" animBg="1"/>
      <p:bldP spid="539" grpId="0" animBg="1"/>
      <p:bldP spid="540" grpId="0" animBg="1"/>
      <p:bldP spid="14" grpId="0" animBg="1"/>
      <p:bldP spid="23" grpId="0" animBg="1"/>
      <p:bldP spid="25" grpId="0" animBg="1"/>
      <p:bldP spid="26" grpId="0" animBg="1"/>
      <p:bldP spid="48" grpId="0" animBg="1"/>
      <p:bldP spid="49" grpId="0" animBg="1"/>
      <p:bldP spid="50" grpId="0"/>
      <p:bldP spid="51" grpId="0"/>
      <p:bldP spid="52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356958" y="445025"/>
            <a:ext cx="8430084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Natarajan dimension: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731;p43">
                <a:extLst>
                  <a:ext uri="{FF2B5EF4-FFF2-40B4-BE49-F238E27FC236}">
                    <a16:creationId xmlns:a16="http://schemas.microsoft.com/office/drawing/2014/main" id="{D68FC199-81D7-F0B2-AE2A-045DAA9E1F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5230" y="1080701"/>
                <a:ext cx="4264425" cy="254134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dirty="0">
                    <a:solidFill>
                      <a:schemeClr val="bg2"/>
                    </a:solidFill>
                  </a:rPr>
                  <a:t>Natarajan dimension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s-E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Google Shape;731;p43">
                <a:extLst>
                  <a:ext uri="{FF2B5EF4-FFF2-40B4-BE49-F238E27FC236}">
                    <a16:creationId xmlns:a16="http://schemas.microsoft.com/office/drawing/2014/main" id="{D68FC199-81D7-F0B2-AE2A-045DAA9E1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230" y="1080701"/>
                <a:ext cx="4264425" cy="254134"/>
              </a:xfrm>
              <a:prstGeom prst="rect">
                <a:avLst/>
              </a:prstGeom>
              <a:blipFill>
                <a:blip r:embed="rId4"/>
                <a:stretch>
                  <a:fillRect l="-1714" t="-1904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732;p43">
                <a:extLst>
                  <a:ext uri="{FF2B5EF4-FFF2-40B4-BE49-F238E27FC236}">
                    <a16:creationId xmlns:a16="http://schemas.microsoft.com/office/drawing/2014/main" id="{B52E79EF-E354-2B17-6466-2680793B2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5229" y="1312739"/>
                <a:ext cx="3587114" cy="254134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Google Shape;732;p43">
                <a:extLst>
                  <a:ext uri="{FF2B5EF4-FFF2-40B4-BE49-F238E27FC236}">
                    <a16:creationId xmlns:a16="http://schemas.microsoft.com/office/drawing/2014/main" id="{B52E79EF-E354-2B17-6466-2680793B2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229" y="1312739"/>
                <a:ext cx="3587114" cy="254134"/>
              </a:xfrm>
              <a:prstGeom prst="rect">
                <a:avLst/>
              </a:prstGeom>
              <a:blipFill>
                <a:blip r:embed="rId5"/>
                <a:stretch>
                  <a:fillRect r="-88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748;p43">
            <a:extLst>
              <a:ext uri="{FF2B5EF4-FFF2-40B4-BE49-F238E27FC236}">
                <a16:creationId xmlns:a16="http://schemas.microsoft.com/office/drawing/2014/main" id="{DB8AFE86-3BC1-0809-DDC7-B27AC0411060}"/>
              </a:ext>
            </a:extLst>
          </p:cNvPr>
          <p:cNvSpPr/>
          <p:nvPr/>
        </p:nvSpPr>
        <p:spPr>
          <a:xfrm rot="10800000" flipH="1">
            <a:off x="2033477" y="1604526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6608;p77">
            <a:extLst>
              <a:ext uri="{FF2B5EF4-FFF2-40B4-BE49-F238E27FC236}">
                <a16:creationId xmlns:a16="http://schemas.microsoft.com/office/drawing/2014/main" id="{0DE87518-607B-CA82-051A-E203A22AC887}"/>
              </a:ext>
            </a:extLst>
          </p:cNvPr>
          <p:cNvSpPr/>
          <p:nvPr/>
        </p:nvSpPr>
        <p:spPr>
          <a:xfrm>
            <a:off x="2180677" y="1157405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32492-524B-075E-5082-5759572D7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153" y="1678426"/>
            <a:ext cx="5359266" cy="3016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B8FA9F-3687-EADA-CC5C-15AB2A291F13}"/>
                  </a:ext>
                </a:extLst>
              </p:cNvPr>
              <p:cNvSpPr txBox="1"/>
              <p:nvPr/>
            </p:nvSpPr>
            <p:spPr>
              <a:xfrm>
                <a:off x="5994944" y="3706122"/>
                <a:ext cx="9796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B8FA9F-3687-EADA-CC5C-15AB2A291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944" y="3706122"/>
                <a:ext cx="979627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A7416B-5FE0-09BE-92B7-F5B9CE3A9218}"/>
                  </a:ext>
                </a:extLst>
              </p:cNvPr>
              <p:cNvSpPr txBox="1"/>
              <p:nvPr/>
            </p:nvSpPr>
            <p:spPr>
              <a:xfrm>
                <a:off x="2890711" y="4541251"/>
                <a:ext cx="9796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A7416B-5FE0-09BE-92B7-F5B9CE3A9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711" y="4541251"/>
                <a:ext cx="979627" cy="30777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5C8A31-D86C-50BD-C843-C989FAF1382D}"/>
                  </a:ext>
                </a:extLst>
              </p:cNvPr>
              <p:cNvSpPr txBox="1"/>
              <p:nvPr/>
            </p:nvSpPr>
            <p:spPr>
              <a:xfrm>
                <a:off x="4705656" y="4538557"/>
                <a:ext cx="9796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5C8A31-D86C-50BD-C843-C989FAF13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656" y="4538557"/>
                <a:ext cx="979627" cy="307777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09D3281D-FF1C-272F-047D-F16FEE1CF7F9}"/>
              </a:ext>
            </a:extLst>
          </p:cNvPr>
          <p:cNvSpPr/>
          <p:nvPr/>
        </p:nvSpPr>
        <p:spPr>
          <a:xfrm>
            <a:off x="833326" y="2979467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7F169E-9D72-D528-8631-84F62AD609C7}"/>
              </a:ext>
            </a:extLst>
          </p:cNvPr>
          <p:cNvSpPr/>
          <p:nvPr/>
        </p:nvSpPr>
        <p:spPr>
          <a:xfrm>
            <a:off x="1321505" y="2714154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F84CF4-C905-F35F-425B-E44B6E3CF9D7}"/>
              </a:ext>
            </a:extLst>
          </p:cNvPr>
          <p:cNvSpPr/>
          <p:nvPr/>
        </p:nvSpPr>
        <p:spPr>
          <a:xfrm>
            <a:off x="1140526" y="2982871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4F9E0E-18CC-96E1-CFEF-A3D572B345E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913887" y="2725694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2C2B80-B091-1530-3525-2BBE434685A3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075009" y="2725694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11DDD4-6780-43F3-C2A7-4B4D1A63736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240944" y="2464849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1EE1B4-2C60-7BA0-2FF8-65097F724CD3}"/>
              </a:ext>
            </a:extLst>
          </p:cNvPr>
          <p:cNvCxnSpPr>
            <a:cxnSpLocks/>
          </p:cNvCxnSpPr>
          <p:nvPr/>
        </p:nvCxnSpPr>
        <p:spPr>
          <a:xfrm flipH="1">
            <a:off x="1070196" y="2464849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400889-9457-CE7A-8CD4-2B090E7B399E}"/>
                  </a:ext>
                </a:extLst>
              </p:cNvPr>
              <p:cNvSpPr txBox="1"/>
              <p:nvPr/>
            </p:nvSpPr>
            <p:spPr>
              <a:xfrm>
                <a:off x="854173" y="3255417"/>
                <a:ext cx="7041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400889-9457-CE7A-8CD4-2B090E7B3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3" y="3255417"/>
                <a:ext cx="704104" cy="307777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672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44"/>
    </mc:Choice>
    <mc:Fallback xmlns="">
      <p:transition spd="slow" advTm="63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 animBg="1"/>
      <p:bldP spid="24" grpId="0" animBg="1"/>
      <p:bldP spid="6" grpId="0"/>
      <p:bldP spid="7" grpId="0"/>
      <p:bldP spid="8" grpId="0"/>
      <p:bldP spid="9" grpId="0" animBg="1"/>
      <p:bldP spid="12" grpId="0" animBg="1"/>
      <p:bldP spid="13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347179" y="445025"/>
            <a:ext cx="8449642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Natarajan dimension: Upper Bound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8A8B22-7709-AD25-68DC-BFCF667250E4}"/>
              </a:ext>
            </a:extLst>
          </p:cNvPr>
          <p:cNvSpPr/>
          <p:nvPr/>
        </p:nvSpPr>
        <p:spPr>
          <a:xfrm>
            <a:off x="718655" y="1528073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9D63D2-DE0E-FC23-45BD-84094883C38E}"/>
              </a:ext>
            </a:extLst>
          </p:cNvPr>
          <p:cNvSpPr/>
          <p:nvPr/>
        </p:nvSpPr>
        <p:spPr>
          <a:xfrm>
            <a:off x="1206834" y="1262760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3CF509-7C81-0A47-FA47-3894FBB16508}"/>
              </a:ext>
            </a:extLst>
          </p:cNvPr>
          <p:cNvSpPr/>
          <p:nvPr/>
        </p:nvSpPr>
        <p:spPr>
          <a:xfrm>
            <a:off x="1025855" y="1526587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C4DE13-BC90-0766-C61D-FD070D5FC3E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799216" y="1274300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CF9678-6F83-8B08-5E5F-F09D5338D1A2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60338" y="1269410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2E8BE8-4EED-FA11-30AB-4CA1DB920F34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126273" y="1013455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3D1DC6-C8C8-E90A-B9EA-C2CC8B3B68F7}"/>
              </a:ext>
            </a:extLst>
          </p:cNvPr>
          <p:cNvCxnSpPr>
            <a:cxnSpLocks/>
          </p:cNvCxnSpPr>
          <p:nvPr/>
        </p:nvCxnSpPr>
        <p:spPr>
          <a:xfrm flipH="1">
            <a:off x="955525" y="1013455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C1214FA-F0EE-939F-1DB2-605F3AC2C3BA}"/>
              </a:ext>
            </a:extLst>
          </p:cNvPr>
          <p:cNvSpPr/>
          <p:nvPr/>
        </p:nvSpPr>
        <p:spPr>
          <a:xfrm>
            <a:off x="1616002" y="1524669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D8AE2A-E0E8-FF13-8EEF-819169C9B287}"/>
              </a:ext>
            </a:extLst>
          </p:cNvPr>
          <p:cNvSpPr/>
          <p:nvPr/>
        </p:nvSpPr>
        <p:spPr>
          <a:xfrm>
            <a:off x="2104181" y="1259356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E72FEF-D0C6-0285-B93F-54E289EF5387}"/>
              </a:ext>
            </a:extLst>
          </p:cNvPr>
          <p:cNvSpPr/>
          <p:nvPr/>
        </p:nvSpPr>
        <p:spPr>
          <a:xfrm>
            <a:off x="1923202" y="1523183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14992C-F336-648F-3A78-62814A710675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1696563" y="1270896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2895F7-2F75-468D-9BB5-2EFADB83DC5B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857685" y="1266006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98CECF-53FE-DB4C-BD27-2C01FABAEDD4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023620" y="1010051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252C0D-6DEA-0C7A-4CC6-21EAE4D1DC2B}"/>
              </a:ext>
            </a:extLst>
          </p:cNvPr>
          <p:cNvCxnSpPr>
            <a:cxnSpLocks/>
          </p:cNvCxnSpPr>
          <p:nvPr/>
        </p:nvCxnSpPr>
        <p:spPr>
          <a:xfrm flipH="1">
            <a:off x="1852872" y="1010051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7DEE829-D965-EBAE-1E5B-052073DF98DF}"/>
              </a:ext>
            </a:extLst>
          </p:cNvPr>
          <p:cNvSpPr/>
          <p:nvPr/>
        </p:nvSpPr>
        <p:spPr>
          <a:xfrm>
            <a:off x="743681" y="2298990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69A91E8-B9BE-6A17-3CE7-0C061B1C5E2B}"/>
              </a:ext>
            </a:extLst>
          </p:cNvPr>
          <p:cNvSpPr/>
          <p:nvPr/>
        </p:nvSpPr>
        <p:spPr>
          <a:xfrm>
            <a:off x="1231860" y="2033677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70726FC-FCF0-BE1C-C7F3-F062F001061D}"/>
              </a:ext>
            </a:extLst>
          </p:cNvPr>
          <p:cNvSpPr/>
          <p:nvPr/>
        </p:nvSpPr>
        <p:spPr>
          <a:xfrm>
            <a:off x="1050881" y="2297504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637281-3DE7-C5D4-3DC9-1C42E2B806C7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824242" y="2045217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0AE098-FB4F-004A-DA1C-4F38A37C53D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985364" y="2040327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54E81E-70B6-1817-AD5D-D65250B1CBED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151299" y="1784372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7551705-1F16-5BEC-F60C-C72A226439EF}"/>
              </a:ext>
            </a:extLst>
          </p:cNvPr>
          <p:cNvCxnSpPr>
            <a:cxnSpLocks/>
          </p:cNvCxnSpPr>
          <p:nvPr/>
        </p:nvCxnSpPr>
        <p:spPr>
          <a:xfrm flipH="1">
            <a:off x="980551" y="1784372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D005CACE-1988-136A-52C8-D9681CDA19AD}"/>
              </a:ext>
            </a:extLst>
          </p:cNvPr>
          <p:cNvSpPr/>
          <p:nvPr/>
        </p:nvSpPr>
        <p:spPr>
          <a:xfrm>
            <a:off x="2444494" y="1715772"/>
            <a:ext cx="318330" cy="19511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BF65B7-7F8D-C3FA-C3B8-3AE01429A9C9}"/>
              </a:ext>
            </a:extLst>
          </p:cNvPr>
          <p:cNvSpPr/>
          <p:nvPr/>
        </p:nvSpPr>
        <p:spPr>
          <a:xfrm>
            <a:off x="7308736" y="4020997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E84E877-D976-121D-AF8D-B3BCAC092CD8}"/>
              </a:ext>
            </a:extLst>
          </p:cNvPr>
          <p:cNvSpPr/>
          <p:nvPr/>
        </p:nvSpPr>
        <p:spPr>
          <a:xfrm>
            <a:off x="7796915" y="3755684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F67F8C9-6FB8-7A96-290B-A72A101FE66D}"/>
              </a:ext>
            </a:extLst>
          </p:cNvPr>
          <p:cNvSpPr/>
          <p:nvPr/>
        </p:nvSpPr>
        <p:spPr>
          <a:xfrm>
            <a:off x="7615936" y="4019511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165A164-ACFB-915F-51AE-177D0C859947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7389297" y="3767224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9433CBA-1C1E-96C8-36F0-204B96D1643E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7550419" y="3762334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9BA5C8-458B-99A7-D16D-CC56E4847F2E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7716354" y="3506379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557C7DA-1817-B51E-DF01-5715D62D4532}"/>
              </a:ext>
            </a:extLst>
          </p:cNvPr>
          <p:cNvCxnSpPr>
            <a:cxnSpLocks/>
          </p:cNvCxnSpPr>
          <p:nvPr/>
        </p:nvCxnSpPr>
        <p:spPr>
          <a:xfrm flipH="1">
            <a:off x="7545606" y="3506379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609A45E-0F40-2930-39BD-C6294B6512DE}"/>
              </a:ext>
            </a:extLst>
          </p:cNvPr>
          <p:cNvSpPr/>
          <p:nvPr/>
        </p:nvSpPr>
        <p:spPr>
          <a:xfrm>
            <a:off x="7954169" y="3501816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A953A9A-05B1-8FE0-0D14-032B795872C6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7873608" y="3252511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7E77EB-B5F3-CA19-168E-11E4D58CF3A9}"/>
              </a:ext>
            </a:extLst>
          </p:cNvPr>
          <p:cNvCxnSpPr>
            <a:cxnSpLocks/>
          </p:cNvCxnSpPr>
          <p:nvPr/>
        </p:nvCxnSpPr>
        <p:spPr>
          <a:xfrm flipH="1">
            <a:off x="7702860" y="3252511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Oval 511">
            <a:extLst>
              <a:ext uri="{FF2B5EF4-FFF2-40B4-BE49-F238E27FC236}">
                <a16:creationId xmlns:a16="http://schemas.microsoft.com/office/drawing/2014/main" id="{DBC73053-2C70-D985-93A7-EE6BA3E7DD68}"/>
              </a:ext>
            </a:extLst>
          </p:cNvPr>
          <p:cNvSpPr/>
          <p:nvPr/>
        </p:nvSpPr>
        <p:spPr>
          <a:xfrm>
            <a:off x="1555235" y="2293324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319D09B4-A274-61CF-1680-CD887DA78989}"/>
              </a:ext>
            </a:extLst>
          </p:cNvPr>
          <p:cNvSpPr/>
          <p:nvPr/>
        </p:nvSpPr>
        <p:spPr>
          <a:xfrm>
            <a:off x="2043414" y="2028011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A8AFCCD9-9A70-64FC-093C-6BB33C2FC202}"/>
              </a:ext>
            </a:extLst>
          </p:cNvPr>
          <p:cNvSpPr/>
          <p:nvPr/>
        </p:nvSpPr>
        <p:spPr>
          <a:xfrm>
            <a:off x="1862435" y="2291838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7BC3FC8F-A6FB-CE28-8A43-6376C9E72445}"/>
              </a:ext>
            </a:extLst>
          </p:cNvPr>
          <p:cNvCxnSpPr>
            <a:cxnSpLocks/>
            <a:endCxn id="512" idx="0"/>
          </p:cNvCxnSpPr>
          <p:nvPr/>
        </p:nvCxnSpPr>
        <p:spPr>
          <a:xfrm flipH="1">
            <a:off x="1635796" y="2039551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C6A7C41A-90E7-49DB-F0B5-D81E5D1FBAA1}"/>
              </a:ext>
            </a:extLst>
          </p:cNvPr>
          <p:cNvCxnSpPr>
            <a:cxnSpLocks/>
            <a:endCxn id="514" idx="0"/>
          </p:cNvCxnSpPr>
          <p:nvPr/>
        </p:nvCxnSpPr>
        <p:spPr>
          <a:xfrm>
            <a:off x="1796918" y="2034661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48D52891-D584-D337-E789-5112514A9C05}"/>
              </a:ext>
            </a:extLst>
          </p:cNvPr>
          <p:cNvCxnSpPr>
            <a:cxnSpLocks/>
            <a:endCxn id="513" idx="0"/>
          </p:cNvCxnSpPr>
          <p:nvPr/>
        </p:nvCxnSpPr>
        <p:spPr>
          <a:xfrm>
            <a:off x="1962853" y="1778706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5E0E85E4-DB73-683D-2A58-375C7AAA6942}"/>
              </a:ext>
            </a:extLst>
          </p:cNvPr>
          <p:cNvCxnSpPr>
            <a:cxnSpLocks/>
          </p:cNvCxnSpPr>
          <p:nvPr/>
        </p:nvCxnSpPr>
        <p:spPr>
          <a:xfrm flipH="1">
            <a:off x="1792105" y="1778706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Oval 518">
            <a:extLst>
              <a:ext uri="{FF2B5EF4-FFF2-40B4-BE49-F238E27FC236}">
                <a16:creationId xmlns:a16="http://schemas.microsoft.com/office/drawing/2014/main" id="{C33254ED-93CE-6E9A-2E8B-0D22C02C76A2}"/>
              </a:ext>
            </a:extLst>
          </p:cNvPr>
          <p:cNvSpPr/>
          <p:nvPr/>
        </p:nvSpPr>
        <p:spPr>
          <a:xfrm>
            <a:off x="2996590" y="1535747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51E271DC-8545-39D5-E17D-F6C82DAC40B2}"/>
              </a:ext>
            </a:extLst>
          </p:cNvPr>
          <p:cNvSpPr/>
          <p:nvPr/>
        </p:nvSpPr>
        <p:spPr>
          <a:xfrm>
            <a:off x="3484769" y="1270434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E004ECE9-6E62-B61E-0E02-42606BD16761}"/>
              </a:ext>
            </a:extLst>
          </p:cNvPr>
          <p:cNvSpPr/>
          <p:nvPr/>
        </p:nvSpPr>
        <p:spPr>
          <a:xfrm>
            <a:off x="3303790" y="1534261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6F022F7C-1D91-F88A-43B8-70FB869E0588}"/>
              </a:ext>
            </a:extLst>
          </p:cNvPr>
          <p:cNvCxnSpPr>
            <a:cxnSpLocks/>
            <a:endCxn id="519" idx="0"/>
          </p:cNvCxnSpPr>
          <p:nvPr/>
        </p:nvCxnSpPr>
        <p:spPr>
          <a:xfrm flipH="1">
            <a:off x="3077151" y="1281974"/>
            <a:ext cx="161122" cy="25377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9E2A048C-A5B3-88DC-1569-87DFB295EDB2}"/>
              </a:ext>
            </a:extLst>
          </p:cNvPr>
          <p:cNvCxnSpPr>
            <a:cxnSpLocks/>
            <a:endCxn id="521" idx="0"/>
          </p:cNvCxnSpPr>
          <p:nvPr/>
        </p:nvCxnSpPr>
        <p:spPr>
          <a:xfrm>
            <a:off x="3238273" y="1277084"/>
            <a:ext cx="146078" cy="2571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2E0FB254-5DC6-19F2-A217-D870CCCD9421}"/>
              </a:ext>
            </a:extLst>
          </p:cNvPr>
          <p:cNvCxnSpPr>
            <a:cxnSpLocks/>
            <a:endCxn id="520" idx="0"/>
          </p:cNvCxnSpPr>
          <p:nvPr/>
        </p:nvCxnSpPr>
        <p:spPr>
          <a:xfrm>
            <a:off x="3404208" y="1021129"/>
            <a:ext cx="161122" cy="2493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C2A99C31-E8B2-33B9-2ED8-D9139DC2442E}"/>
              </a:ext>
            </a:extLst>
          </p:cNvPr>
          <p:cNvCxnSpPr>
            <a:cxnSpLocks/>
          </p:cNvCxnSpPr>
          <p:nvPr/>
        </p:nvCxnSpPr>
        <p:spPr>
          <a:xfrm flipH="1">
            <a:off x="3233460" y="1021129"/>
            <a:ext cx="165935" cy="2677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Oval 525">
            <a:extLst>
              <a:ext uri="{FF2B5EF4-FFF2-40B4-BE49-F238E27FC236}">
                <a16:creationId xmlns:a16="http://schemas.microsoft.com/office/drawing/2014/main" id="{EDDC094E-A18E-7B09-A728-EC2B34E3E874}"/>
              </a:ext>
            </a:extLst>
          </p:cNvPr>
          <p:cNvSpPr/>
          <p:nvPr/>
        </p:nvSpPr>
        <p:spPr>
          <a:xfrm>
            <a:off x="3893937" y="1532343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D53232AD-7F48-33DC-2A70-BCE16B81D54F}"/>
              </a:ext>
            </a:extLst>
          </p:cNvPr>
          <p:cNvSpPr/>
          <p:nvPr/>
        </p:nvSpPr>
        <p:spPr>
          <a:xfrm>
            <a:off x="4382116" y="1267030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037BFA76-6DE3-30AD-4392-DBA9D9E08C1D}"/>
              </a:ext>
            </a:extLst>
          </p:cNvPr>
          <p:cNvSpPr/>
          <p:nvPr/>
        </p:nvSpPr>
        <p:spPr>
          <a:xfrm>
            <a:off x="4201137" y="1530857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CCF4CCD3-A24D-8D63-9CAE-C763036060A1}"/>
              </a:ext>
            </a:extLst>
          </p:cNvPr>
          <p:cNvCxnSpPr>
            <a:cxnSpLocks/>
            <a:endCxn id="526" idx="0"/>
          </p:cNvCxnSpPr>
          <p:nvPr/>
        </p:nvCxnSpPr>
        <p:spPr>
          <a:xfrm flipH="1">
            <a:off x="3974498" y="1278570"/>
            <a:ext cx="161122" cy="25377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DFA40876-2C7A-E2E1-250D-04270065D41C}"/>
              </a:ext>
            </a:extLst>
          </p:cNvPr>
          <p:cNvCxnSpPr>
            <a:cxnSpLocks/>
            <a:endCxn id="529" idx="0"/>
          </p:cNvCxnSpPr>
          <p:nvPr/>
        </p:nvCxnSpPr>
        <p:spPr>
          <a:xfrm>
            <a:off x="4135620" y="1273680"/>
            <a:ext cx="146078" cy="2571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E96BE030-C08B-E758-D107-1F0CDFB8D4E7}"/>
              </a:ext>
            </a:extLst>
          </p:cNvPr>
          <p:cNvCxnSpPr>
            <a:cxnSpLocks/>
            <a:endCxn id="527" idx="0"/>
          </p:cNvCxnSpPr>
          <p:nvPr/>
        </p:nvCxnSpPr>
        <p:spPr>
          <a:xfrm>
            <a:off x="4301555" y="1017725"/>
            <a:ext cx="161122" cy="2493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20CEBCF8-B84B-02CE-EAF3-C86F54BC1DC6}"/>
              </a:ext>
            </a:extLst>
          </p:cNvPr>
          <p:cNvCxnSpPr>
            <a:cxnSpLocks/>
          </p:cNvCxnSpPr>
          <p:nvPr/>
        </p:nvCxnSpPr>
        <p:spPr>
          <a:xfrm flipH="1">
            <a:off x="4130807" y="1017725"/>
            <a:ext cx="165935" cy="2677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Oval 533">
            <a:extLst>
              <a:ext uri="{FF2B5EF4-FFF2-40B4-BE49-F238E27FC236}">
                <a16:creationId xmlns:a16="http://schemas.microsoft.com/office/drawing/2014/main" id="{3F7B17C4-F942-87A9-DF5F-3D26DE3E990D}"/>
              </a:ext>
            </a:extLst>
          </p:cNvPr>
          <p:cNvSpPr/>
          <p:nvPr/>
        </p:nvSpPr>
        <p:spPr>
          <a:xfrm>
            <a:off x="3021616" y="2306664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6E78AE74-C0B2-5C4D-4EBA-8EEB46882505}"/>
              </a:ext>
            </a:extLst>
          </p:cNvPr>
          <p:cNvSpPr/>
          <p:nvPr/>
        </p:nvSpPr>
        <p:spPr>
          <a:xfrm>
            <a:off x="3509795" y="2041351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20A0136A-9798-809C-0EC7-6B8B1188B70B}"/>
              </a:ext>
            </a:extLst>
          </p:cNvPr>
          <p:cNvSpPr/>
          <p:nvPr/>
        </p:nvSpPr>
        <p:spPr>
          <a:xfrm>
            <a:off x="3328816" y="2305178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537" name="Straight Connector 536">
            <a:extLst>
              <a:ext uri="{FF2B5EF4-FFF2-40B4-BE49-F238E27FC236}">
                <a16:creationId xmlns:a16="http://schemas.microsoft.com/office/drawing/2014/main" id="{0FEECB6A-872B-F82C-BEE0-FDC975663427}"/>
              </a:ext>
            </a:extLst>
          </p:cNvPr>
          <p:cNvCxnSpPr>
            <a:cxnSpLocks/>
            <a:endCxn id="534" idx="0"/>
          </p:cNvCxnSpPr>
          <p:nvPr/>
        </p:nvCxnSpPr>
        <p:spPr>
          <a:xfrm flipH="1">
            <a:off x="3102177" y="2052891"/>
            <a:ext cx="161122" cy="25377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CF8E8DA0-931F-BF07-D694-93F99254AE1E}"/>
              </a:ext>
            </a:extLst>
          </p:cNvPr>
          <p:cNvCxnSpPr>
            <a:cxnSpLocks/>
            <a:endCxn id="536" idx="0"/>
          </p:cNvCxnSpPr>
          <p:nvPr/>
        </p:nvCxnSpPr>
        <p:spPr>
          <a:xfrm>
            <a:off x="3263299" y="2048001"/>
            <a:ext cx="146078" cy="2571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181F7A1E-FC7B-3195-2971-46DDB160F3DC}"/>
              </a:ext>
            </a:extLst>
          </p:cNvPr>
          <p:cNvCxnSpPr>
            <a:cxnSpLocks/>
            <a:endCxn id="535" idx="0"/>
          </p:cNvCxnSpPr>
          <p:nvPr/>
        </p:nvCxnSpPr>
        <p:spPr>
          <a:xfrm>
            <a:off x="3429234" y="1792046"/>
            <a:ext cx="161122" cy="2493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40421190-832E-8FFC-63EE-67294A658CC5}"/>
              </a:ext>
            </a:extLst>
          </p:cNvPr>
          <p:cNvCxnSpPr>
            <a:cxnSpLocks/>
          </p:cNvCxnSpPr>
          <p:nvPr/>
        </p:nvCxnSpPr>
        <p:spPr>
          <a:xfrm flipH="1">
            <a:off x="3258486" y="1792046"/>
            <a:ext cx="165935" cy="2677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1" name="Oval 540">
            <a:extLst>
              <a:ext uri="{FF2B5EF4-FFF2-40B4-BE49-F238E27FC236}">
                <a16:creationId xmlns:a16="http://schemas.microsoft.com/office/drawing/2014/main" id="{FE980359-46BF-E816-2ED4-CA8B51FD3470}"/>
              </a:ext>
            </a:extLst>
          </p:cNvPr>
          <p:cNvSpPr/>
          <p:nvPr/>
        </p:nvSpPr>
        <p:spPr>
          <a:xfrm>
            <a:off x="3833170" y="2300998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2F65F9A8-7022-509C-29E2-E0E70737D5F7}"/>
              </a:ext>
            </a:extLst>
          </p:cNvPr>
          <p:cNvSpPr/>
          <p:nvPr/>
        </p:nvSpPr>
        <p:spPr>
          <a:xfrm>
            <a:off x="4321349" y="2035685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97D1D2AE-1451-62BF-C96F-BE6B6CF01E97}"/>
              </a:ext>
            </a:extLst>
          </p:cNvPr>
          <p:cNvSpPr/>
          <p:nvPr/>
        </p:nvSpPr>
        <p:spPr>
          <a:xfrm>
            <a:off x="4140370" y="2299512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63EDF558-860B-AD7E-0CB0-9F89A5DFA185}"/>
              </a:ext>
            </a:extLst>
          </p:cNvPr>
          <p:cNvCxnSpPr>
            <a:cxnSpLocks/>
            <a:endCxn id="541" idx="0"/>
          </p:cNvCxnSpPr>
          <p:nvPr/>
        </p:nvCxnSpPr>
        <p:spPr>
          <a:xfrm flipH="1">
            <a:off x="3913731" y="2047225"/>
            <a:ext cx="161122" cy="25377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BA104B13-1D3C-77AC-8BDE-C21166D6B4CB}"/>
              </a:ext>
            </a:extLst>
          </p:cNvPr>
          <p:cNvCxnSpPr>
            <a:cxnSpLocks/>
            <a:endCxn id="543" idx="0"/>
          </p:cNvCxnSpPr>
          <p:nvPr/>
        </p:nvCxnSpPr>
        <p:spPr>
          <a:xfrm>
            <a:off x="4074853" y="2042335"/>
            <a:ext cx="146078" cy="2571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A1B386C7-2E61-D19A-880C-2FC813015F84}"/>
              </a:ext>
            </a:extLst>
          </p:cNvPr>
          <p:cNvCxnSpPr>
            <a:cxnSpLocks/>
            <a:endCxn id="542" idx="0"/>
          </p:cNvCxnSpPr>
          <p:nvPr/>
        </p:nvCxnSpPr>
        <p:spPr>
          <a:xfrm>
            <a:off x="4240788" y="1786380"/>
            <a:ext cx="161122" cy="2493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AD87DF8E-7C6F-4EC7-44A8-174FDFDBB76A}"/>
              </a:ext>
            </a:extLst>
          </p:cNvPr>
          <p:cNvCxnSpPr>
            <a:cxnSpLocks/>
          </p:cNvCxnSpPr>
          <p:nvPr/>
        </p:nvCxnSpPr>
        <p:spPr>
          <a:xfrm flipH="1">
            <a:off x="4070040" y="1786380"/>
            <a:ext cx="165935" cy="2677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B3D6E12D-03D1-3D45-9FEB-8332BA046256}"/>
              </a:ext>
            </a:extLst>
          </p:cNvPr>
          <p:cNvCxnSpPr>
            <a:stCxn id="519" idx="6"/>
            <a:endCxn id="521" idx="2"/>
          </p:cNvCxnSpPr>
          <p:nvPr/>
        </p:nvCxnSpPr>
        <p:spPr>
          <a:xfrm flipV="1">
            <a:off x="3157712" y="1614822"/>
            <a:ext cx="146078" cy="148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9B688FE4-B26A-B7E9-79EC-FDBE9D54A734}"/>
              </a:ext>
            </a:extLst>
          </p:cNvPr>
          <p:cNvCxnSpPr>
            <a:cxnSpLocks/>
            <a:stCxn id="526" idx="6"/>
            <a:endCxn id="529" idx="2"/>
          </p:cNvCxnSpPr>
          <p:nvPr/>
        </p:nvCxnSpPr>
        <p:spPr>
          <a:xfrm flipV="1">
            <a:off x="4055059" y="1611418"/>
            <a:ext cx="146078" cy="148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E291C30B-C315-752B-ABE0-46B8831C2C08}"/>
              </a:ext>
            </a:extLst>
          </p:cNvPr>
          <p:cNvCxnSpPr>
            <a:cxnSpLocks/>
            <a:stCxn id="534" idx="6"/>
            <a:endCxn id="536" idx="2"/>
          </p:cNvCxnSpPr>
          <p:nvPr/>
        </p:nvCxnSpPr>
        <p:spPr>
          <a:xfrm flipV="1">
            <a:off x="3182738" y="2385739"/>
            <a:ext cx="146078" cy="148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AA0565D1-78E6-F7AF-B27B-A80A4CBFD623}"/>
              </a:ext>
            </a:extLst>
          </p:cNvPr>
          <p:cNvCxnSpPr>
            <a:cxnSpLocks/>
            <a:stCxn id="541" idx="6"/>
            <a:endCxn id="543" idx="2"/>
          </p:cNvCxnSpPr>
          <p:nvPr/>
        </p:nvCxnSpPr>
        <p:spPr>
          <a:xfrm flipV="1">
            <a:off x="3994292" y="2380073"/>
            <a:ext cx="146078" cy="148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Oval 558">
            <a:extLst>
              <a:ext uri="{FF2B5EF4-FFF2-40B4-BE49-F238E27FC236}">
                <a16:creationId xmlns:a16="http://schemas.microsoft.com/office/drawing/2014/main" id="{99EE7157-B02D-57EF-B80F-62F6B8CEA40D}"/>
              </a:ext>
            </a:extLst>
          </p:cNvPr>
          <p:cNvSpPr/>
          <p:nvPr/>
        </p:nvSpPr>
        <p:spPr>
          <a:xfrm>
            <a:off x="5354183" y="1633941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id="{C25412D3-30F8-7F73-C2DD-8E17EED0AA6A}"/>
              </a:ext>
            </a:extLst>
          </p:cNvPr>
          <p:cNvSpPr/>
          <p:nvPr/>
        </p:nvSpPr>
        <p:spPr>
          <a:xfrm>
            <a:off x="5705147" y="1517109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id="{7B2AC6F1-397F-8AF5-347B-CD918E0BD21E}"/>
              </a:ext>
            </a:extLst>
          </p:cNvPr>
          <p:cNvSpPr/>
          <p:nvPr/>
        </p:nvSpPr>
        <p:spPr>
          <a:xfrm>
            <a:off x="5605531" y="1866889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id="{70377CA5-96D9-A262-9C04-18E5CA0B9D8E}"/>
              </a:ext>
            </a:extLst>
          </p:cNvPr>
          <p:cNvSpPr/>
          <p:nvPr/>
        </p:nvSpPr>
        <p:spPr>
          <a:xfrm>
            <a:off x="5927775" y="1668648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id="{C859F9E4-76D7-6E54-6423-30E7B3CA4A50}"/>
              </a:ext>
            </a:extLst>
          </p:cNvPr>
          <p:cNvCxnSpPr>
            <a:cxnSpLocks/>
            <a:stCxn id="559" idx="7"/>
            <a:endCxn id="560" idx="2"/>
          </p:cNvCxnSpPr>
          <p:nvPr/>
        </p:nvCxnSpPr>
        <p:spPr>
          <a:xfrm flipV="1">
            <a:off x="5491709" y="1597670"/>
            <a:ext cx="213438" cy="5986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E8B831C3-8FD8-0D23-4E5A-5D1CFF2D94ED}"/>
              </a:ext>
            </a:extLst>
          </p:cNvPr>
          <p:cNvCxnSpPr>
            <a:cxnSpLocks/>
            <a:stCxn id="559" idx="5"/>
            <a:endCxn id="561" idx="1"/>
          </p:cNvCxnSpPr>
          <p:nvPr/>
        </p:nvCxnSpPr>
        <p:spPr>
          <a:xfrm>
            <a:off x="5491709" y="1771467"/>
            <a:ext cx="137418" cy="11901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1BA3C10B-CDA0-5276-D742-5ED6652ADE10}"/>
              </a:ext>
            </a:extLst>
          </p:cNvPr>
          <p:cNvCxnSpPr>
            <a:cxnSpLocks/>
            <a:stCxn id="560" idx="4"/>
            <a:endCxn id="561" idx="7"/>
          </p:cNvCxnSpPr>
          <p:nvPr/>
        </p:nvCxnSpPr>
        <p:spPr>
          <a:xfrm flipH="1">
            <a:off x="5743057" y="1678231"/>
            <a:ext cx="42651" cy="21225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Arrow: Right 582">
            <a:extLst>
              <a:ext uri="{FF2B5EF4-FFF2-40B4-BE49-F238E27FC236}">
                <a16:creationId xmlns:a16="http://schemas.microsoft.com/office/drawing/2014/main" id="{082A7586-79C2-8425-0973-5C439C33DAA7}"/>
              </a:ext>
            </a:extLst>
          </p:cNvPr>
          <p:cNvSpPr/>
          <p:nvPr/>
        </p:nvSpPr>
        <p:spPr>
          <a:xfrm>
            <a:off x="4874538" y="1681149"/>
            <a:ext cx="318330" cy="19511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6" name="Google Shape;731;p43">
            <a:extLst>
              <a:ext uri="{FF2B5EF4-FFF2-40B4-BE49-F238E27FC236}">
                <a16:creationId xmlns:a16="http://schemas.microsoft.com/office/drawing/2014/main" id="{B694C5EC-2907-2887-5FD5-925574E9944F}"/>
              </a:ext>
            </a:extLst>
          </p:cNvPr>
          <p:cNvSpPr txBox="1">
            <a:spLocks/>
          </p:cNvSpPr>
          <p:nvPr/>
        </p:nvSpPr>
        <p:spPr>
          <a:xfrm>
            <a:off x="6470044" y="1206504"/>
            <a:ext cx="255171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The top split can’t cut an edge!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587" name="Oval 586">
            <a:extLst>
              <a:ext uri="{FF2B5EF4-FFF2-40B4-BE49-F238E27FC236}">
                <a16:creationId xmlns:a16="http://schemas.microsoft.com/office/drawing/2014/main" id="{60236FBF-73AD-E689-3905-3940A40F868D}"/>
              </a:ext>
            </a:extLst>
          </p:cNvPr>
          <p:cNvSpPr/>
          <p:nvPr/>
        </p:nvSpPr>
        <p:spPr>
          <a:xfrm>
            <a:off x="7344725" y="1958368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88" name="Oval 587">
            <a:extLst>
              <a:ext uri="{FF2B5EF4-FFF2-40B4-BE49-F238E27FC236}">
                <a16:creationId xmlns:a16="http://schemas.microsoft.com/office/drawing/2014/main" id="{2647DC42-6E7E-FC07-430B-1FCA215D90AD}"/>
              </a:ext>
            </a:extLst>
          </p:cNvPr>
          <p:cNvSpPr/>
          <p:nvPr/>
        </p:nvSpPr>
        <p:spPr>
          <a:xfrm>
            <a:off x="7599474" y="1937579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589" name="Oval 588">
            <a:extLst>
              <a:ext uri="{FF2B5EF4-FFF2-40B4-BE49-F238E27FC236}">
                <a16:creationId xmlns:a16="http://schemas.microsoft.com/office/drawing/2014/main" id="{553C38B6-28F1-E058-08EF-24E5005A29EA}"/>
              </a:ext>
            </a:extLst>
          </p:cNvPr>
          <p:cNvSpPr/>
          <p:nvPr/>
        </p:nvSpPr>
        <p:spPr>
          <a:xfrm>
            <a:off x="7469858" y="2160783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594" name="Oval 593">
            <a:extLst>
              <a:ext uri="{FF2B5EF4-FFF2-40B4-BE49-F238E27FC236}">
                <a16:creationId xmlns:a16="http://schemas.microsoft.com/office/drawing/2014/main" id="{755F4766-1A16-841B-037E-FE38A9FC0B7A}"/>
              </a:ext>
            </a:extLst>
          </p:cNvPr>
          <p:cNvSpPr/>
          <p:nvPr/>
        </p:nvSpPr>
        <p:spPr>
          <a:xfrm>
            <a:off x="7816475" y="1753068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8F3939D4-3970-12AC-B798-C07DDC3CC299}"/>
              </a:ext>
            </a:extLst>
          </p:cNvPr>
          <p:cNvCxnSpPr>
            <a:cxnSpLocks/>
            <a:endCxn id="594" idx="0"/>
          </p:cNvCxnSpPr>
          <p:nvPr/>
        </p:nvCxnSpPr>
        <p:spPr>
          <a:xfrm>
            <a:off x="7735914" y="1503763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0A4BC8A3-245C-A609-72A7-5C25CD358412}"/>
              </a:ext>
            </a:extLst>
          </p:cNvPr>
          <p:cNvCxnSpPr>
            <a:cxnSpLocks/>
          </p:cNvCxnSpPr>
          <p:nvPr/>
        </p:nvCxnSpPr>
        <p:spPr>
          <a:xfrm flipH="1">
            <a:off x="7565166" y="1503763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Oval 596">
            <a:extLst>
              <a:ext uri="{FF2B5EF4-FFF2-40B4-BE49-F238E27FC236}">
                <a16:creationId xmlns:a16="http://schemas.microsoft.com/office/drawing/2014/main" id="{2F726A5C-4665-C472-4725-13B87F7F06CC}"/>
              </a:ext>
            </a:extLst>
          </p:cNvPr>
          <p:cNvSpPr/>
          <p:nvPr/>
        </p:nvSpPr>
        <p:spPr>
          <a:xfrm>
            <a:off x="7223659" y="1771467"/>
            <a:ext cx="667370" cy="650349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>
            <a:extLst>
              <a:ext uri="{FF2B5EF4-FFF2-40B4-BE49-F238E27FC236}">
                <a16:creationId xmlns:a16="http://schemas.microsoft.com/office/drawing/2014/main" id="{508F07DB-07A0-58C7-28A4-2859C3625F33}"/>
              </a:ext>
            </a:extLst>
          </p:cNvPr>
          <p:cNvSpPr/>
          <p:nvPr/>
        </p:nvSpPr>
        <p:spPr>
          <a:xfrm>
            <a:off x="628531" y="3319316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99" name="Oval 598">
            <a:extLst>
              <a:ext uri="{FF2B5EF4-FFF2-40B4-BE49-F238E27FC236}">
                <a16:creationId xmlns:a16="http://schemas.microsoft.com/office/drawing/2014/main" id="{70579AC8-4AF8-5854-4CCD-E7E0A8CDAAD7}"/>
              </a:ext>
            </a:extLst>
          </p:cNvPr>
          <p:cNvSpPr/>
          <p:nvPr/>
        </p:nvSpPr>
        <p:spPr>
          <a:xfrm>
            <a:off x="1116710" y="3054003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600" name="Oval 599">
            <a:extLst>
              <a:ext uri="{FF2B5EF4-FFF2-40B4-BE49-F238E27FC236}">
                <a16:creationId xmlns:a16="http://schemas.microsoft.com/office/drawing/2014/main" id="{D3F7DC05-645D-260B-2368-52457AB95C01}"/>
              </a:ext>
            </a:extLst>
          </p:cNvPr>
          <p:cNvSpPr/>
          <p:nvPr/>
        </p:nvSpPr>
        <p:spPr>
          <a:xfrm>
            <a:off x="935731" y="3317830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0CED9F51-A932-58E3-2006-5A818A2F0EE4}"/>
              </a:ext>
            </a:extLst>
          </p:cNvPr>
          <p:cNvCxnSpPr>
            <a:cxnSpLocks/>
            <a:endCxn id="598" idx="0"/>
          </p:cNvCxnSpPr>
          <p:nvPr/>
        </p:nvCxnSpPr>
        <p:spPr>
          <a:xfrm flipH="1">
            <a:off x="709092" y="3065543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3F3C635C-0615-96AE-1E9F-225BDCC097E6}"/>
              </a:ext>
            </a:extLst>
          </p:cNvPr>
          <p:cNvCxnSpPr>
            <a:cxnSpLocks/>
            <a:endCxn id="600" idx="0"/>
          </p:cNvCxnSpPr>
          <p:nvPr/>
        </p:nvCxnSpPr>
        <p:spPr>
          <a:xfrm>
            <a:off x="870214" y="3060653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id="{214653C4-D851-8AC8-ED82-46771CE8DB5B}"/>
              </a:ext>
            </a:extLst>
          </p:cNvPr>
          <p:cNvCxnSpPr>
            <a:cxnSpLocks/>
            <a:endCxn id="599" idx="0"/>
          </p:cNvCxnSpPr>
          <p:nvPr/>
        </p:nvCxnSpPr>
        <p:spPr>
          <a:xfrm>
            <a:off x="1036149" y="2804698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19E4F8A1-792F-C6A3-8C47-B4D6F36047A2}"/>
              </a:ext>
            </a:extLst>
          </p:cNvPr>
          <p:cNvCxnSpPr>
            <a:cxnSpLocks/>
          </p:cNvCxnSpPr>
          <p:nvPr/>
        </p:nvCxnSpPr>
        <p:spPr>
          <a:xfrm flipH="1">
            <a:off x="865401" y="2804698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Oval 604">
            <a:extLst>
              <a:ext uri="{FF2B5EF4-FFF2-40B4-BE49-F238E27FC236}">
                <a16:creationId xmlns:a16="http://schemas.microsoft.com/office/drawing/2014/main" id="{1B9116D3-C80D-2D82-1677-1FAC741F9B6E}"/>
              </a:ext>
            </a:extLst>
          </p:cNvPr>
          <p:cNvSpPr/>
          <p:nvPr/>
        </p:nvSpPr>
        <p:spPr>
          <a:xfrm>
            <a:off x="1525878" y="3315912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606" name="Oval 605">
            <a:extLst>
              <a:ext uri="{FF2B5EF4-FFF2-40B4-BE49-F238E27FC236}">
                <a16:creationId xmlns:a16="http://schemas.microsoft.com/office/drawing/2014/main" id="{0B1CB935-D95B-36A5-A9D9-01902EF13AC5}"/>
              </a:ext>
            </a:extLst>
          </p:cNvPr>
          <p:cNvSpPr/>
          <p:nvPr/>
        </p:nvSpPr>
        <p:spPr>
          <a:xfrm>
            <a:off x="2014057" y="3050599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607" name="Oval 606">
            <a:extLst>
              <a:ext uri="{FF2B5EF4-FFF2-40B4-BE49-F238E27FC236}">
                <a16:creationId xmlns:a16="http://schemas.microsoft.com/office/drawing/2014/main" id="{C9FBB072-6478-19F6-BF75-1B8E414974F9}"/>
              </a:ext>
            </a:extLst>
          </p:cNvPr>
          <p:cNvSpPr/>
          <p:nvPr/>
        </p:nvSpPr>
        <p:spPr>
          <a:xfrm>
            <a:off x="1833078" y="3314426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03108038-91BD-EDF0-1017-DF41E89C778D}"/>
              </a:ext>
            </a:extLst>
          </p:cNvPr>
          <p:cNvCxnSpPr>
            <a:cxnSpLocks/>
            <a:endCxn id="605" idx="0"/>
          </p:cNvCxnSpPr>
          <p:nvPr/>
        </p:nvCxnSpPr>
        <p:spPr>
          <a:xfrm flipH="1">
            <a:off x="1606439" y="3062139"/>
            <a:ext cx="161122" cy="25377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69E0028F-AF20-A2E4-BE4C-AAD8B9440315}"/>
              </a:ext>
            </a:extLst>
          </p:cNvPr>
          <p:cNvCxnSpPr>
            <a:cxnSpLocks/>
            <a:endCxn id="607" idx="0"/>
          </p:cNvCxnSpPr>
          <p:nvPr/>
        </p:nvCxnSpPr>
        <p:spPr>
          <a:xfrm>
            <a:off x="1767561" y="3057249"/>
            <a:ext cx="146078" cy="2571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2CF4DCD7-DD28-674A-E3F9-6D8D64C51779}"/>
              </a:ext>
            </a:extLst>
          </p:cNvPr>
          <p:cNvCxnSpPr>
            <a:cxnSpLocks/>
            <a:endCxn id="606" idx="0"/>
          </p:cNvCxnSpPr>
          <p:nvPr/>
        </p:nvCxnSpPr>
        <p:spPr>
          <a:xfrm>
            <a:off x="1933496" y="2801294"/>
            <a:ext cx="161122" cy="2493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756904E9-641F-C36C-9711-1C60ADE113AD}"/>
              </a:ext>
            </a:extLst>
          </p:cNvPr>
          <p:cNvCxnSpPr>
            <a:cxnSpLocks/>
          </p:cNvCxnSpPr>
          <p:nvPr/>
        </p:nvCxnSpPr>
        <p:spPr>
          <a:xfrm flipH="1">
            <a:off x="1762748" y="2801294"/>
            <a:ext cx="165935" cy="2677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" name="Oval 611">
            <a:extLst>
              <a:ext uri="{FF2B5EF4-FFF2-40B4-BE49-F238E27FC236}">
                <a16:creationId xmlns:a16="http://schemas.microsoft.com/office/drawing/2014/main" id="{C4E4D1B9-CD68-6BD1-418E-D223B50715A1}"/>
              </a:ext>
            </a:extLst>
          </p:cNvPr>
          <p:cNvSpPr/>
          <p:nvPr/>
        </p:nvSpPr>
        <p:spPr>
          <a:xfrm>
            <a:off x="653557" y="4090233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613" name="Oval 612">
            <a:extLst>
              <a:ext uri="{FF2B5EF4-FFF2-40B4-BE49-F238E27FC236}">
                <a16:creationId xmlns:a16="http://schemas.microsoft.com/office/drawing/2014/main" id="{6659FC5D-77FC-0186-ABDE-57C2F6D92192}"/>
              </a:ext>
            </a:extLst>
          </p:cNvPr>
          <p:cNvSpPr/>
          <p:nvPr/>
        </p:nvSpPr>
        <p:spPr>
          <a:xfrm>
            <a:off x="1141736" y="3824920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614" name="Oval 613">
            <a:extLst>
              <a:ext uri="{FF2B5EF4-FFF2-40B4-BE49-F238E27FC236}">
                <a16:creationId xmlns:a16="http://schemas.microsoft.com/office/drawing/2014/main" id="{8E1DB6E6-ACDF-3DD9-0596-EFEC8E16F099}"/>
              </a:ext>
            </a:extLst>
          </p:cNvPr>
          <p:cNvSpPr/>
          <p:nvPr/>
        </p:nvSpPr>
        <p:spPr>
          <a:xfrm>
            <a:off x="960757" y="4088747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D2E5BFAB-AD76-C96C-04CF-2CD66D488423}"/>
              </a:ext>
            </a:extLst>
          </p:cNvPr>
          <p:cNvCxnSpPr>
            <a:cxnSpLocks/>
            <a:endCxn id="612" idx="0"/>
          </p:cNvCxnSpPr>
          <p:nvPr/>
        </p:nvCxnSpPr>
        <p:spPr>
          <a:xfrm flipH="1">
            <a:off x="734118" y="3836460"/>
            <a:ext cx="161122" cy="25377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E55DEB1C-AAAE-41D4-5CF9-3ADD905D0B3E}"/>
              </a:ext>
            </a:extLst>
          </p:cNvPr>
          <p:cNvCxnSpPr>
            <a:cxnSpLocks/>
            <a:endCxn id="614" idx="0"/>
          </p:cNvCxnSpPr>
          <p:nvPr/>
        </p:nvCxnSpPr>
        <p:spPr>
          <a:xfrm>
            <a:off x="895240" y="3831570"/>
            <a:ext cx="146078" cy="2571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2C14999B-ED02-7638-D90D-B368437BD193}"/>
              </a:ext>
            </a:extLst>
          </p:cNvPr>
          <p:cNvCxnSpPr>
            <a:cxnSpLocks/>
            <a:endCxn id="613" idx="0"/>
          </p:cNvCxnSpPr>
          <p:nvPr/>
        </p:nvCxnSpPr>
        <p:spPr>
          <a:xfrm>
            <a:off x="1061175" y="3575615"/>
            <a:ext cx="161122" cy="2493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F91987BA-A1ED-C39A-51C1-87ACBA968A72}"/>
              </a:ext>
            </a:extLst>
          </p:cNvPr>
          <p:cNvCxnSpPr>
            <a:cxnSpLocks/>
          </p:cNvCxnSpPr>
          <p:nvPr/>
        </p:nvCxnSpPr>
        <p:spPr>
          <a:xfrm flipH="1">
            <a:off x="890427" y="3575615"/>
            <a:ext cx="165935" cy="2677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Oval 618">
            <a:extLst>
              <a:ext uri="{FF2B5EF4-FFF2-40B4-BE49-F238E27FC236}">
                <a16:creationId xmlns:a16="http://schemas.microsoft.com/office/drawing/2014/main" id="{CC45FF65-E355-251A-4136-138663CBD444}"/>
              </a:ext>
            </a:extLst>
          </p:cNvPr>
          <p:cNvSpPr/>
          <p:nvPr/>
        </p:nvSpPr>
        <p:spPr>
          <a:xfrm>
            <a:off x="1465111" y="4084567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620" name="Oval 619">
            <a:extLst>
              <a:ext uri="{FF2B5EF4-FFF2-40B4-BE49-F238E27FC236}">
                <a16:creationId xmlns:a16="http://schemas.microsoft.com/office/drawing/2014/main" id="{3B3ADA67-A2CA-E23C-76E8-A127B6C91FF8}"/>
              </a:ext>
            </a:extLst>
          </p:cNvPr>
          <p:cNvSpPr/>
          <p:nvPr/>
        </p:nvSpPr>
        <p:spPr>
          <a:xfrm>
            <a:off x="1953290" y="3819254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621" name="Oval 620">
            <a:extLst>
              <a:ext uri="{FF2B5EF4-FFF2-40B4-BE49-F238E27FC236}">
                <a16:creationId xmlns:a16="http://schemas.microsoft.com/office/drawing/2014/main" id="{1EEC5993-D79D-70D6-F92B-01BE2DC8D8E6}"/>
              </a:ext>
            </a:extLst>
          </p:cNvPr>
          <p:cNvSpPr/>
          <p:nvPr/>
        </p:nvSpPr>
        <p:spPr>
          <a:xfrm>
            <a:off x="1772311" y="4083081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6FAEEAF5-FB80-7A29-2198-27B80343C8C1}"/>
              </a:ext>
            </a:extLst>
          </p:cNvPr>
          <p:cNvCxnSpPr>
            <a:cxnSpLocks/>
            <a:endCxn id="619" idx="0"/>
          </p:cNvCxnSpPr>
          <p:nvPr/>
        </p:nvCxnSpPr>
        <p:spPr>
          <a:xfrm flipH="1">
            <a:off x="1545672" y="3830794"/>
            <a:ext cx="161122" cy="25377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D02A59D1-A52F-5112-73EC-9D97306D14FA}"/>
              </a:ext>
            </a:extLst>
          </p:cNvPr>
          <p:cNvCxnSpPr>
            <a:cxnSpLocks/>
            <a:endCxn id="621" idx="0"/>
          </p:cNvCxnSpPr>
          <p:nvPr/>
        </p:nvCxnSpPr>
        <p:spPr>
          <a:xfrm>
            <a:off x="1706794" y="3825904"/>
            <a:ext cx="146078" cy="2571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0BA89978-E576-E8BB-03F1-3785E49AA8ED}"/>
              </a:ext>
            </a:extLst>
          </p:cNvPr>
          <p:cNvCxnSpPr>
            <a:cxnSpLocks/>
            <a:endCxn id="620" idx="0"/>
          </p:cNvCxnSpPr>
          <p:nvPr/>
        </p:nvCxnSpPr>
        <p:spPr>
          <a:xfrm>
            <a:off x="1872729" y="3569949"/>
            <a:ext cx="161122" cy="2493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D9C6FCEB-B186-324D-AAC0-671E2F96D0A0}"/>
              </a:ext>
            </a:extLst>
          </p:cNvPr>
          <p:cNvCxnSpPr>
            <a:cxnSpLocks/>
          </p:cNvCxnSpPr>
          <p:nvPr/>
        </p:nvCxnSpPr>
        <p:spPr>
          <a:xfrm flipH="1">
            <a:off x="1701981" y="3569949"/>
            <a:ext cx="165935" cy="2677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6" name="Arrow: Right 625">
            <a:extLst>
              <a:ext uri="{FF2B5EF4-FFF2-40B4-BE49-F238E27FC236}">
                <a16:creationId xmlns:a16="http://schemas.microsoft.com/office/drawing/2014/main" id="{35E9E056-EB08-DD8B-20D9-D186086BA2E2}"/>
              </a:ext>
            </a:extLst>
          </p:cNvPr>
          <p:cNvSpPr/>
          <p:nvPr/>
        </p:nvSpPr>
        <p:spPr>
          <a:xfrm>
            <a:off x="2413180" y="3467824"/>
            <a:ext cx="318330" cy="19511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7" name="Oval 626">
            <a:extLst>
              <a:ext uri="{FF2B5EF4-FFF2-40B4-BE49-F238E27FC236}">
                <a16:creationId xmlns:a16="http://schemas.microsoft.com/office/drawing/2014/main" id="{3D38C382-97F9-0E17-AC7F-F428021A1466}"/>
              </a:ext>
            </a:extLst>
          </p:cNvPr>
          <p:cNvSpPr/>
          <p:nvPr/>
        </p:nvSpPr>
        <p:spPr>
          <a:xfrm>
            <a:off x="2965276" y="3762115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628" name="Oval 627">
            <a:extLst>
              <a:ext uri="{FF2B5EF4-FFF2-40B4-BE49-F238E27FC236}">
                <a16:creationId xmlns:a16="http://schemas.microsoft.com/office/drawing/2014/main" id="{C53852CE-CD49-5DDA-78C2-0BB490518B45}"/>
              </a:ext>
            </a:extLst>
          </p:cNvPr>
          <p:cNvSpPr/>
          <p:nvPr/>
        </p:nvSpPr>
        <p:spPr>
          <a:xfrm>
            <a:off x="3453455" y="3496802"/>
            <a:ext cx="161122" cy="161122"/>
          </a:xfrm>
          <a:prstGeom prst="ellipse">
            <a:avLst/>
          </a:prstGeom>
          <a:solidFill>
            <a:schemeClr val="tx2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id="{253466F7-7C89-1793-EF12-337BF04CED7B}"/>
              </a:ext>
            </a:extLst>
          </p:cNvPr>
          <p:cNvSpPr/>
          <p:nvPr/>
        </p:nvSpPr>
        <p:spPr>
          <a:xfrm>
            <a:off x="3272476" y="3760629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630" name="Straight Connector 629">
            <a:extLst>
              <a:ext uri="{FF2B5EF4-FFF2-40B4-BE49-F238E27FC236}">
                <a16:creationId xmlns:a16="http://schemas.microsoft.com/office/drawing/2014/main" id="{648121B9-BF72-CF8A-7537-6E04A81F7B78}"/>
              </a:ext>
            </a:extLst>
          </p:cNvPr>
          <p:cNvCxnSpPr>
            <a:cxnSpLocks/>
            <a:endCxn id="627" idx="0"/>
          </p:cNvCxnSpPr>
          <p:nvPr/>
        </p:nvCxnSpPr>
        <p:spPr>
          <a:xfrm flipH="1">
            <a:off x="3045837" y="3508342"/>
            <a:ext cx="161122" cy="25377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>
            <a:extLst>
              <a:ext uri="{FF2B5EF4-FFF2-40B4-BE49-F238E27FC236}">
                <a16:creationId xmlns:a16="http://schemas.microsoft.com/office/drawing/2014/main" id="{CE6C0DF1-A524-1447-C9C7-63B3A6E63D70}"/>
              </a:ext>
            </a:extLst>
          </p:cNvPr>
          <p:cNvCxnSpPr>
            <a:cxnSpLocks/>
            <a:endCxn id="629" idx="0"/>
          </p:cNvCxnSpPr>
          <p:nvPr/>
        </p:nvCxnSpPr>
        <p:spPr>
          <a:xfrm>
            <a:off x="3206959" y="3503452"/>
            <a:ext cx="146078" cy="2571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70B4879C-1BF5-4465-33BF-6893A7FCE373}"/>
              </a:ext>
            </a:extLst>
          </p:cNvPr>
          <p:cNvCxnSpPr>
            <a:cxnSpLocks/>
            <a:endCxn id="628" idx="0"/>
          </p:cNvCxnSpPr>
          <p:nvPr/>
        </p:nvCxnSpPr>
        <p:spPr>
          <a:xfrm>
            <a:off x="3372894" y="3247497"/>
            <a:ext cx="161122" cy="2493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0459F3F5-D6E6-6E2F-E1A1-9911F4620203}"/>
              </a:ext>
            </a:extLst>
          </p:cNvPr>
          <p:cNvCxnSpPr>
            <a:cxnSpLocks/>
          </p:cNvCxnSpPr>
          <p:nvPr/>
        </p:nvCxnSpPr>
        <p:spPr>
          <a:xfrm flipH="1">
            <a:off x="3202146" y="3247497"/>
            <a:ext cx="165935" cy="2677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84AD981F-0A54-645A-F20B-3A0765AC058B}"/>
              </a:ext>
            </a:extLst>
          </p:cNvPr>
          <p:cNvCxnSpPr>
            <a:stCxn id="627" idx="6"/>
            <a:endCxn id="629" idx="2"/>
          </p:cNvCxnSpPr>
          <p:nvPr/>
        </p:nvCxnSpPr>
        <p:spPr>
          <a:xfrm flipV="1">
            <a:off x="3126398" y="3841190"/>
            <a:ext cx="146078" cy="148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" name="Oval 634">
            <a:extLst>
              <a:ext uri="{FF2B5EF4-FFF2-40B4-BE49-F238E27FC236}">
                <a16:creationId xmlns:a16="http://schemas.microsoft.com/office/drawing/2014/main" id="{CE40BD65-865E-C00D-FFEB-9B1E3B7BD8B9}"/>
              </a:ext>
            </a:extLst>
          </p:cNvPr>
          <p:cNvSpPr/>
          <p:nvPr/>
        </p:nvSpPr>
        <p:spPr>
          <a:xfrm>
            <a:off x="4362510" y="3442390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636" name="Oval 635">
            <a:extLst>
              <a:ext uri="{FF2B5EF4-FFF2-40B4-BE49-F238E27FC236}">
                <a16:creationId xmlns:a16="http://schemas.microsoft.com/office/drawing/2014/main" id="{06BFBD22-7A36-091F-35A5-316DE6F7911F}"/>
              </a:ext>
            </a:extLst>
          </p:cNvPr>
          <p:cNvSpPr/>
          <p:nvPr/>
        </p:nvSpPr>
        <p:spPr>
          <a:xfrm>
            <a:off x="4713474" y="3325558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637" name="Oval 636">
            <a:extLst>
              <a:ext uri="{FF2B5EF4-FFF2-40B4-BE49-F238E27FC236}">
                <a16:creationId xmlns:a16="http://schemas.microsoft.com/office/drawing/2014/main" id="{6A3FE8D5-FE94-62DD-A929-CC66CD674CF6}"/>
              </a:ext>
            </a:extLst>
          </p:cNvPr>
          <p:cNvSpPr/>
          <p:nvPr/>
        </p:nvSpPr>
        <p:spPr>
          <a:xfrm>
            <a:off x="4613858" y="3675338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6450DCF4-C625-4858-6C88-A138A508C4FC}"/>
              </a:ext>
            </a:extLst>
          </p:cNvPr>
          <p:cNvCxnSpPr>
            <a:cxnSpLocks/>
            <a:stCxn id="635" idx="5"/>
            <a:endCxn id="637" idx="1"/>
          </p:cNvCxnSpPr>
          <p:nvPr/>
        </p:nvCxnSpPr>
        <p:spPr>
          <a:xfrm>
            <a:off x="4500036" y="3579916"/>
            <a:ext cx="137418" cy="11901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2" name="Arrow: Right 641">
            <a:extLst>
              <a:ext uri="{FF2B5EF4-FFF2-40B4-BE49-F238E27FC236}">
                <a16:creationId xmlns:a16="http://schemas.microsoft.com/office/drawing/2014/main" id="{EF0CAFDD-5D3B-D5C5-B871-7D764BB93E6A}"/>
              </a:ext>
            </a:extLst>
          </p:cNvPr>
          <p:cNvSpPr/>
          <p:nvPr/>
        </p:nvSpPr>
        <p:spPr>
          <a:xfrm>
            <a:off x="3882865" y="3489598"/>
            <a:ext cx="318330" cy="19511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3" name="Oval 642">
            <a:extLst>
              <a:ext uri="{FF2B5EF4-FFF2-40B4-BE49-F238E27FC236}">
                <a16:creationId xmlns:a16="http://schemas.microsoft.com/office/drawing/2014/main" id="{5E1FC620-BA67-E63F-F57E-EDA42F4624BE}"/>
              </a:ext>
            </a:extLst>
          </p:cNvPr>
          <p:cNvSpPr/>
          <p:nvPr/>
        </p:nvSpPr>
        <p:spPr>
          <a:xfrm>
            <a:off x="6034178" y="4004006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644" name="Oval 643">
            <a:extLst>
              <a:ext uri="{FF2B5EF4-FFF2-40B4-BE49-F238E27FC236}">
                <a16:creationId xmlns:a16="http://schemas.microsoft.com/office/drawing/2014/main" id="{7BDC3977-1CDC-C9FE-E563-3F1426DACB98}"/>
              </a:ext>
            </a:extLst>
          </p:cNvPr>
          <p:cNvSpPr/>
          <p:nvPr/>
        </p:nvSpPr>
        <p:spPr>
          <a:xfrm>
            <a:off x="6522357" y="3738693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645" name="Oval 644">
            <a:extLst>
              <a:ext uri="{FF2B5EF4-FFF2-40B4-BE49-F238E27FC236}">
                <a16:creationId xmlns:a16="http://schemas.microsoft.com/office/drawing/2014/main" id="{8311E75D-ABD6-B1BA-BBC0-A445BD43A7FA}"/>
              </a:ext>
            </a:extLst>
          </p:cNvPr>
          <p:cNvSpPr/>
          <p:nvPr/>
        </p:nvSpPr>
        <p:spPr>
          <a:xfrm>
            <a:off x="6341378" y="4002520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5E8321CD-9267-AA0C-F42D-45D076C34955}"/>
              </a:ext>
            </a:extLst>
          </p:cNvPr>
          <p:cNvCxnSpPr>
            <a:cxnSpLocks/>
            <a:endCxn id="644" idx="0"/>
          </p:cNvCxnSpPr>
          <p:nvPr/>
        </p:nvCxnSpPr>
        <p:spPr>
          <a:xfrm>
            <a:off x="6441796" y="3489388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C59C9D3E-E763-DE18-86A2-B7A1BF4D25D8}"/>
              </a:ext>
            </a:extLst>
          </p:cNvPr>
          <p:cNvCxnSpPr>
            <a:cxnSpLocks/>
          </p:cNvCxnSpPr>
          <p:nvPr/>
        </p:nvCxnSpPr>
        <p:spPr>
          <a:xfrm flipH="1">
            <a:off x="6271048" y="3489388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0" name="Oval 649">
            <a:extLst>
              <a:ext uri="{FF2B5EF4-FFF2-40B4-BE49-F238E27FC236}">
                <a16:creationId xmlns:a16="http://schemas.microsoft.com/office/drawing/2014/main" id="{8159CB41-7E0E-759A-8821-D3FCE253AA6E}"/>
              </a:ext>
            </a:extLst>
          </p:cNvPr>
          <p:cNvSpPr/>
          <p:nvPr/>
        </p:nvSpPr>
        <p:spPr>
          <a:xfrm>
            <a:off x="6679611" y="3484825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495B3814-8E2E-4907-62A7-5BE65A92407E}"/>
              </a:ext>
            </a:extLst>
          </p:cNvPr>
          <p:cNvCxnSpPr>
            <a:cxnSpLocks/>
            <a:endCxn id="650" idx="0"/>
          </p:cNvCxnSpPr>
          <p:nvPr/>
        </p:nvCxnSpPr>
        <p:spPr>
          <a:xfrm>
            <a:off x="6599050" y="3235520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228C3E80-A52B-4813-7145-9B61D7251C38}"/>
              </a:ext>
            </a:extLst>
          </p:cNvPr>
          <p:cNvCxnSpPr>
            <a:cxnSpLocks/>
          </p:cNvCxnSpPr>
          <p:nvPr/>
        </p:nvCxnSpPr>
        <p:spPr>
          <a:xfrm flipH="1">
            <a:off x="6428302" y="3235520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3" name="Oval 652">
            <a:extLst>
              <a:ext uri="{FF2B5EF4-FFF2-40B4-BE49-F238E27FC236}">
                <a16:creationId xmlns:a16="http://schemas.microsoft.com/office/drawing/2014/main" id="{2E3C8EAF-3883-E0B5-07B2-7FAE2FD4F13D}"/>
              </a:ext>
            </a:extLst>
          </p:cNvPr>
          <p:cNvSpPr/>
          <p:nvPr/>
        </p:nvSpPr>
        <p:spPr>
          <a:xfrm>
            <a:off x="5923265" y="3750233"/>
            <a:ext cx="667370" cy="650349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7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33"/>
    </mc:Choice>
    <mc:Fallback xmlns="">
      <p:transition spd="slow" advTm="50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61" grpId="0" animBg="1"/>
      <p:bldP spid="519" grpId="0" animBg="1"/>
      <p:bldP spid="520" grpId="0" animBg="1"/>
      <p:bldP spid="521" grpId="0" animBg="1"/>
      <p:bldP spid="526" grpId="0" animBg="1"/>
      <p:bldP spid="527" grpId="0" animBg="1"/>
      <p:bldP spid="529" grpId="0" animBg="1"/>
      <p:bldP spid="534" grpId="0" animBg="1"/>
      <p:bldP spid="535" grpId="0" animBg="1"/>
      <p:bldP spid="536" grpId="0" animBg="1"/>
      <p:bldP spid="541" grpId="0" animBg="1"/>
      <p:bldP spid="542" grpId="0" animBg="1"/>
      <p:bldP spid="543" grpId="0" animBg="1"/>
      <p:bldP spid="559" grpId="0" animBg="1"/>
      <p:bldP spid="560" grpId="0" animBg="1"/>
      <p:bldP spid="561" grpId="0" animBg="1"/>
      <p:bldP spid="567" grpId="0" animBg="1"/>
      <p:bldP spid="583" grpId="0" animBg="1"/>
      <p:bldP spid="586" grpId="0"/>
      <p:bldP spid="587" grpId="0" animBg="1"/>
      <p:bldP spid="588" grpId="0" animBg="1"/>
      <p:bldP spid="589" grpId="0" animBg="1"/>
      <p:bldP spid="594" grpId="0" animBg="1"/>
      <p:bldP spid="597" grpId="0" animBg="1"/>
      <p:bldP spid="598" grpId="0" animBg="1"/>
      <p:bldP spid="599" grpId="0" animBg="1"/>
      <p:bldP spid="600" grpId="0" animBg="1"/>
      <p:bldP spid="605" grpId="0" animBg="1"/>
      <p:bldP spid="606" grpId="0" animBg="1"/>
      <p:bldP spid="607" grpId="0" animBg="1"/>
      <p:bldP spid="612" grpId="0" animBg="1"/>
      <p:bldP spid="613" grpId="0" animBg="1"/>
      <p:bldP spid="614" grpId="0" animBg="1"/>
      <p:bldP spid="619" grpId="0" animBg="1"/>
      <p:bldP spid="620" grpId="0" animBg="1"/>
      <p:bldP spid="621" grpId="0" animBg="1"/>
      <p:bldP spid="626" grpId="0" animBg="1"/>
      <p:bldP spid="627" grpId="0" animBg="1"/>
      <p:bldP spid="628" grpId="0" animBg="1"/>
      <p:bldP spid="629" grpId="0" animBg="1"/>
      <p:bldP spid="635" grpId="0" animBg="1"/>
      <p:bldP spid="636" grpId="0" animBg="1"/>
      <p:bldP spid="637" grpId="0" animBg="1"/>
      <p:bldP spid="642" grpId="0" animBg="1"/>
      <p:bldP spid="643" grpId="0" animBg="1"/>
      <p:bldP spid="644" grpId="0" animBg="1"/>
      <p:bldP spid="645" grpId="0" animBg="1"/>
      <p:bldP spid="650" grpId="0" animBg="1"/>
      <p:bldP spid="6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347179" y="445025"/>
            <a:ext cx="8449642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Tree Building</a:t>
            </a:r>
          </a:p>
        </p:txBody>
      </p:sp>
      <p:sp>
        <p:nvSpPr>
          <p:cNvPr id="9" name="Google Shape;731;p43">
            <a:extLst>
              <a:ext uri="{FF2B5EF4-FFF2-40B4-BE49-F238E27FC236}">
                <a16:creationId xmlns:a16="http://schemas.microsoft.com/office/drawing/2014/main" id="{DFF7B56D-1627-D23D-A458-5FBC94824638}"/>
              </a:ext>
            </a:extLst>
          </p:cNvPr>
          <p:cNvSpPr txBox="1">
            <a:spLocks/>
          </p:cNvSpPr>
          <p:nvPr/>
        </p:nvSpPr>
        <p:spPr>
          <a:xfrm>
            <a:off x="2719430" y="1209865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Algorithm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732;p43">
                <a:extLst>
                  <a:ext uri="{FF2B5EF4-FFF2-40B4-BE49-F238E27FC236}">
                    <a16:creationId xmlns:a16="http://schemas.microsoft.com/office/drawing/2014/main" id="{61A752A2-67F0-E9B9-B10A-D1E455F43C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9428" y="1441902"/>
                <a:ext cx="4623487" cy="850032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/>
                  <a:t>Top-</a:t>
                </a:r>
                <a:r>
                  <a:rPr lang="es-ES" dirty="0" err="1"/>
                  <a:t>down</a:t>
                </a:r>
                <a:r>
                  <a:rPr lang="es-ES" dirty="0"/>
                  <a:t> </a:t>
                </a:r>
                <a:r>
                  <a:rPr lang="es-ES" dirty="0" err="1"/>
                  <a:t>approach</a:t>
                </a:r>
                <a:endParaRPr lang="es-E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 err="1"/>
                  <a:t>When</a:t>
                </a:r>
                <a:r>
                  <a:rPr lang="es-ES" dirty="0"/>
                  <a:t> </a:t>
                </a:r>
                <a:r>
                  <a:rPr lang="es-ES" dirty="0" err="1"/>
                  <a:t>splitting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dirty="0"/>
                  <a:t>, </a:t>
                </a:r>
                <a:r>
                  <a:rPr lang="es-ES" dirty="0" err="1"/>
                  <a:t>build</a:t>
                </a:r>
                <a:r>
                  <a:rPr lang="es-ES" dirty="0"/>
                  <a:t> </a:t>
                </a:r>
                <a:r>
                  <a:rPr lang="es-ES" dirty="0" err="1"/>
                  <a:t>connected</a:t>
                </a:r>
                <a:r>
                  <a:rPr lang="es-ES" dirty="0"/>
                  <a:t> </a:t>
                </a:r>
                <a:r>
                  <a:rPr lang="es-ES" dirty="0" err="1"/>
                  <a:t>components</a:t>
                </a:r>
                <a:endParaRPr lang="es-E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/>
                  <a:t>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according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connected</a:t>
                </a:r>
                <a:r>
                  <a:rPr lang="es-ES" dirty="0"/>
                  <a:t> </a:t>
                </a:r>
                <a:r>
                  <a:rPr lang="es-ES" dirty="0" err="1"/>
                  <a:t>components</a:t>
                </a:r>
                <a:endParaRPr lang="es-E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dirty="0">
                    <a:solidFill>
                      <a:srgbClr val="FF0000"/>
                    </a:solidFill>
                  </a:rPr>
                  <a:t> </a:t>
                </a:r>
                <a:r>
                  <a:rPr lang="es-ES" dirty="0" err="1">
                    <a:solidFill>
                      <a:srgbClr val="FF0000"/>
                    </a:solidFill>
                  </a:rPr>
                  <a:t>is</a:t>
                </a:r>
                <a:r>
                  <a:rPr lang="es-ES" dirty="0">
                    <a:solidFill>
                      <a:srgbClr val="FF0000"/>
                    </a:solidFill>
                  </a:rPr>
                  <a:t> </a:t>
                </a:r>
                <a:r>
                  <a:rPr lang="es-ES" dirty="0" err="1">
                    <a:solidFill>
                      <a:srgbClr val="FF0000"/>
                    </a:solidFill>
                  </a:rPr>
                  <a:t>connected</a:t>
                </a:r>
                <a:r>
                  <a:rPr lang="es-ES" dirty="0">
                    <a:solidFill>
                      <a:srgbClr val="FF0000"/>
                    </a:solidFill>
                  </a:rPr>
                  <a:t>, </a:t>
                </a:r>
                <a:r>
                  <a:rPr lang="es-ES" dirty="0" err="1">
                    <a:solidFill>
                      <a:srgbClr val="FF0000"/>
                    </a:solidFill>
                  </a:rPr>
                  <a:t>the</a:t>
                </a:r>
                <a:r>
                  <a:rPr lang="es-ES" dirty="0">
                    <a:solidFill>
                      <a:srgbClr val="FF0000"/>
                    </a:solidFill>
                  </a:rPr>
                  <a:t> </a:t>
                </a:r>
                <a:r>
                  <a:rPr lang="es-ES" dirty="0" err="1">
                    <a:solidFill>
                      <a:srgbClr val="FF0000"/>
                    </a:solidFill>
                  </a:rPr>
                  <a:t>constraints</a:t>
                </a:r>
                <a:r>
                  <a:rPr lang="es-ES" dirty="0">
                    <a:solidFill>
                      <a:srgbClr val="FF0000"/>
                    </a:solidFill>
                  </a:rPr>
                  <a:t> are </a:t>
                </a:r>
                <a:r>
                  <a:rPr lang="es-ES" dirty="0" err="1">
                    <a:solidFill>
                      <a:srgbClr val="FF0000"/>
                    </a:solidFill>
                  </a:rPr>
                  <a:t>contradictory</a:t>
                </a:r>
                <a:endParaRPr lang="es-ES" dirty="0"/>
              </a:p>
            </p:txBody>
          </p:sp>
        </mc:Choice>
        <mc:Fallback xmlns="">
          <p:sp>
            <p:nvSpPr>
              <p:cNvPr id="12" name="Google Shape;732;p43">
                <a:extLst>
                  <a:ext uri="{FF2B5EF4-FFF2-40B4-BE49-F238E27FC236}">
                    <a16:creationId xmlns:a16="http://schemas.microsoft.com/office/drawing/2014/main" id="{61A752A2-67F0-E9B9-B10A-D1E455F43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428" y="1441902"/>
                <a:ext cx="4623487" cy="850032"/>
              </a:xfrm>
              <a:prstGeom prst="rect">
                <a:avLst/>
              </a:prstGeom>
              <a:blipFill>
                <a:blip r:embed="rId4"/>
                <a:stretch>
                  <a:fillRect l="-1644" t="-294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731;p43">
            <a:extLst>
              <a:ext uri="{FF2B5EF4-FFF2-40B4-BE49-F238E27FC236}">
                <a16:creationId xmlns:a16="http://schemas.microsoft.com/office/drawing/2014/main" id="{B32FEB23-BCDD-6D40-0129-3E5D9DCF9CBD}"/>
              </a:ext>
            </a:extLst>
          </p:cNvPr>
          <p:cNvSpPr txBox="1">
            <a:spLocks/>
          </p:cNvSpPr>
          <p:nvPr/>
        </p:nvSpPr>
        <p:spPr>
          <a:xfrm>
            <a:off x="2719430" y="2597433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Analysis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9" name="Google Shape;732;p43">
            <a:extLst>
              <a:ext uri="{FF2B5EF4-FFF2-40B4-BE49-F238E27FC236}">
                <a16:creationId xmlns:a16="http://schemas.microsoft.com/office/drawing/2014/main" id="{0E950E66-DAA2-52D7-DBE2-8F81A2620867}"/>
              </a:ext>
            </a:extLst>
          </p:cNvPr>
          <p:cNvSpPr txBox="1">
            <a:spLocks/>
          </p:cNvSpPr>
          <p:nvPr/>
        </p:nvSpPr>
        <p:spPr>
          <a:xfrm>
            <a:off x="2719428" y="2829470"/>
            <a:ext cx="5355173" cy="81835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If the constraints are contradictory, fails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If the constraints are not contradictory, always succeeds</a:t>
            </a:r>
            <a:endParaRPr lang="es-ES" dirty="0"/>
          </a:p>
        </p:txBody>
      </p:sp>
      <p:sp>
        <p:nvSpPr>
          <p:cNvPr id="26" name="Google Shape;748;p43">
            <a:extLst>
              <a:ext uri="{FF2B5EF4-FFF2-40B4-BE49-F238E27FC236}">
                <a16:creationId xmlns:a16="http://schemas.microsoft.com/office/drawing/2014/main" id="{9634DCC9-1C6B-EE50-13EC-40AABC136516}"/>
              </a:ext>
            </a:extLst>
          </p:cNvPr>
          <p:cNvSpPr/>
          <p:nvPr/>
        </p:nvSpPr>
        <p:spPr>
          <a:xfrm rot="10800000" flipH="1">
            <a:off x="1998880" y="3264069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7205;p78">
            <a:extLst>
              <a:ext uri="{FF2B5EF4-FFF2-40B4-BE49-F238E27FC236}">
                <a16:creationId xmlns:a16="http://schemas.microsoft.com/office/drawing/2014/main" id="{139AE28B-C71E-2DEB-F1B4-11F2F7D1045A}"/>
              </a:ext>
            </a:extLst>
          </p:cNvPr>
          <p:cNvGrpSpPr/>
          <p:nvPr/>
        </p:nvGrpSpPr>
        <p:grpSpPr>
          <a:xfrm>
            <a:off x="2139728" y="2851567"/>
            <a:ext cx="355258" cy="356205"/>
            <a:chOff x="-48630025" y="3199700"/>
            <a:chExt cx="300100" cy="300900"/>
          </a:xfrm>
          <a:solidFill>
            <a:schemeClr val="tx1"/>
          </a:solidFill>
        </p:grpSpPr>
        <p:sp>
          <p:nvSpPr>
            <p:cNvPr id="38" name="Google Shape;7206;p78">
              <a:extLst>
                <a:ext uri="{FF2B5EF4-FFF2-40B4-BE49-F238E27FC236}">
                  <a16:creationId xmlns:a16="http://schemas.microsoft.com/office/drawing/2014/main" id="{BE7179FC-353B-F2B5-59AA-1A9155006D27}"/>
                </a:ext>
              </a:extLst>
            </p:cNvPr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07;p78">
              <a:extLst>
                <a:ext uri="{FF2B5EF4-FFF2-40B4-BE49-F238E27FC236}">
                  <a16:creationId xmlns:a16="http://schemas.microsoft.com/office/drawing/2014/main" id="{A650C6D6-0149-AEF8-9268-D76993C817DD}"/>
                </a:ext>
              </a:extLst>
            </p:cNvPr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208;p78">
              <a:extLst>
                <a:ext uri="{FF2B5EF4-FFF2-40B4-BE49-F238E27FC236}">
                  <a16:creationId xmlns:a16="http://schemas.microsoft.com/office/drawing/2014/main" id="{9C6B21C2-5092-A025-9E5D-DFC1CAD3403B}"/>
                </a:ext>
              </a:extLst>
            </p:cNvPr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731;p43">
            <a:extLst>
              <a:ext uri="{FF2B5EF4-FFF2-40B4-BE49-F238E27FC236}">
                <a16:creationId xmlns:a16="http://schemas.microsoft.com/office/drawing/2014/main" id="{86824235-C86F-E497-1683-8EBC058E6406}"/>
              </a:ext>
            </a:extLst>
          </p:cNvPr>
          <p:cNvSpPr txBox="1">
            <a:spLocks/>
          </p:cNvSpPr>
          <p:nvPr/>
        </p:nvSpPr>
        <p:spPr>
          <a:xfrm>
            <a:off x="2719430" y="3748127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Natarajan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Shattering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732;p43">
                <a:extLst>
                  <a:ext uri="{FF2B5EF4-FFF2-40B4-BE49-F238E27FC236}">
                    <a16:creationId xmlns:a16="http://schemas.microsoft.com/office/drawing/2014/main" id="{BF4FAA43-553B-B4DB-CA67-BDB2D32288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9428" y="3980164"/>
                <a:ext cx="4623487" cy="582058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How to build contradictory orientations?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edges</a:t>
                </a:r>
                <a:r>
                  <a:rPr lang="es-ES" dirty="0"/>
                  <a:t> are </a:t>
                </a:r>
                <a:r>
                  <a:rPr lang="es-ES" dirty="0" err="1"/>
                  <a:t>required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</a:t>
                </a:r>
                <a:r>
                  <a:rPr lang="es-ES" dirty="0" err="1"/>
                  <a:t>connect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ES" dirty="0"/>
                  <a:t> items</a:t>
                </a:r>
              </a:p>
            </p:txBody>
          </p:sp>
        </mc:Choice>
        <mc:Fallback xmlns="">
          <p:sp>
            <p:nvSpPr>
              <p:cNvPr id="42" name="Google Shape;732;p43">
                <a:extLst>
                  <a:ext uri="{FF2B5EF4-FFF2-40B4-BE49-F238E27FC236}">
                    <a16:creationId xmlns:a16="http://schemas.microsoft.com/office/drawing/2014/main" id="{BF4FAA43-553B-B4DB-CA67-BDB2D3228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428" y="3980164"/>
                <a:ext cx="4623487" cy="582058"/>
              </a:xfrm>
              <a:prstGeom prst="rect">
                <a:avLst/>
              </a:prstGeom>
              <a:blipFill>
                <a:blip r:embed="rId5"/>
                <a:stretch>
                  <a:fillRect l="-1644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Google Shape;748;p43">
            <a:extLst>
              <a:ext uri="{FF2B5EF4-FFF2-40B4-BE49-F238E27FC236}">
                <a16:creationId xmlns:a16="http://schemas.microsoft.com/office/drawing/2014/main" id="{028F9890-937C-0853-81BE-28845C22CB0F}"/>
              </a:ext>
            </a:extLst>
          </p:cNvPr>
          <p:cNvSpPr/>
          <p:nvPr/>
        </p:nvSpPr>
        <p:spPr>
          <a:xfrm rot="10800000" flipH="1">
            <a:off x="1998880" y="4370753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7205;p78">
            <a:extLst>
              <a:ext uri="{FF2B5EF4-FFF2-40B4-BE49-F238E27FC236}">
                <a16:creationId xmlns:a16="http://schemas.microsoft.com/office/drawing/2014/main" id="{76E654E2-C926-0097-8AA5-3195ABDD04FD}"/>
              </a:ext>
            </a:extLst>
          </p:cNvPr>
          <p:cNvGrpSpPr/>
          <p:nvPr/>
        </p:nvGrpSpPr>
        <p:grpSpPr>
          <a:xfrm>
            <a:off x="2139728" y="3958251"/>
            <a:ext cx="355258" cy="356205"/>
            <a:chOff x="-48630025" y="3199700"/>
            <a:chExt cx="300100" cy="300900"/>
          </a:xfrm>
          <a:solidFill>
            <a:schemeClr val="tx1"/>
          </a:solidFill>
        </p:grpSpPr>
        <p:sp>
          <p:nvSpPr>
            <p:cNvPr id="45" name="Google Shape;7206;p78">
              <a:extLst>
                <a:ext uri="{FF2B5EF4-FFF2-40B4-BE49-F238E27FC236}">
                  <a16:creationId xmlns:a16="http://schemas.microsoft.com/office/drawing/2014/main" id="{BCC7CC4A-B9AE-7E74-ABBD-1A6DCD97AD7D}"/>
                </a:ext>
              </a:extLst>
            </p:cNvPr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207;p78">
              <a:extLst>
                <a:ext uri="{FF2B5EF4-FFF2-40B4-BE49-F238E27FC236}">
                  <a16:creationId xmlns:a16="http://schemas.microsoft.com/office/drawing/2014/main" id="{B55B59EC-3CFC-C87D-3837-1C075DB5E61B}"/>
                </a:ext>
              </a:extLst>
            </p:cNvPr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08;p78">
              <a:extLst>
                <a:ext uri="{FF2B5EF4-FFF2-40B4-BE49-F238E27FC236}">
                  <a16:creationId xmlns:a16="http://schemas.microsoft.com/office/drawing/2014/main" id="{F0922BAF-BAC8-60F8-262B-726615728F82}"/>
                </a:ext>
              </a:extLst>
            </p:cNvPr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B066BA-E3E2-047B-030E-304CA73F804E}"/>
              </a:ext>
            </a:extLst>
          </p:cNvPr>
          <p:cNvCxnSpPr>
            <a:cxnSpLocks/>
          </p:cNvCxnSpPr>
          <p:nvPr/>
        </p:nvCxnSpPr>
        <p:spPr>
          <a:xfrm flipH="1">
            <a:off x="7554419" y="1942140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8416D8A-17C2-A007-A886-8FAAE960F356}"/>
              </a:ext>
            </a:extLst>
          </p:cNvPr>
          <p:cNvCxnSpPr>
            <a:cxnSpLocks/>
          </p:cNvCxnSpPr>
          <p:nvPr/>
        </p:nvCxnSpPr>
        <p:spPr>
          <a:xfrm>
            <a:off x="8079414" y="1931025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E6AA7E15-DB02-ED15-6391-ABB6A901CE5A}"/>
              </a:ext>
            </a:extLst>
          </p:cNvPr>
          <p:cNvCxnSpPr>
            <a:cxnSpLocks/>
          </p:cNvCxnSpPr>
          <p:nvPr/>
        </p:nvCxnSpPr>
        <p:spPr>
          <a:xfrm>
            <a:off x="8660150" y="1471445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DBB4A023-FFE6-1F7E-82D8-F12A623F7753}"/>
              </a:ext>
            </a:extLst>
          </p:cNvPr>
          <p:cNvCxnSpPr>
            <a:cxnSpLocks/>
          </p:cNvCxnSpPr>
          <p:nvPr/>
        </p:nvCxnSpPr>
        <p:spPr>
          <a:xfrm flipH="1">
            <a:off x="7908666" y="1490351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Oval 550">
            <a:extLst>
              <a:ext uri="{FF2B5EF4-FFF2-40B4-BE49-F238E27FC236}">
                <a16:creationId xmlns:a16="http://schemas.microsoft.com/office/drawing/2014/main" id="{BDFB0A75-7234-73BB-6BC4-2FD4E9B999E8}"/>
              </a:ext>
            </a:extLst>
          </p:cNvPr>
          <p:cNvSpPr/>
          <p:nvPr/>
        </p:nvSpPr>
        <p:spPr>
          <a:xfrm>
            <a:off x="7911072" y="1216679"/>
            <a:ext cx="914400" cy="295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8354DC41-A4B3-57BF-0C35-488E9AB9BAA2}"/>
              </a:ext>
            </a:extLst>
          </p:cNvPr>
          <p:cNvSpPr/>
          <p:nvPr/>
        </p:nvSpPr>
        <p:spPr>
          <a:xfrm>
            <a:off x="7576176" y="1767114"/>
            <a:ext cx="664979" cy="197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id="{CD7D6395-EB3A-ABBB-8669-B1816FC8B36B}"/>
              </a:ext>
            </a:extLst>
          </p:cNvPr>
          <p:cNvSpPr/>
          <p:nvPr/>
        </p:nvSpPr>
        <p:spPr>
          <a:xfrm>
            <a:off x="7342915" y="2188202"/>
            <a:ext cx="423007" cy="171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0C9106FF-DF97-F634-AC5A-44D8CCC1F13C}"/>
              </a:ext>
            </a:extLst>
          </p:cNvPr>
          <p:cNvSpPr txBox="1"/>
          <p:nvPr/>
        </p:nvSpPr>
        <p:spPr>
          <a:xfrm>
            <a:off x="8043391" y="209070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98D65290-A80E-46FA-5F5A-6D25D0D2ACFC}"/>
              </a:ext>
            </a:extLst>
          </p:cNvPr>
          <p:cNvSpPr txBox="1"/>
          <p:nvPr/>
        </p:nvSpPr>
        <p:spPr>
          <a:xfrm>
            <a:off x="8660150" y="159009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58" name="Google Shape;748;p43">
            <a:extLst>
              <a:ext uri="{FF2B5EF4-FFF2-40B4-BE49-F238E27FC236}">
                <a16:creationId xmlns:a16="http://schemas.microsoft.com/office/drawing/2014/main" id="{1DB5D662-10F0-6498-8CBF-330FBCE28E56}"/>
              </a:ext>
            </a:extLst>
          </p:cNvPr>
          <p:cNvSpPr/>
          <p:nvPr/>
        </p:nvSpPr>
        <p:spPr>
          <a:xfrm rot="10800000" flipH="1">
            <a:off x="2002779" y="2073551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Arrow: Down 561">
            <a:extLst>
              <a:ext uri="{FF2B5EF4-FFF2-40B4-BE49-F238E27FC236}">
                <a16:creationId xmlns:a16="http://schemas.microsoft.com/office/drawing/2014/main" id="{5B9A6D23-468E-ED64-8498-17C08CE031C4}"/>
              </a:ext>
            </a:extLst>
          </p:cNvPr>
          <p:cNvSpPr/>
          <p:nvPr/>
        </p:nvSpPr>
        <p:spPr>
          <a:xfrm>
            <a:off x="2163781" y="1589477"/>
            <a:ext cx="344143" cy="43794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id="{F6DFAD93-66E1-7177-9B46-59A551D74072}"/>
              </a:ext>
            </a:extLst>
          </p:cNvPr>
          <p:cNvSpPr/>
          <p:nvPr/>
        </p:nvSpPr>
        <p:spPr>
          <a:xfrm>
            <a:off x="8080033" y="4126084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id="{20AC4D9F-2E16-60EF-9118-AB0F7F51F8D9}"/>
              </a:ext>
            </a:extLst>
          </p:cNvPr>
          <p:cNvSpPr/>
          <p:nvPr/>
        </p:nvSpPr>
        <p:spPr>
          <a:xfrm>
            <a:off x="7589333" y="4126084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868FCA7E-DA0E-45B7-90B5-5396888E5BAD}"/>
              </a:ext>
            </a:extLst>
          </p:cNvPr>
          <p:cNvSpPr/>
          <p:nvPr/>
        </p:nvSpPr>
        <p:spPr>
          <a:xfrm>
            <a:off x="8082108" y="3711702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id="{D628A543-B88C-57C5-2FF5-DD7516F76885}"/>
              </a:ext>
            </a:extLst>
          </p:cNvPr>
          <p:cNvSpPr/>
          <p:nvPr/>
        </p:nvSpPr>
        <p:spPr>
          <a:xfrm>
            <a:off x="8611857" y="4124946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79F4757D-AE9E-439F-2AB7-0193B4D7122D}"/>
              </a:ext>
            </a:extLst>
          </p:cNvPr>
          <p:cNvCxnSpPr>
            <a:cxnSpLocks/>
            <a:stCxn id="565" idx="3"/>
            <a:endCxn id="564" idx="7"/>
          </p:cNvCxnSpPr>
          <p:nvPr/>
        </p:nvCxnSpPr>
        <p:spPr>
          <a:xfrm flipH="1">
            <a:off x="7726859" y="3849228"/>
            <a:ext cx="378845" cy="300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85A6DEB7-2B09-D66A-1E7D-70BCB4B00BB0}"/>
              </a:ext>
            </a:extLst>
          </p:cNvPr>
          <p:cNvCxnSpPr>
            <a:cxnSpLocks/>
            <a:stCxn id="565" idx="5"/>
            <a:endCxn id="566" idx="1"/>
          </p:cNvCxnSpPr>
          <p:nvPr/>
        </p:nvCxnSpPr>
        <p:spPr>
          <a:xfrm>
            <a:off x="8219634" y="3849228"/>
            <a:ext cx="415819" cy="299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71B296BE-9BC4-ABFB-D106-DD470A8874EC}"/>
              </a:ext>
            </a:extLst>
          </p:cNvPr>
          <p:cNvCxnSpPr>
            <a:cxnSpLocks/>
            <a:stCxn id="565" idx="4"/>
            <a:endCxn id="563" idx="0"/>
          </p:cNvCxnSpPr>
          <p:nvPr/>
        </p:nvCxnSpPr>
        <p:spPr>
          <a:xfrm flipH="1">
            <a:off x="8160594" y="3872824"/>
            <a:ext cx="2075" cy="25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800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33"/>
    </mc:Choice>
    <mc:Fallback xmlns="">
      <p:transition spd="slow" advTm="50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 animBg="1"/>
      <p:bldP spid="41" grpId="0"/>
      <p:bldP spid="42" grpId="0"/>
      <p:bldP spid="43" grpId="0" animBg="1"/>
      <p:bldP spid="552" grpId="0" animBg="1"/>
      <p:bldP spid="554" grpId="0" animBg="1"/>
      <p:bldP spid="555" grpId="0"/>
      <p:bldP spid="557" grpId="0"/>
      <p:bldP spid="563" grpId="0" animBg="1"/>
      <p:bldP spid="564" grpId="0" animBg="1"/>
      <p:bldP spid="565" grpId="0" animBg="1"/>
      <p:bldP spid="5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397554" y="389818"/>
            <a:ext cx="787286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Choosing contradictory constraints</a:t>
            </a:r>
          </a:p>
        </p:txBody>
      </p:sp>
      <p:sp>
        <p:nvSpPr>
          <p:cNvPr id="55" name="Google Shape;731;p43">
            <a:extLst>
              <a:ext uri="{FF2B5EF4-FFF2-40B4-BE49-F238E27FC236}">
                <a16:creationId xmlns:a16="http://schemas.microsoft.com/office/drawing/2014/main" id="{54070D0A-C387-04F5-AC71-6117A482B963}"/>
              </a:ext>
            </a:extLst>
          </p:cNvPr>
          <p:cNvSpPr txBox="1">
            <a:spLocks/>
          </p:cNvSpPr>
          <p:nvPr/>
        </p:nvSpPr>
        <p:spPr>
          <a:xfrm>
            <a:off x="2891070" y="1141888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Main</a:t>
            </a:r>
            <a:r>
              <a:rPr lang="es-ES" dirty="0">
                <a:solidFill>
                  <a:schemeClr val="bg2"/>
                </a:solidFill>
              </a:rPr>
              <a:t>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Google Shape;732;p43">
                <a:extLst>
                  <a:ext uri="{FF2B5EF4-FFF2-40B4-BE49-F238E27FC236}">
                    <a16:creationId xmlns:a16="http://schemas.microsoft.com/office/drawing/2014/main" id="{4DC5E7CE-227E-6B5B-29A8-8415380EE8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1068" y="1373925"/>
                <a:ext cx="4623487" cy="1132954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dirty="0"/>
                  <a:t>Let’s fix a set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triplets</a:t>
                </a:r>
              </a:p>
              <a:p>
                <a:r>
                  <a:rPr lang="en-US" dirty="0"/>
                  <a:t>Can always select constraints so that there exists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connected by the edges produced by constraints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Google Shape;732;p43">
                <a:extLst>
                  <a:ext uri="{FF2B5EF4-FFF2-40B4-BE49-F238E27FC236}">
                    <a16:creationId xmlns:a16="http://schemas.microsoft.com/office/drawing/2014/main" id="{4DC5E7CE-227E-6B5B-29A8-8415380EE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68" y="1373925"/>
                <a:ext cx="4623487" cy="1132954"/>
              </a:xfrm>
              <a:prstGeom prst="rect">
                <a:avLst/>
              </a:prstGeom>
              <a:blipFill>
                <a:blip r:embed="rId4"/>
                <a:stretch>
                  <a:fillRect l="-1581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Google Shape;748;p43">
            <a:extLst>
              <a:ext uri="{FF2B5EF4-FFF2-40B4-BE49-F238E27FC236}">
                <a16:creationId xmlns:a16="http://schemas.microsoft.com/office/drawing/2014/main" id="{236F4B70-3091-3260-E860-030C0F649548}"/>
              </a:ext>
            </a:extLst>
          </p:cNvPr>
          <p:cNvSpPr/>
          <p:nvPr/>
        </p:nvSpPr>
        <p:spPr>
          <a:xfrm rot="10800000" flipH="1">
            <a:off x="2087393" y="1911128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31;p43">
            <a:extLst>
              <a:ext uri="{FF2B5EF4-FFF2-40B4-BE49-F238E27FC236}">
                <a16:creationId xmlns:a16="http://schemas.microsoft.com/office/drawing/2014/main" id="{931ECC96-3E3C-55EC-B7E2-8EE20F6D1E80}"/>
              </a:ext>
            </a:extLst>
          </p:cNvPr>
          <p:cNvSpPr txBox="1">
            <a:spLocks/>
          </p:cNvSpPr>
          <p:nvPr/>
        </p:nvSpPr>
        <p:spPr>
          <a:xfrm>
            <a:off x="2920792" y="2290639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Critical</a:t>
            </a:r>
            <a:r>
              <a:rPr lang="es-ES" dirty="0">
                <a:solidFill>
                  <a:schemeClr val="bg2"/>
                </a:solidFill>
              </a:rPr>
              <a:t>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732;p43">
                <a:extLst>
                  <a:ext uri="{FF2B5EF4-FFF2-40B4-BE49-F238E27FC236}">
                    <a16:creationId xmlns:a16="http://schemas.microsoft.com/office/drawing/2014/main" id="{653482FC-A3DE-2639-3FAC-C14468C82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0790" y="2522676"/>
                <a:ext cx="4623487" cy="954979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dirty="0"/>
                  <a:t>Consider any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following</a:t>
                </a:r>
                <a:r>
                  <a:rPr lang="es-ES" dirty="0"/>
                  <a:t> </a:t>
                </a:r>
                <a:r>
                  <a:rPr lang="es-ES" dirty="0" err="1"/>
                  <a:t>properties</a:t>
                </a:r>
                <a:r>
                  <a:rPr lang="es-ES" dirty="0"/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 err="1"/>
                  <a:t>There</a:t>
                </a:r>
                <a:r>
                  <a:rPr lang="es-ES" dirty="0"/>
                  <a:t> are at </a:t>
                </a:r>
                <a:r>
                  <a:rPr lang="es-ES" dirty="0" err="1"/>
                  <a:t>least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s-ES" dirty="0"/>
                  <a:t> triplets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s-E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 err="1"/>
                  <a:t>Such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dirty="0"/>
                  <a:t> has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smallest</a:t>
                </a:r>
                <a:r>
                  <a:rPr lang="es-ES" dirty="0"/>
                  <a:t> </a:t>
                </a:r>
                <a:r>
                  <a:rPr lang="es-ES" dirty="0" err="1"/>
                  <a:t>cardinality</a:t>
                </a:r>
                <a:endParaRPr lang="es-ES" dirty="0"/>
              </a:p>
              <a:p>
                <a:r>
                  <a:rPr lang="es-ES" dirty="0"/>
                  <a:t>(</a:t>
                </a:r>
                <a:r>
                  <a:rPr lang="es-ES" dirty="0" err="1"/>
                  <a:t>For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s-ES" dirty="0"/>
                  <a:t> triplets, </a:t>
                </a:r>
                <a:r>
                  <a:rPr lang="es-ES" dirty="0" err="1"/>
                  <a:t>such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dirty="0"/>
                  <a:t> exist)</a:t>
                </a:r>
              </a:p>
            </p:txBody>
          </p:sp>
        </mc:Choice>
        <mc:Fallback xmlns="">
          <p:sp>
            <p:nvSpPr>
              <p:cNvPr id="6" name="Google Shape;732;p43">
                <a:extLst>
                  <a:ext uri="{FF2B5EF4-FFF2-40B4-BE49-F238E27FC236}">
                    <a16:creationId xmlns:a16="http://schemas.microsoft.com/office/drawing/2014/main" id="{653482FC-A3DE-2639-3FAC-C14468C82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790" y="2522676"/>
                <a:ext cx="4623487" cy="954979"/>
              </a:xfrm>
              <a:prstGeom prst="rect">
                <a:avLst/>
              </a:prstGeom>
              <a:blipFill>
                <a:blip r:embed="rId5"/>
                <a:stretch>
                  <a:fillRect l="-1581"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748;p43">
            <a:extLst>
              <a:ext uri="{FF2B5EF4-FFF2-40B4-BE49-F238E27FC236}">
                <a16:creationId xmlns:a16="http://schemas.microsoft.com/office/drawing/2014/main" id="{3AA8631C-255E-9024-D875-5C63B8049E07}"/>
              </a:ext>
            </a:extLst>
          </p:cNvPr>
          <p:cNvSpPr/>
          <p:nvPr/>
        </p:nvSpPr>
        <p:spPr>
          <a:xfrm rot="10800000" flipH="1">
            <a:off x="2087392" y="3080553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5596;p74">
            <a:extLst>
              <a:ext uri="{FF2B5EF4-FFF2-40B4-BE49-F238E27FC236}">
                <a16:creationId xmlns:a16="http://schemas.microsoft.com/office/drawing/2014/main" id="{FC05E8BE-882E-7170-1603-171A29E60F3B}"/>
              </a:ext>
            </a:extLst>
          </p:cNvPr>
          <p:cNvGrpSpPr/>
          <p:nvPr/>
        </p:nvGrpSpPr>
        <p:grpSpPr>
          <a:xfrm>
            <a:off x="2271214" y="2643928"/>
            <a:ext cx="298503" cy="335275"/>
            <a:chOff x="6264300" y="3809300"/>
            <a:chExt cx="423950" cy="476175"/>
          </a:xfrm>
          <a:solidFill>
            <a:schemeClr val="tx1"/>
          </a:solidFill>
        </p:grpSpPr>
        <p:sp>
          <p:nvSpPr>
            <p:cNvPr id="12" name="Google Shape;5597;p74">
              <a:extLst>
                <a:ext uri="{FF2B5EF4-FFF2-40B4-BE49-F238E27FC236}">
                  <a16:creationId xmlns:a16="http://schemas.microsoft.com/office/drawing/2014/main" id="{00FEAEDE-FFFC-D839-4AF8-585EE0F9D0F4}"/>
                </a:ext>
              </a:extLst>
            </p:cNvPr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5598;p74">
              <a:extLst>
                <a:ext uri="{FF2B5EF4-FFF2-40B4-BE49-F238E27FC236}">
                  <a16:creationId xmlns:a16="http://schemas.microsoft.com/office/drawing/2014/main" id="{0EC3F633-4DCE-9370-EE76-3F4D10E3F05A}"/>
                </a:ext>
              </a:extLst>
            </p:cNvPr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5599;p74">
              <a:extLst>
                <a:ext uri="{FF2B5EF4-FFF2-40B4-BE49-F238E27FC236}">
                  <a16:creationId xmlns:a16="http://schemas.microsoft.com/office/drawing/2014/main" id="{2B54D35F-30D9-7888-CC0C-5EB8F28B804C}"/>
                </a:ext>
              </a:extLst>
            </p:cNvPr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" name="Google Shape;731;p43">
            <a:extLst>
              <a:ext uri="{FF2B5EF4-FFF2-40B4-BE49-F238E27FC236}">
                <a16:creationId xmlns:a16="http://schemas.microsoft.com/office/drawing/2014/main" id="{B7E4A76B-A8E5-F525-FD08-891391162689}"/>
              </a:ext>
            </a:extLst>
          </p:cNvPr>
          <p:cNvSpPr txBox="1">
            <a:spLocks/>
          </p:cNvSpPr>
          <p:nvPr/>
        </p:nvSpPr>
        <p:spPr>
          <a:xfrm>
            <a:off x="2920792" y="3562104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Example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732;p43">
                <a:extLst>
                  <a:ext uri="{FF2B5EF4-FFF2-40B4-BE49-F238E27FC236}">
                    <a16:creationId xmlns:a16="http://schemas.microsoft.com/office/drawing/2014/main" id="{76ACA3D8-09F3-B851-0608-158EE9B8F7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0790" y="3794141"/>
                <a:ext cx="4623487" cy="728363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s-E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dirty="0"/>
                  <a:t> has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s-ES" dirty="0"/>
                  <a:t> triplets</a:t>
                </a:r>
              </a:p>
            </p:txBody>
          </p:sp>
        </mc:Choice>
        <mc:Fallback xmlns="">
          <p:sp>
            <p:nvSpPr>
              <p:cNvPr id="17" name="Google Shape;732;p43">
                <a:extLst>
                  <a:ext uri="{FF2B5EF4-FFF2-40B4-BE49-F238E27FC236}">
                    <a16:creationId xmlns:a16="http://schemas.microsoft.com/office/drawing/2014/main" id="{76ACA3D8-09F3-B851-0608-158EE9B8F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790" y="3794141"/>
                <a:ext cx="4623487" cy="728363"/>
              </a:xfrm>
              <a:prstGeom prst="rect">
                <a:avLst/>
              </a:prstGeom>
              <a:blipFill>
                <a:blip r:embed="rId6"/>
                <a:stretch>
                  <a:fillRect l="-52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748;p43">
            <a:extLst>
              <a:ext uri="{FF2B5EF4-FFF2-40B4-BE49-F238E27FC236}">
                <a16:creationId xmlns:a16="http://schemas.microsoft.com/office/drawing/2014/main" id="{F38C4E48-3124-9825-DC00-BB9CBC131723}"/>
              </a:ext>
            </a:extLst>
          </p:cNvPr>
          <p:cNvSpPr/>
          <p:nvPr/>
        </p:nvSpPr>
        <p:spPr>
          <a:xfrm rot="10800000" flipH="1">
            <a:off x="2087392" y="4352018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5784;p75">
            <a:extLst>
              <a:ext uri="{FF2B5EF4-FFF2-40B4-BE49-F238E27FC236}">
                <a16:creationId xmlns:a16="http://schemas.microsoft.com/office/drawing/2014/main" id="{DD2F57A6-9A16-0EDE-7A23-47E14554AC56}"/>
              </a:ext>
            </a:extLst>
          </p:cNvPr>
          <p:cNvGrpSpPr/>
          <p:nvPr/>
        </p:nvGrpSpPr>
        <p:grpSpPr>
          <a:xfrm>
            <a:off x="2220946" y="3929318"/>
            <a:ext cx="399038" cy="372165"/>
            <a:chOff x="-38542250" y="3220175"/>
            <a:chExt cx="341525" cy="318525"/>
          </a:xfrm>
          <a:solidFill>
            <a:schemeClr val="tx1"/>
          </a:solidFill>
        </p:grpSpPr>
        <p:sp>
          <p:nvSpPr>
            <p:cNvPr id="40" name="Google Shape;5785;p75">
              <a:extLst>
                <a:ext uri="{FF2B5EF4-FFF2-40B4-BE49-F238E27FC236}">
                  <a16:creationId xmlns:a16="http://schemas.microsoft.com/office/drawing/2014/main" id="{762D08A6-E7FD-A781-CC3D-36E09AC57F0A}"/>
                </a:ext>
              </a:extLst>
            </p:cNvPr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786;p75">
              <a:extLst>
                <a:ext uri="{FF2B5EF4-FFF2-40B4-BE49-F238E27FC236}">
                  <a16:creationId xmlns:a16="http://schemas.microsoft.com/office/drawing/2014/main" id="{D3538E7C-5F01-F841-06BF-8F5F8423E87E}"/>
                </a:ext>
              </a:extLst>
            </p:cNvPr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787;p75">
              <a:extLst>
                <a:ext uri="{FF2B5EF4-FFF2-40B4-BE49-F238E27FC236}">
                  <a16:creationId xmlns:a16="http://schemas.microsoft.com/office/drawing/2014/main" id="{B1DEE36B-C850-B1A1-206B-104A2D53453C}"/>
                </a:ext>
              </a:extLst>
            </p:cNvPr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87B73A-3CCB-66CC-50C4-AF8741E9D892}"/>
              </a:ext>
            </a:extLst>
          </p:cNvPr>
          <p:cNvSpPr txBox="1"/>
          <p:nvPr/>
        </p:nvSpPr>
        <p:spPr>
          <a:xfrm>
            <a:off x="2220946" y="1169515"/>
            <a:ext cx="356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9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55"/>
    </mc:Choice>
    <mc:Fallback xmlns="">
      <p:transition spd="slow" advTm="53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6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635570" y="391976"/>
            <a:ext cx="787286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731;p43">
                <a:extLst>
                  <a:ext uri="{FF2B5EF4-FFF2-40B4-BE49-F238E27FC236}">
                    <a16:creationId xmlns:a16="http://schemas.microsoft.com/office/drawing/2014/main" id="{54070D0A-C387-04F5-AC71-6117A482B9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4720" y="1141888"/>
                <a:ext cx="5900505" cy="254134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2400" dirty="0" err="1">
                    <a:solidFill>
                      <a:schemeClr val="bg2"/>
                    </a:solidFill>
                  </a:rPr>
                  <a:t>Critical</a:t>
                </a:r>
                <a:r>
                  <a:rPr lang="es-ES" sz="2400" dirty="0">
                    <a:solidFill>
                      <a:schemeClr val="bg2"/>
                    </a:solidFill>
                  </a:rPr>
                  <a:t> 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s-ES" sz="2400" dirty="0">
                    <a:solidFill>
                      <a:schemeClr val="bg2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s-ES" sz="2400" dirty="0">
                    <a:solidFill>
                      <a:schemeClr val="bg2"/>
                    </a:solidFill>
                  </a:rPr>
                  <a:t> triplets</a:t>
                </a:r>
              </a:p>
            </p:txBody>
          </p:sp>
        </mc:Choice>
        <mc:Fallback xmlns="">
          <p:sp>
            <p:nvSpPr>
              <p:cNvPr id="55" name="Google Shape;731;p43">
                <a:extLst>
                  <a:ext uri="{FF2B5EF4-FFF2-40B4-BE49-F238E27FC236}">
                    <a16:creationId xmlns:a16="http://schemas.microsoft.com/office/drawing/2014/main" id="{54070D0A-C387-04F5-AC71-6117A482B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720" y="1141888"/>
                <a:ext cx="5900505" cy="254134"/>
              </a:xfrm>
              <a:prstGeom prst="rect">
                <a:avLst/>
              </a:prstGeom>
              <a:blipFill>
                <a:blip r:embed="rId4"/>
                <a:stretch>
                  <a:fillRect l="-2581" t="-90476" b="-5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Google Shape;732;p43">
            <a:extLst>
              <a:ext uri="{FF2B5EF4-FFF2-40B4-BE49-F238E27FC236}">
                <a16:creationId xmlns:a16="http://schemas.microsoft.com/office/drawing/2014/main" id="{4DC5E7CE-227E-6B5B-29A8-8415380EE876}"/>
              </a:ext>
            </a:extLst>
          </p:cNvPr>
          <p:cNvSpPr txBox="1">
            <a:spLocks/>
          </p:cNvSpPr>
          <p:nvPr/>
        </p:nvSpPr>
        <p:spPr>
          <a:xfrm>
            <a:off x="1605193" y="1373925"/>
            <a:ext cx="7243532" cy="981408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Select orientations which generate the </a:t>
            </a:r>
            <a:r>
              <a:rPr lang="en-US" sz="2000" i="1" dirty="0"/>
              <a:t>maximum forest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If not connected, there is an unused triplet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Reorient constraints so that the forest increases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Natarajan shattering: reorientations chosen from 2 </a:t>
            </a:r>
            <a:r>
              <a:rPr lang="en-US" sz="2000" dirty="0" err="1"/>
              <a:t>labelings</a:t>
            </a: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A few pages of case analysis later...</a:t>
            </a:r>
          </a:p>
        </p:txBody>
      </p:sp>
      <p:sp>
        <p:nvSpPr>
          <p:cNvPr id="57" name="Google Shape;748;p43">
            <a:extLst>
              <a:ext uri="{FF2B5EF4-FFF2-40B4-BE49-F238E27FC236}">
                <a16:creationId xmlns:a16="http://schemas.microsoft.com/office/drawing/2014/main" id="{236F4B70-3091-3260-E860-030C0F649548}"/>
              </a:ext>
            </a:extLst>
          </p:cNvPr>
          <p:cNvSpPr/>
          <p:nvPr/>
        </p:nvSpPr>
        <p:spPr>
          <a:xfrm rot="10800000" flipH="1">
            <a:off x="696743" y="1911128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7B73A-3CCB-66CC-50C4-AF8741E9D892}"/>
              </a:ext>
            </a:extLst>
          </p:cNvPr>
          <p:cNvSpPr txBox="1"/>
          <p:nvPr/>
        </p:nvSpPr>
        <p:spPr>
          <a:xfrm>
            <a:off x="830296" y="1169515"/>
            <a:ext cx="356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4DC1F-958D-0E96-2397-9855E80AE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749" y="3120388"/>
            <a:ext cx="4264426" cy="1554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7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55"/>
    </mc:Choice>
    <mc:Fallback xmlns="">
      <p:transition spd="slow" advTm="53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6"/>
          <p:cNvSpPr txBox="1">
            <a:spLocks noGrp="1"/>
          </p:cNvSpPr>
          <p:nvPr>
            <p:ph type="title"/>
          </p:nvPr>
        </p:nvSpPr>
        <p:spPr>
          <a:xfrm>
            <a:off x="1388100" y="1405958"/>
            <a:ext cx="6367800" cy="1912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Generalizations</a:t>
            </a:r>
            <a:endParaRPr dirty="0"/>
          </a:p>
        </p:txBody>
      </p:sp>
      <p:sp>
        <p:nvSpPr>
          <p:cNvPr id="816" name="Google Shape;816;p46"/>
          <p:cNvSpPr/>
          <p:nvPr/>
        </p:nvSpPr>
        <p:spPr>
          <a:xfrm rot="10800000" flipH="1">
            <a:off x="3642912" y="3479633"/>
            <a:ext cx="1858177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6"/>
    </mc:Choice>
    <mc:Fallback xmlns="">
      <p:transition spd="slow" advTm="133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FA44-3246-FA42-A4C7-9DA01EAB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true is this meme?</a:t>
            </a:r>
          </a:p>
        </p:txBody>
      </p:sp>
      <p:pic>
        <p:nvPicPr>
          <p:cNvPr id="2050" name="Picture 2" descr="r/ProgrammerHumor - Machine Learning Approaches">
            <a:extLst>
              <a:ext uri="{FF2B5EF4-FFF2-40B4-BE49-F238E27FC236}">
                <a16:creationId xmlns:a16="http://schemas.microsoft.com/office/drawing/2014/main" id="{AF03FE57-2EED-8833-B728-1BBEC969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2" y="1095567"/>
            <a:ext cx="3633703" cy="36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5E197-216A-04D4-AB2C-B013DB317377}"/>
              </a:ext>
            </a:extLst>
          </p:cNvPr>
          <p:cNvSpPr txBox="1"/>
          <p:nvPr/>
        </p:nvSpPr>
        <p:spPr>
          <a:xfrm>
            <a:off x="4621160" y="2520045"/>
            <a:ext cx="445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Both can be true…</a:t>
            </a:r>
          </a:p>
        </p:txBody>
      </p:sp>
    </p:spTree>
    <p:extLst>
      <p:ext uri="{BB962C8B-B14F-4D97-AF65-F5344CB8AC3E}">
        <p14:creationId xmlns:p14="http://schemas.microsoft.com/office/powerpoint/2010/main" val="33407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87286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Non-Binary Trees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F3B8FB-FCA9-D682-9FA4-68099921E57E}"/>
              </a:ext>
            </a:extLst>
          </p:cNvPr>
          <p:cNvCxnSpPr>
            <a:cxnSpLocks/>
          </p:cNvCxnSpPr>
          <p:nvPr/>
        </p:nvCxnSpPr>
        <p:spPr>
          <a:xfrm>
            <a:off x="6791098" y="1479990"/>
            <a:ext cx="0" cy="100672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834650-9C0E-F911-E406-AD2E5ADD68C7}"/>
              </a:ext>
            </a:extLst>
          </p:cNvPr>
          <p:cNvCxnSpPr>
            <a:cxnSpLocks/>
          </p:cNvCxnSpPr>
          <p:nvPr/>
        </p:nvCxnSpPr>
        <p:spPr>
          <a:xfrm flipH="1">
            <a:off x="5385837" y="1479990"/>
            <a:ext cx="1405259" cy="100672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B195B6-7748-288A-5E80-FFAD9A230491}"/>
              </a:ext>
            </a:extLst>
          </p:cNvPr>
          <p:cNvCxnSpPr>
            <a:cxnSpLocks/>
          </p:cNvCxnSpPr>
          <p:nvPr/>
        </p:nvCxnSpPr>
        <p:spPr>
          <a:xfrm flipH="1" flipV="1">
            <a:off x="6791096" y="1479990"/>
            <a:ext cx="1398647" cy="100672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732;p43">
            <a:extLst>
              <a:ext uri="{FF2B5EF4-FFF2-40B4-BE49-F238E27FC236}">
                <a16:creationId xmlns:a16="http://schemas.microsoft.com/office/drawing/2014/main" id="{D4E2A7E2-3BBC-EBD3-40FF-86AA97335888}"/>
              </a:ext>
            </a:extLst>
          </p:cNvPr>
          <p:cNvSpPr txBox="1">
            <a:spLocks/>
          </p:cNvSpPr>
          <p:nvPr/>
        </p:nvSpPr>
        <p:spPr>
          <a:xfrm>
            <a:off x="1285526" y="3929682"/>
            <a:ext cx="6698630" cy="481846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chemeClr val="bg2"/>
                </a:solidFill>
              </a:rPr>
              <a:t>Our result is exactly the same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1E0087-3DEC-4BF6-417E-9AE47C26CC16}"/>
                  </a:ext>
                </a:extLst>
              </p:cNvPr>
              <p:cNvSpPr txBox="1"/>
              <p:nvPr/>
            </p:nvSpPr>
            <p:spPr>
              <a:xfrm>
                <a:off x="6408812" y="1164165"/>
                <a:ext cx="7645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1E0087-3DEC-4BF6-417E-9AE47C26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12" y="1164165"/>
                <a:ext cx="764568" cy="30777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>
            <a:extLst>
              <a:ext uri="{FF2B5EF4-FFF2-40B4-BE49-F238E27FC236}">
                <a16:creationId xmlns:a16="http://schemas.microsoft.com/office/drawing/2014/main" id="{EF182492-CA2A-9D68-A3B2-8B5F7DF5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87" y="1461111"/>
            <a:ext cx="1468491" cy="7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ew York University Logo, PNG, Symbol, History, Meaning">
            <a:extLst>
              <a:ext uri="{FF2B5EF4-FFF2-40B4-BE49-F238E27FC236}">
                <a16:creationId xmlns:a16="http://schemas.microsoft.com/office/drawing/2014/main" id="{E7170EEE-6AF8-D695-6D43-E588A1828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32" y="2578702"/>
            <a:ext cx="1654245" cy="92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4669F206-670A-C282-59A1-CEFCCD51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53" y="1214959"/>
            <a:ext cx="1134172" cy="11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3107F86-22C6-8240-39E1-5377DBE9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18" y="2520392"/>
            <a:ext cx="1468491" cy="7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New York University Logo, PNG, Symbol, History, Meaning">
            <a:extLst>
              <a:ext uri="{FF2B5EF4-FFF2-40B4-BE49-F238E27FC236}">
                <a16:creationId xmlns:a16="http://schemas.microsoft.com/office/drawing/2014/main" id="{F696922D-60E8-DD0E-14BA-A16C9270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19" y="2494764"/>
            <a:ext cx="1654245" cy="92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C29973C6-2AF1-2BA8-3B0F-8B7B6BF2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78" y="2485407"/>
            <a:ext cx="1134172" cy="11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05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03"/>
    </mc:Choice>
    <mc:Fallback xmlns="">
      <p:transition spd="slow" advTm="23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87286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Non-realizable case</a:t>
            </a:r>
          </a:p>
        </p:txBody>
      </p:sp>
      <p:sp>
        <p:nvSpPr>
          <p:cNvPr id="2" name="Google Shape;731;p43">
            <a:extLst>
              <a:ext uri="{FF2B5EF4-FFF2-40B4-BE49-F238E27FC236}">
                <a16:creationId xmlns:a16="http://schemas.microsoft.com/office/drawing/2014/main" id="{0333A799-FEA1-77BC-C54A-992383CB318A}"/>
              </a:ext>
            </a:extLst>
          </p:cNvPr>
          <p:cNvSpPr txBox="1">
            <a:spLocks/>
          </p:cNvSpPr>
          <p:nvPr/>
        </p:nvSpPr>
        <p:spPr>
          <a:xfrm>
            <a:off x="1539079" y="1237871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Problem</a:t>
            </a:r>
            <a:endParaRPr lang="es-ES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732;p43">
                <a:extLst>
                  <a:ext uri="{FF2B5EF4-FFF2-40B4-BE49-F238E27FC236}">
                    <a16:creationId xmlns:a16="http://schemas.microsoft.com/office/drawing/2014/main" id="{80C90132-1443-1E0E-DB7D-94F8C08690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9077" y="1469908"/>
                <a:ext cx="7328697" cy="1035631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No tree corresponding to the constraints,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s-ES" sz="2000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sz="2000" dirty="0" err="1"/>
                  <a:t>Still</a:t>
                </a:r>
                <a:r>
                  <a:rPr lang="es-ES" sz="2000" dirty="0"/>
                  <a:t> </a:t>
                </a:r>
                <a:r>
                  <a:rPr lang="es-ES" sz="2000" dirty="0" err="1"/>
                  <a:t>want</a:t>
                </a:r>
                <a:r>
                  <a:rPr lang="es-ES" sz="2000" dirty="0"/>
                  <a:t> </a:t>
                </a:r>
                <a:r>
                  <a:rPr lang="es-ES" sz="2000" dirty="0" err="1"/>
                  <a:t>to</a:t>
                </a:r>
                <a:r>
                  <a:rPr lang="es-ES" sz="2000" dirty="0"/>
                  <a:t> </a:t>
                </a:r>
                <a:r>
                  <a:rPr lang="es-ES" sz="2000" dirty="0" err="1"/>
                  <a:t>minimize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the</a:t>
                </a:r>
                <a:r>
                  <a:rPr lang="es-ES" sz="2000" dirty="0"/>
                  <a:t> error </a:t>
                </a:r>
                <a:r>
                  <a:rPr lang="es-ES" sz="2000" dirty="0" err="1"/>
                  <a:t>rate</a:t>
                </a:r>
                <a:endParaRPr lang="es-ES" sz="2000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sz="2000" dirty="0"/>
                  <a:t>Error </a:t>
                </a:r>
                <a:r>
                  <a:rPr lang="es-ES" sz="2000" dirty="0" err="1"/>
                  <a:t>rate</a:t>
                </a:r>
                <a:r>
                  <a:rPr lang="es-E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𝑒𝑟𝑟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0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Google Shape;732;p43">
                <a:extLst>
                  <a:ext uri="{FF2B5EF4-FFF2-40B4-BE49-F238E27FC236}">
                    <a16:creationId xmlns:a16="http://schemas.microsoft.com/office/drawing/2014/main" id="{80C90132-1443-1E0E-DB7D-94F8C086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077" y="1469908"/>
                <a:ext cx="7328697" cy="1035631"/>
              </a:xfrm>
              <a:prstGeom prst="rect">
                <a:avLst/>
              </a:prstGeom>
              <a:blipFill>
                <a:blip r:embed="rId4"/>
                <a:stretch>
                  <a:fillRect l="-1382" t="-3614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731;p43">
            <a:extLst>
              <a:ext uri="{FF2B5EF4-FFF2-40B4-BE49-F238E27FC236}">
                <a16:creationId xmlns:a16="http://schemas.microsoft.com/office/drawing/2014/main" id="{0DAE4573-2086-1644-86A3-6604B0BE1120}"/>
              </a:ext>
            </a:extLst>
          </p:cNvPr>
          <p:cNvSpPr txBox="1">
            <a:spLocks/>
          </p:cNvSpPr>
          <p:nvPr/>
        </p:nvSpPr>
        <p:spPr>
          <a:xfrm>
            <a:off x="1541814" y="3015436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Same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result</a:t>
            </a:r>
            <a:endParaRPr lang="es-ES" sz="2400" dirty="0">
              <a:solidFill>
                <a:schemeClr val="bg2"/>
              </a:solidFill>
            </a:endParaRPr>
          </a:p>
        </p:txBody>
      </p:sp>
      <p:sp>
        <p:nvSpPr>
          <p:cNvPr id="6" name="Google Shape;748;p43">
            <a:extLst>
              <a:ext uri="{FF2B5EF4-FFF2-40B4-BE49-F238E27FC236}">
                <a16:creationId xmlns:a16="http://schemas.microsoft.com/office/drawing/2014/main" id="{A7ECE830-FCDF-6270-C756-E0CACFA439B3}"/>
              </a:ext>
            </a:extLst>
          </p:cNvPr>
          <p:cNvSpPr/>
          <p:nvPr/>
        </p:nvSpPr>
        <p:spPr>
          <a:xfrm rot="10800000" flipH="1">
            <a:off x="827759" y="2121353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48;p43">
            <a:extLst>
              <a:ext uri="{FF2B5EF4-FFF2-40B4-BE49-F238E27FC236}">
                <a16:creationId xmlns:a16="http://schemas.microsoft.com/office/drawing/2014/main" id="{47042E9A-26C5-C94A-5B4B-1ACBE4C9B400}"/>
              </a:ext>
            </a:extLst>
          </p:cNvPr>
          <p:cNvSpPr/>
          <p:nvPr/>
        </p:nvSpPr>
        <p:spPr>
          <a:xfrm rot="10800000" flipH="1">
            <a:off x="827759" y="3872888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732;p43">
                <a:extLst>
                  <a:ext uri="{FF2B5EF4-FFF2-40B4-BE49-F238E27FC236}">
                    <a16:creationId xmlns:a16="http://schemas.microsoft.com/office/drawing/2014/main" id="{5D9059B7-C9A7-E4B4-BE0A-4904F6C6D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1813" y="3247474"/>
                <a:ext cx="7602187" cy="1056240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Sample complexity is linear in the Natarajan dimension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Algorithm: Empirical Risk Minimizer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(Caveat: NP-hard to get slightly better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000" dirty="0"/>
                  <a:t> </a:t>
                </a:r>
                <a:r>
                  <a:rPr lang="es-ES" sz="2000" dirty="0" err="1"/>
                  <a:t>approximation</a:t>
                </a:r>
                <a:r>
                  <a:rPr lang="es-ES" sz="2000" dirty="0"/>
                  <a:t> </a:t>
                </a:r>
                <a:r>
                  <a:rPr lang="es-ES" sz="2000" dirty="0" err="1"/>
                  <a:t>for</a:t>
                </a:r>
                <a:r>
                  <a:rPr lang="es-ES" sz="2000" dirty="0"/>
                  <a:t> ERM </a:t>
                </a:r>
                <a:r>
                  <a:rPr lang="es-ES" sz="2000" dirty="0">
                    <a:solidFill>
                      <a:srgbClr val="7030A0"/>
                    </a:solidFill>
                  </a:rPr>
                  <a:t>[</a:t>
                </a:r>
                <a:r>
                  <a:rPr lang="en-US" sz="2000" dirty="0">
                    <a:solidFill>
                      <a:srgbClr val="7030A0"/>
                    </a:solidFill>
                  </a:rPr>
                  <a:t>Chester et al.`13]</a:t>
                </a:r>
                <a:r>
                  <a:rPr lang="en-US" sz="2000" dirty="0"/>
                  <a:t>)</a:t>
                </a:r>
                <a:endParaRPr lang="es-ES" sz="2000" dirty="0"/>
              </a:p>
            </p:txBody>
          </p:sp>
        </mc:Choice>
        <mc:Fallback xmlns="">
          <p:sp>
            <p:nvSpPr>
              <p:cNvPr id="30" name="Google Shape;732;p43">
                <a:extLst>
                  <a:ext uri="{FF2B5EF4-FFF2-40B4-BE49-F238E27FC236}">
                    <a16:creationId xmlns:a16="http://schemas.microsoft.com/office/drawing/2014/main" id="{5D9059B7-C9A7-E4B4-BE0A-4904F6C6D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813" y="3247474"/>
                <a:ext cx="7602187" cy="1056240"/>
              </a:xfrm>
              <a:prstGeom prst="rect">
                <a:avLst/>
              </a:prstGeom>
              <a:blipFill>
                <a:blip r:embed="rId5"/>
                <a:stretch>
                  <a:fillRect l="-1669" t="-3571" r="-501" b="-6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oogle Shape;5342;p74">
            <a:extLst>
              <a:ext uri="{FF2B5EF4-FFF2-40B4-BE49-F238E27FC236}">
                <a16:creationId xmlns:a16="http://schemas.microsoft.com/office/drawing/2014/main" id="{2CBD6C60-058F-50CA-59CC-7E42F952C3B0}"/>
              </a:ext>
            </a:extLst>
          </p:cNvPr>
          <p:cNvGrpSpPr/>
          <p:nvPr/>
        </p:nvGrpSpPr>
        <p:grpSpPr>
          <a:xfrm>
            <a:off x="988587" y="1634993"/>
            <a:ext cx="339306" cy="339253"/>
            <a:chOff x="2685825" y="840375"/>
            <a:chExt cx="481900" cy="481825"/>
          </a:xfrm>
          <a:solidFill>
            <a:schemeClr val="tx1"/>
          </a:solidFill>
        </p:grpSpPr>
        <p:sp>
          <p:nvSpPr>
            <p:cNvPr id="32" name="Google Shape;5343;p74">
              <a:extLst>
                <a:ext uri="{FF2B5EF4-FFF2-40B4-BE49-F238E27FC236}">
                  <a16:creationId xmlns:a16="http://schemas.microsoft.com/office/drawing/2014/main" id="{0E85087F-6D2A-8979-8727-7C4FB7E28A62}"/>
                </a:ext>
              </a:extLst>
            </p:cNvPr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5344;p74">
              <a:extLst>
                <a:ext uri="{FF2B5EF4-FFF2-40B4-BE49-F238E27FC236}">
                  <a16:creationId xmlns:a16="http://schemas.microsoft.com/office/drawing/2014/main" id="{DA43DA81-F5E9-1559-3040-6161A0EAC6B1}"/>
                </a:ext>
              </a:extLst>
            </p:cNvPr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" name="Google Shape;5927;p75">
            <a:extLst>
              <a:ext uri="{FF2B5EF4-FFF2-40B4-BE49-F238E27FC236}">
                <a16:creationId xmlns:a16="http://schemas.microsoft.com/office/drawing/2014/main" id="{B2AF31EB-EED7-DE4A-BA08-B00AD9DAEA14}"/>
              </a:ext>
            </a:extLst>
          </p:cNvPr>
          <p:cNvGrpSpPr/>
          <p:nvPr/>
        </p:nvGrpSpPr>
        <p:grpSpPr>
          <a:xfrm>
            <a:off x="988587" y="3456359"/>
            <a:ext cx="345328" cy="352833"/>
            <a:chOff x="-24353875" y="3147725"/>
            <a:chExt cx="289875" cy="296175"/>
          </a:xfrm>
          <a:solidFill>
            <a:schemeClr val="tx1"/>
          </a:solidFill>
        </p:grpSpPr>
        <p:sp>
          <p:nvSpPr>
            <p:cNvPr id="35" name="Google Shape;5928;p75">
              <a:extLst>
                <a:ext uri="{FF2B5EF4-FFF2-40B4-BE49-F238E27FC236}">
                  <a16:creationId xmlns:a16="http://schemas.microsoft.com/office/drawing/2014/main" id="{BF778F1D-A748-A955-A59A-83FE1C3759F9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29;p75">
              <a:extLst>
                <a:ext uri="{FF2B5EF4-FFF2-40B4-BE49-F238E27FC236}">
                  <a16:creationId xmlns:a16="http://schemas.microsoft.com/office/drawing/2014/main" id="{70523943-07CF-475C-653C-63A41A686925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41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75"/>
    </mc:Choice>
    <mc:Fallback xmlns="">
      <p:transition spd="slow" advTm="56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87286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Online setting</a:t>
            </a:r>
          </a:p>
        </p:txBody>
      </p:sp>
      <p:sp>
        <p:nvSpPr>
          <p:cNvPr id="2" name="Google Shape;731;p43">
            <a:extLst>
              <a:ext uri="{FF2B5EF4-FFF2-40B4-BE49-F238E27FC236}">
                <a16:creationId xmlns:a16="http://schemas.microsoft.com/office/drawing/2014/main" id="{0333A799-FEA1-77BC-C54A-992383CB318A}"/>
              </a:ext>
            </a:extLst>
          </p:cNvPr>
          <p:cNvSpPr txBox="1">
            <a:spLocks/>
          </p:cNvSpPr>
          <p:nvPr/>
        </p:nvSpPr>
        <p:spPr>
          <a:xfrm>
            <a:off x="1529554" y="1237871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Settings</a:t>
            </a:r>
            <a:endParaRPr lang="es-ES" sz="2400" dirty="0">
              <a:solidFill>
                <a:schemeClr val="bg2"/>
              </a:solidFill>
            </a:endParaRPr>
          </a:p>
        </p:txBody>
      </p:sp>
      <p:sp>
        <p:nvSpPr>
          <p:cNvPr id="3" name="Google Shape;732;p43">
            <a:extLst>
              <a:ext uri="{FF2B5EF4-FFF2-40B4-BE49-F238E27FC236}">
                <a16:creationId xmlns:a16="http://schemas.microsoft.com/office/drawing/2014/main" id="{80C90132-1443-1E0E-DB7D-94F8C08690D8}"/>
              </a:ext>
            </a:extLst>
          </p:cNvPr>
          <p:cNvSpPr txBox="1">
            <a:spLocks/>
          </p:cNvSpPr>
          <p:nvPr/>
        </p:nvSpPr>
        <p:spPr>
          <a:xfrm>
            <a:off x="1529553" y="1469908"/>
            <a:ext cx="6347622" cy="1035631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Have a stream of triplets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For each triplet, want to predict the label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After the prediction, know the correct answer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Want to minimize the number of errors</a:t>
            </a:r>
          </a:p>
        </p:txBody>
      </p:sp>
      <p:sp>
        <p:nvSpPr>
          <p:cNvPr id="4" name="Google Shape;731;p43">
            <a:extLst>
              <a:ext uri="{FF2B5EF4-FFF2-40B4-BE49-F238E27FC236}">
                <a16:creationId xmlns:a16="http://schemas.microsoft.com/office/drawing/2014/main" id="{0DAE4573-2086-1644-86A3-6604B0BE1120}"/>
              </a:ext>
            </a:extLst>
          </p:cNvPr>
          <p:cNvSpPr txBox="1">
            <a:spLocks/>
          </p:cNvSpPr>
          <p:nvPr/>
        </p:nvSpPr>
        <p:spPr>
          <a:xfrm>
            <a:off x="1532289" y="3122820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Result</a:t>
            </a:r>
            <a:endParaRPr lang="es-ES" sz="2400" dirty="0">
              <a:solidFill>
                <a:schemeClr val="bg2"/>
              </a:solidFill>
            </a:endParaRPr>
          </a:p>
        </p:txBody>
      </p:sp>
      <p:sp>
        <p:nvSpPr>
          <p:cNvPr id="6" name="Google Shape;748;p43">
            <a:extLst>
              <a:ext uri="{FF2B5EF4-FFF2-40B4-BE49-F238E27FC236}">
                <a16:creationId xmlns:a16="http://schemas.microsoft.com/office/drawing/2014/main" id="{A7ECE830-FCDF-6270-C756-E0CACFA439B3}"/>
              </a:ext>
            </a:extLst>
          </p:cNvPr>
          <p:cNvSpPr/>
          <p:nvPr/>
        </p:nvSpPr>
        <p:spPr>
          <a:xfrm rot="10800000" flipH="1">
            <a:off x="818234" y="2121353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48;p43">
            <a:extLst>
              <a:ext uri="{FF2B5EF4-FFF2-40B4-BE49-F238E27FC236}">
                <a16:creationId xmlns:a16="http://schemas.microsoft.com/office/drawing/2014/main" id="{47042E9A-26C5-C94A-5B4B-1ACBE4C9B400}"/>
              </a:ext>
            </a:extLst>
          </p:cNvPr>
          <p:cNvSpPr/>
          <p:nvPr/>
        </p:nvSpPr>
        <p:spPr>
          <a:xfrm rot="10800000" flipH="1">
            <a:off x="818234" y="3730013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732;p43">
                <a:extLst>
                  <a:ext uri="{FF2B5EF4-FFF2-40B4-BE49-F238E27FC236}">
                    <a16:creationId xmlns:a16="http://schemas.microsoft.com/office/drawing/2014/main" id="{5D9059B7-C9A7-E4B4-BE0A-4904F6C6D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2288" y="3354858"/>
                <a:ext cx="7459312" cy="625414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Realizable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mistakes (</a:t>
                </a:r>
                <a:r>
                  <a:rPr lang="en-US" sz="2000" dirty="0" err="1"/>
                  <a:t>Littlestone</a:t>
                </a:r>
                <a:r>
                  <a:rPr lang="en-US" sz="2000" dirty="0"/>
                  <a:t> dimension)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Agnostic case: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𝐿𝐷𝑖𝑚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000" dirty="0"/>
                  <a:t> regret (also </a:t>
                </a:r>
                <a:r>
                  <a:rPr lang="en-US" sz="2000" dirty="0" err="1"/>
                  <a:t>Littlestone</a:t>
                </a:r>
                <a:r>
                  <a:rPr lang="en-US" sz="2000" dirty="0"/>
                  <a:t> dimension)</a:t>
                </a:r>
              </a:p>
            </p:txBody>
          </p:sp>
        </mc:Choice>
        <mc:Fallback xmlns="">
          <p:sp>
            <p:nvSpPr>
              <p:cNvPr id="30" name="Google Shape;732;p43">
                <a:extLst>
                  <a:ext uri="{FF2B5EF4-FFF2-40B4-BE49-F238E27FC236}">
                    <a16:creationId xmlns:a16="http://schemas.microsoft.com/office/drawing/2014/main" id="{5D9059B7-C9A7-E4B4-BE0A-4904F6C6D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88" y="3354858"/>
                <a:ext cx="7459312" cy="625414"/>
              </a:xfrm>
              <a:prstGeom prst="rect">
                <a:avLst/>
              </a:prstGeom>
              <a:blipFill>
                <a:blip r:embed="rId4"/>
                <a:stretch>
                  <a:fillRect l="-1361" t="-8000" r="-85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oogle Shape;5342;p74">
            <a:extLst>
              <a:ext uri="{FF2B5EF4-FFF2-40B4-BE49-F238E27FC236}">
                <a16:creationId xmlns:a16="http://schemas.microsoft.com/office/drawing/2014/main" id="{2CBD6C60-058F-50CA-59CC-7E42F952C3B0}"/>
              </a:ext>
            </a:extLst>
          </p:cNvPr>
          <p:cNvGrpSpPr/>
          <p:nvPr/>
        </p:nvGrpSpPr>
        <p:grpSpPr>
          <a:xfrm>
            <a:off x="979062" y="1634993"/>
            <a:ext cx="339306" cy="339253"/>
            <a:chOff x="2685825" y="840375"/>
            <a:chExt cx="481900" cy="481825"/>
          </a:xfrm>
          <a:solidFill>
            <a:schemeClr val="tx1"/>
          </a:solidFill>
        </p:grpSpPr>
        <p:sp>
          <p:nvSpPr>
            <p:cNvPr id="32" name="Google Shape;5343;p74">
              <a:extLst>
                <a:ext uri="{FF2B5EF4-FFF2-40B4-BE49-F238E27FC236}">
                  <a16:creationId xmlns:a16="http://schemas.microsoft.com/office/drawing/2014/main" id="{0E85087F-6D2A-8979-8727-7C4FB7E28A62}"/>
                </a:ext>
              </a:extLst>
            </p:cNvPr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5344;p74">
              <a:extLst>
                <a:ext uri="{FF2B5EF4-FFF2-40B4-BE49-F238E27FC236}">
                  <a16:creationId xmlns:a16="http://schemas.microsoft.com/office/drawing/2014/main" id="{DA43DA81-F5E9-1559-3040-6161A0EAC6B1}"/>
                </a:ext>
              </a:extLst>
            </p:cNvPr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" name="Google Shape;5927;p75">
            <a:extLst>
              <a:ext uri="{FF2B5EF4-FFF2-40B4-BE49-F238E27FC236}">
                <a16:creationId xmlns:a16="http://schemas.microsoft.com/office/drawing/2014/main" id="{B2AF31EB-EED7-DE4A-BA08-B00AD9DAEA14}"/>
              </a:ext>
            </a:extLst>
          </p:cNvPr>
          <p:cNvGrpSpPr/>
          <p:nvPr/>
        </p:nvGrpSpPr>
        <p:grpSpPr>
          <a:xfrm>
            <a:off x="979062" y="3313484"/>
            <a:ext cx="345328" cy="352833"/>
            <a:chOff x="-24353875" y="3147725"/>
            <a:chExt cx="289875" cy="296175"/>
          </a:xfrm>
          <a:solidFill>
            <a:schemeClr val="tx1"/>
          </a:solidFill>
        </p:grpSpPr>
        <p:sp>
          <p:nvSpPr>
            <p:cNvPr id="35" name="Google Shape;5928;p75">
              <a:extLst>
                <a:ext uri="{FF2B5EF4-FFF2-40B4-BE49-F238E27FC236}">
                  <a16:creationId xmlns:a16="http://schemas.microsoft.com/office/drawing/2014/main" id="{BF778F1D-A748-A955-A59A-83FE1C3759F9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29;p75">
              <a:extLst>
                <a:ext uri="{FF2B5EF4-FFF2-40B4-BE49-F238E27FC236}">
                  <a16:creationId xmlns:a16="http://schemas.microsoft.com/office/drawing/2014/main" id="{70523943-07CF-475C-653C-63A41A686925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40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1"/>
    </mc:Choice>
    <mc:Fallback xmlns="">
      <p:transition spd="slow" advTm="28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87286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Conclusion</a:t>
            </a:r>
          </a:p>
        </p:txBody>
      </p:sp>
      <p:sp>
        <p:nvSpPr>
          <p:cNvPr id="2" name="Google Shape;731;p43">
            <a:extLst>
              <a:ext uri="{FF2B5EF4-FFF2-40B4-BE49-F238E27FC236}">
                <a16:creationId xmlns:a16="http://schemas.microsoft.com/office/drawing/2014/main" id="{0333A799-FEA1-77BC-C54A-992383CB318A}"/>
              </a:ext>
            </a:extLst>
          </p:cNvPr>
          <p:cNvSpPr txBox="1">
            <a:spLocks/>
          </p:cNvSpPr>
          <p:nvPr/>
        </p:nvSpPr>
        <p:spPr>
          <a:xfrm>
            <a:off x="1443828" y="1237871"/>
            <a:ext cx="6138072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Tight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sample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bounds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for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tree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learning</a:t>
            </a:r>
            <a:endParaRPr lang="es-ES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732;p43">
                <a:extLst>
                  <a:ext uri="{FF2B5EF4-FFF2-40B4-BE49-F238E27FC236}">
                    <a16:creationId xmlns:a16="http://schemas.microsoft.com/office/drawing/2014/main" id="{80C90132-1443-1E0E-DB7D-94F8C08690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3827" y="1469908"/>
                <a:ext cx="6824935" cy="992285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For binary/non-binary trees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-tuples for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For realizable/non-realizable case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For online settings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Non-uniform distribution on triplets</a:t>
                </a:r>
              </a:p>
            </p:txBody>
          </p:sp>
        </mc:Choice>
        <mc:Fallback xmlns="">
          <p:sp>
            <p:nvSpPr>
              <p:cNvPr id="3" name="Google Shape;732;p43">
                <a:extLst>
                  <a:ext uri="{FF2B5EF4-FFF2-40B4-BE49-F238E27FC236}">
                    <a16:creationId xmlns:a16="http://schemas.microsoft.com/office/drawing/2014/main" id="{80C90132-1443-1E0E-DB7D-94F8C086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27" y="1469908"/>
                <a:ext cx="6824935" cy="992285"/>
              </a:xfrm>
              <a:prstGeom prst="rect">
                <a:avLst/>
              </a:prstGeom>
              <a:blipFill>
                <a:blip r:embed="rId4"/>
                <a:stretch>
                  <a:fillRect l="-1487" t="-3797" b="-73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731;p43">
            <a:extLst>
              <a:ext uri="{FF2B5EF4-FFF2-40B4-BE49-F238E27FC236}">
                <a16:creationId xmlns:a16="http://schemas.microsoft.com/office/drawing/2014/main" id="{0DAE4573-2086-1644-86A3-6604B0BE1120}"/>
              </a:ext>
            </a:extLst>
          </p:cNvPr>
          <p:cNvSpPr txBox="1">
            <a:spLocks/>
          </p:cNvSpPr>
          <p:nvPr/>
        </p:nvSpPr>
        <p:spPr>
          <a:xfrm>
            <a:off x="1446564" y="3434132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>
                <a:solidFill>
                  <a:schemeClr val="bg2"/>
                </a:solidFill>
              </a:rPr>
              <a:t>Open </a:t>
            </a:r>
            <a:r>
              <a:rPr lang="es-ES" sz="2400" dirty="0" err="1">
                <a:solidFill>
                  <a:schemeClr val="bg2"/>
                </a:solidFill>
              </a:rPr>
              <a:t>questions</a:t>
            </a:r>
            <a:r>
              <a:rPr lang="es-ES" sz="2400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6" name="Google Shape;748;p43">
            <a:extLst>
              <a:ext uri="{FF2B5EF4-FFF2-40B4-BE49-F238E27FC236}">
                <a16:creationId xmlns:a16="http://schemas.microsoft.com/office/drawing/2014/main" id="{A7ECE830-FCDF-6270-C756-E0CACFA439B3}"/>
              </a:ext>
            </a:extLst>
          </p:cNvPr>
          <p:cNvSpPr/>
          <p:nvPr/>
        </p:nvSpPr>
        <p:spPr>
          <a:xfrm rot="10800000" flipH="1">
            <a:off x="732509" y="2121353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48;p43">
            <a:extLst>
              <a:ext uri="{FF2B5EF4-FFF2-40B4-BE49-F238E27FC236}">
                <a16:creationId xmlns:a16="http://schemas.microsoft.com/office/drawing/2014/main" id="{47042E9A-26C5-C94A-5B4B-1ACBE4C9B400}"/>
              </a:ext>
            </a:extLst>
          </p:cNvPr>
          <p:cNvSpPr/>
          <p:nvPr/>
        </p:nvSpPr>
        <p:spPr>
          <a:xfrm rot="10800000" flipH="1">
            <a:off x="732509" y="4080445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732;p43">
            <a:extLst>
              <a:ext uri="{FF2B5EF4-FFF2-40B4-BE49-F238E27FC236}">
                <a16:creationId xmlns:a16="http://schemas.microsoft.com/office/drawing/2014/main" id="{5D9059B7-C9A7-E4B4-BE0A-4904F6C6DD32}"/>
              </a:ext>
            </a:extLst>
          </p:cNvPr>
          <p:cNvSpPr txBox="1">
            <a:spLocks/>
          </p:cNvSpPr>
          <p:nvPr/>
        </p:nvSpPr>
        <p:spPr>
          <a:xfrm>
            <a:off x="1446562" y="3666170"/>
            <a:ext cx="7592663" cy="625414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Under which natural assumptions the efficient empirical risk minimizer for non-realizable case exists?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Improved sample complexity for </a:t>
            </a:r>
            <a:r>
              <a:rPr lang="en-US" sz="2000"/>
              <a:t>adaptive queries?</a:t>
            </a:r>
            <a:endParaRPr lang="en-US" sz="2000" dirty="0"/>
          </a:p>
        </p:txBody>
      </p:sp>
      <p:grpSp>
        <p:nvGrpSpPr>
          <p:cNvPr id="34" name="Google Shape;5927;p75">
            <a:extLst>
              <a:ext uri="{FF2B5EF4-FFF2-40B4-BE49-F238E27FC236}">
                <a16:creationId xmlns:a16="http://schemas.microsoft.com/office/drawing/2014/main" id="{B2AF31EB-EED7-DE4A-BA08-B00AD9DAEA14}"/>
              </a:ext>
            </a:extLst>
          </p:cNvPr>
          <p:cNvGrpSpPr/>
          <p:nvPr/>
        </p:nvGrpSpPr>
        <p:grpSpPr>
          <a:xfrm>
            <a:off x="875237" y="1670379"/>
            <a:ext cx="345328" cy="352833"/>
            <a:chOff x="-24353875" y="3147725"/>
            <a:chExt cx="289875" cy="296175"/>
          </a:xfrm>
          <a:solidFill>
            <a:schemeClr val="tx1"/>
          </a:solidFill>
        </p:grpSpPr>
        <p:sp>
          <p:nvSpPr>
            <p:cNvPr id="35" name="Google Shape;5928;p75">
              <a:extLst>
                <a:ext uri="{FF2B5EF4-FFF2-40B4-BE49-F238E27FC236}">
                  <a16:creationId xmlns:a16="http://schemas.microsoft.com/office/drawing/2014/main" id="{BF778F1D-A748-A955-A59A-83FE1C3759F9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29;p75">
              <a:extLst>
                <a:ext uri="{FF2B5EF4-FFF2-40B4-BE49-F238E27FC236}">
                  <a16:creationId xmlns:a16="http://schemas.microsoft.com/office/drawing/2014/main" id="{70523943-07CF-475C-653C-63A41A686925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54798A-DD99-5540-0F5B-D818FCE2473B}"/>
              </a:ext>
            </a:extLst>
          </p:cNvPr>
          <p:cNvSpPr txBox="1"/>
          <p:nvPr/>
        </p:nvSpPr>
        <p:spPr>
          <a:xfrm>
            <a:off x="864377" y="3343508"/>
            <a:ext cx="356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6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5"/>
    </mc:Choice>
    <mc:Fallback xmlns="">
      <p:transition spd="slow" advTm="37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6;p34">
            <a:extLst>
              <a:ext uri="{FF2B5EF4-FFF2-40B4-BE49-F238E27FC236}">
                <a16:creationId xmlns:a16="http://schemas.microsoft.com/office/drawing/2014/main" id="{FAAF8AF0-0C98-0167-C5A3-099EF887EB9C}"/>
              </a:ext>
            </a:extLst>
          </p:cNvPr>
          <p:cNvSpPr txBox="1">
            <a:spLocks/>
          </p:cNvSpPr>
          <p:nvPr/>
        </p:nvSpPr>
        <p:spPr>
          <a:xfrm>
            <a:off x="1043570" y="394138"/>
            <a:ext cx="7425976" cy="120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9pPr>
          </a:lstStyle>
          <a:p>
            <a:pPr algn="ctr"/>
            <a:r>
              <a:rPr lang="en-US" dirty="0">
                <a:solidFill>
                  <a:srgbClr val="282828"/>
                </a:solidFill>
                <a:latin typeface="Arbutus Slab" panose="020B0604020202020204" charset="0"/>
              </a:rPr>
              <a:t>Optimal Sample Complexity of Contrastive Learning</a:t>
            </a:r>
            <a:endParaRPr lang="en-US" sz="2600" dirty="0">
              <a:latin typeface="Arbutus Slab" panose="020B0604020202020204" charset="0"/>
            </a:endParaRPr>
          </a:p>
        </p:txBody>
      </p:sp>
      <p:sp>
        <p:nvSpPr>
          <p:cNvPr id="4" name="Google Shape;517;p34">
            <a:extLst>
              <a:ext uri="{FF2B5EF4-FFF2-40B4-BE49-F238E27FC236}">
                <a16:creationId xmlns:a16="http://schemas.microsoft.com/office/drawing/2014/main" id="{24A689B3-060E-7FCD-F2DD-A15B8A377360}"/>
              </a:ext>
            </a:extLst>
          </p:cNvPr>
          <p:cNvSpPr txBox="1">
            <a:spLocks/>
          </p:cNvSpPr>
          <p:nvPr/>
        </p:nvSpPr>
        <p:spPr>
          <a:xfrm>
            <a:off x="2424210" y="2388290"/>
            <a:ext cx="1044026" cy="5175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err="1">
                <a:latin typeface="+mj-lt"/>
              </a:rPr>
              <a:t>Dmitrii</a:t>
            </a:r>
            <a:endParaRPr lang="en-US" sz="1600" dirty="0">
              <a:latin typeface="+mj-lt"/>
            </a:endParaRPr>
          </a:p>
          <a:p>
            <a:pPr algn="ctr"/>
            <a:r>
              <a:rPr lang="en-US" sz="1600" dirty="0" err="1">
                <a:latin typeface="+mj-lt"/>
              </a:rPr>
              <a:t>Avdiukhin</a:t>
            </a:r>
            <a:endParaRPr lang="en-US" sz="1600" dirty="0">
              <a:latin typeface="+mj-lt"/>
            </a:endParaRPr>
          </a:p>
        </p:txBody>
      </p:sp>
      <p:sp>
        <p:nvSpPr>
          <p:cNvPr id="5" name="Google Shape;568;p34">
            <a:extLst>
              <a:ext uri="{FF2B5EF4-FFF2-40B4-BE49-F238E27FC236}">
                <a16:creationId xmlns:a16="http://schemas.microsoft.com/office/drawing/2014/main" id="{93A1BC68-4269-D3F5-13EF-41BD539FA9DB}"/>
              </a:ext>
            </a:extLst>
          </p:cNvPr>
          <p:cNvSpPr/>
          <p:nvPr/>
        </p:nvSpPr>
        <p:spPr>
          <a:xfrm rot="10800000" flipH="1">
            <a:off x="3642911" y="1863834"/>
            <a:ext cx="1858177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17;p34">
            <a:extLst>
              <a:ext uri="{FF2B5EF4-FFF2-40B4-BE49-F238E27FC236}">
                <a16:creationId xmlns:a16="http://schemas.microsoft.com/office/drawing/2014/main" id="{AE274252-9866-5525-951C-E273DFCFF83B}"/>
              </a:ext>
            </a:extLst>
          </p:cNvPr>
          <p:cNvSpPr txBox="1">
            <a:spLocks/>
          </p:cNvSpPr>
          <p:nvPr/>
        </p:nvSpPr>
        <p:spPr>
          <a:xfrm>
            <a:off x="6712715" y="2396359"/>
            <a:ext cx="1252573" cy="51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ctr"/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Grigory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Yaroslavtsev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Google Shape;517;p34">
            <a:extLst>
              <a:ext uri="{FF2B5EF4-FFF2-40B4-BE49-F238E27FC236}">
                <a16:creationId xmlns:a16="http://schemas.microsoft.com/office/drawing/2014/main" id="{A5C77519-F996-1401-4D33-264E6B833676}"/>
              </a:ext>
            </a:extLst>
          </p:cNvPr>
          <p:cNvSpPr txBox="1">
            <a:spLocks/>
          </p:cNvSpPr>
          <p:nvPr/>
        </p:nvSpPr>
        <p:spPr>
          <a:xfrm>
            <a:off x="5326606" y="2388290"/>
            <a:ext cx="1044026" cy="51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ctr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Orr Fischer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8" descr="George Mason University">
            <a:extLst>
              <a:ext uri="{FF2B5EF4-FFF2-40B4-BE49-F238E27FC236}">
                <a16:creationId xmlns:a16="http://schemas.microsoft.com/office/drawing/2014/main" id="{C3AD6B73-0122-B56A-47BE-783D22A2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06" y="2905880"/>
            <a:ext cx="968792" cy="6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FC2FC4BA-2278-8458-731C-1686E668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43" y="3052799"/>
            <a:ext cx="368959" cy="4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BDC3B16B-0228-B2CE-5E19-F8836F7C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06" y="3072898"/>
            <a:ext cx="1120307" cy="4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oogle Shape;5385;p74">
            <a:extLst>
              <a:ext uri="{FF2B5EF4-FFF2-40B4-BE49-F238E27FC236}">
                <a16:creationId xmlns:a16="http://schemas.microsoft.com/office/drawing/2014/main" id="{E3F8C443-9C0A-F415-3D21-0662619B68E3}"/>
              </a:ext>
            </a:extLst>
          </p:cNvPr>
          <p:cNvGrpSpPr/>
          <p:nvPr/>
        </p:nvGrpSpPr>
        <p:grpSpPr>
          <a:xfrm>
            <a:off x="7163065" y="2074371"/>
            <a:ext cx="351874" cy="297623"/>
            <a:chOff x="2678350" y="1464650"/>
            <a:chExt cx="499750" cy="422700"/>
          </a:xfrm>
        </p:grpSpPr>
        <p:sp>
          <p:nvSpPr>
            <p:cNvPr id="18" name="Google Shape;5386;p74">
              <a:extLst>
                <a:ext uri="{FF2B5EF4-FFF2-40B4-BE49-F238E27FC236}">
                  <a16:creationId xmlns:a16="http://schemas.microsoft.com/office/drawing/2014/main" id="{01D250E8-4292-310B-A0C3-AF1AE1EB2A49}"/>
                </a:ext>
              </a:extLst>
            </p:cNvPr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5387;p74">
              <a:extLst>
                <a:ext uri="{FF2B5EF4-FFF2-40B4-BE49-F238E27FC236}">
                  <a16:creationId xmlns:a16="http://schemas.microsoft.com/office/drawing/2014/main" id="{F6C70A0D-1E76-7C5B-9022-98B8E8612E53}"/>
                </a:ext>
              </a:extLst>
            </p:cNvPr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5388;p74">
              <a:extLst>
                <a:ext uri="{FF2B5EF4-FFF2-40B4-BE49-F238E27FC236}">
                  <a16:creationId xmlns:a16="http://schemas.microsoft.com/office/drawing/2014/main" id="{88317369-4FFD-8485-0EF5-0051BA2311FA}"/>
                </a:ext>
              </a:extLst>
            </p:cNvPr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" name="Google Shape;517;p34">
            <a:extLst>
              <a:ext uri="{FF2B5EF4-FFF2-40B4-BE49-F238E27FC236}">
                <a16:creationId xmlns:a16="http://schemas.microsoft.com/office/drawing/2014/main" id="{B17E965C-3140-DD1E-B5AE-C1AD772BB7C5}"/>
              </a:ext>
            </a:extLst>
          </p:cNvPr>
          <p:cNvSpPr txBox="1">
            <a:spLocks/>
          </p:cNvSpPr>
          <p:nvPr/>
        </p:nvSpPr>
        <p:spPr>
          <a:xfrm>
            <a:off x="1067263" y="2398131"/>
            <a:ext cx="1044026" cy="5175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err="1">
                <a:latin typeface="+mj-lt"/>
              </a:rPr>
              <a:t>Noga</a:t>
            </a:r>
            <a:endParaRPr lang="en-US" sz="1600" dirty="0">
              <a:latin typeface="+mj-lt"/>
            </a:endParaRPr>
          </a:p>
          <a:p>
            <a:pPr algn="ctr"/>
            <a:r>
              <a:rPr lang="en-US" sz="1600" dirty="0">
                <a:latin typeface="+mj-lt"/>
              </a:rPr>
              <a:t>Alon</a:t>
            </a:r>
          </a:p>
        </p:txBody>
      </p:sp>
      <p:pic>
        <p:nvPicPr>
          <p:cNvPr id="5122" name="Picture 2" descr="Logo &amp; Graphic Identity | Office of Communications">
            <a:extLst>
              <a:ext uri="{FF2B5EF4-FFF2-40B4-BE49-F238E27FC236}">
                <a16:creationId xmlns:a16="http://schemas.microsoft.com/office/drawing/2014/main" id="{10F7154C-346F-EC55-5C2B-9628A1A9B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72" y="3113321"/>
            <a:ext cx="1387678" cy="3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17;p34">
            <a:extLst>
              <a:ext uri="{FF2B5EF4-FFF2-40B4-BE49-F238E27FC236}">
                <a16:creationId xmlns:a16="http://schemas.microsoft.com/office/drawing/2014/main" id="{EDD2BA33-1C5E-5E7A-1436-63D26FF4F9AA}"/>
              </a:ext>
            </a:extLst>
          </p:cNvPr>
          <p:cNvSpPr txBox="1">
            <a:spLocks/>
          </p:cNvSpPr>
          <p:nvPr/>
        </p:nvSpPr>
        <p:spPr>
          <a:xfrm>
            <a:off x="3776802" y="2396359"/>
            <a:ext cx="1044026" cy="5175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err="1">
                <a:latin typeface="+mj-lt"/>
              </a:rPr>
              <a:t>Dor</a:t>
            </a:r>
            <a:endParaRPr lang="en-US" sz="1600" dirty="0">
              <a:latin typeface="+mj-lt"/>
            </a:endParaRPr>
          </a:p>
          <a:p>
            <a:pPr algn="ctr"/>
            <a:r>
              <a:rPr lang="en-US" sz="1600" dirty="0" err="1">
                <a:latin typeface="+mj-lt"/>
              </a:rPr>
              <a:t>Elboim</a:t>
            </a:r>
            <a:endParaRPr lang="en-US" sz="1600" dirty="0">
              <a:latin typeface="+mj-lt"/>
            </a:endParaRPr>
          </a:p>
        </p:txBody>
      </p:sp>
      <p:pic>
        <p:nvPicPr>
          <p:cNvPr id="7" name="Picture 2" descr="Logo &amp; Graphic Identity | Office of Communications">
            <a:extLst>
              <a:ext uri="{FF2B5EF4-FFF2-40B4-BE49-F238E27FC236}">
                <a16:creationId xmlns:a16="http://schemas.microsoft.com/office/drawing/2014/main" id="{EC0FCA5D-D599-BF88-E81C-60725DCE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11" y="3111549"/>
            <a:ext cx="1387678" cy="3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9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620C-2089-3449-2F62-E7AA9614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Contrastive Learning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F0E3F1-DAC2-5D46-C22F-33827261CB1B}"/>
              </a:ext>
            </a:extLst>
          </p:cNvPr>
          <p:cNvGrpSpPr/>
          <p:nvPr/>
        </p:nvGrpSpPr>
        <p:grpSpPr>
          <a:xfrm>
            <a:off x="720000" y="1416536"/>
            <a:ext cx="6229272" cy="3063901"/>
            <a:chOff x="856768" y="1187936"/>
            <a:chExt cx="6229272" cy="30639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67BDF9-C866-5D72-F285-24CD9F4E1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549" y="1219184"/>
              <a:ext cx="1468491" cy="757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35E3C502-DFF1-2628-8375-79405F8DA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777" y="3325460"/>
              <a:ext cx="1654245" cy="926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88D47B-223D-D107-6851-81C7240F5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68" y="1187936"/>
              <a:ext cx="1134172" cy="113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26B9FB-3D04-BCA4-F8DC-034717434D6E}"/>
                </a:ext>
              </a:extLst>
            </p:cNvPr>
            <p:cNvCxnSpPr>
              <a:cxnSpLocks/>
            </p:cNvCxnSpPr>
            <p:nvPr/>
          </p:nvCxnSpPr>
          <p:spPr>
            <a:xfrm>
              <a:off x="1545450" y="2541513"/>
              <a:ext cx="622045" cy="56941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01A62C-33BA-A9B2-5C1C-6E4E11C1F5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5450" y="2220312"/>
              <a:ext cx="4853316" cy="3199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2EF404-E693-DE66-B5C9-1173EBE959C2}"/>
                </a:ext>
              </a:extLst>
            </p:cNvPr>
            <p:cNvSpPr/>
            <p:nvPr/>
          </p:nvSpPr>
          <p:spPr>
            <a:xfrm>
              <a:off x="2045899" y="2989335"/>
              <a:ext cx="243192" cy="243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37AE95D-A6E3-49EE-27DE-0688DC285CCD}"/>
                </a:ext>
              </a:extLst>
            </p:cNvPr>
            <p:cNvSpPr/>
            <p:nvPr/>
          </p:nvSpPr>
          <p:spPr>
            <a:xfrm>
              <a:off x="1428718" y="2418645"/>
              <a:ext cx="243192" cy="243192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ED1E88F-C06E-24D2-791E-06EC01585843}"/>
                </a:ext>
              </a:extLst>
            </p:cNvPr>
            <p:cNvSpPr/>
            <p:nvPr/>
          </p:nvSpPr>
          <p:spPr>
            <a:xfrm>
              <a:off x="6277170" y="2101366"/>
              <a:ext cx="243192" cy="243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A8881E-456A-E601-2912-1CBE10E35797}"/>
              </a:ext>
            </a:extLst>
          </p:cNvPr>
          <p:cNvGrpSpPr/>
          <p:nvPr/>
        </p:nvGrpSpPr>
        <p:grpSpPr>
          <a:xfrm>
            <a:off x="4436036" y="3170525"/>
            <a:ext cx="4407811" cy="773057"/>
            <a:chOff x="4270666" y="4001970"/>
            <a:chExt cx="4407811" cy="773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081D9AA-CE40-F7AB-606F-1211E787F1AD}"/>
                    </a:ext>
                  </a:extLst>
                </p:cNvPr>
                <p:cNvSpPr txBox="1"/>
                <p:nvPr/>
              </p:nvSpPr>
              <p:spPr>
                <a:xfrm>
                  <a:off x="4270666" y="4001970"/>
                  <a:ext cx="65261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4000" dirty="0">
                      <a:solidFill>
                        <a:schemeClr val="bg2"/>
                      </a:solidFill>
                    </a:rPr>
                    <a:t>(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081D9AA-CE40-F7AB-606F-1211E787F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0666" y="4001970"/>
                  <a:ext cx="652615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13462" t="-15789" r="-32692" b="-350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32F352-026C-4068-44EA-2464308400B4}"/>
                </a:ext>
              </a:extLst>
            </p:cNvPr>
            <p:cNvSpPr txBox="1"/>
            <p:nvPr/>
          </p:nvSpPr>
          <p:spPr>
            <a:xfrm>
              <a:off x="5151744" y="4067141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,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E919C9-8F83-4E8F-B5AE-379D88434891}"/>
                </a:ext>
              </a:extLst>
            </p:cNvPr>
            <p:cNvSpPr txBox="1"/>
            <p:nvPr/>
          </p:nvSpPr>
          <p:spPr>
            <a:xfrm>
              <a:off x="5923120" y="4001970"/>
              <a:ext cx="7986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) &gt;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98C09D6-E0B5-AFAA-63D9-665D71E3092F}"/>
                </a:ext>
              </a:extLst>
            </p:cNvPr>
            <p:cNvGrpSpPr/>
            <p:nvPr/>
          </p:nvGrpSpPr>
          <p:grpSpPr>
            <a:xfrm>
              <a:off x="4812742" y="4235264"/>
              <a:ext cx="3559292" cy="356371"/>
              <a:chOff x="4812742" y="4235264"/>
              <a:chExt cx="3559292" cy="356371"/>
            </a:xfrm>
          </p:grpSpPr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BC8B51CF-08D7-8DB2-5135-CBF9C5C9CF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6113" y="4261890"/>
                <a:ext cx="505921" cy="261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>
                <a:extLst>
                  <a:ext uri="{FF2B5EF4-FFF2-40B4-BE49-F238E27FC236}">
                    <a16:creationId xmlns:a16="http://schemas.microsoft.com/office/drawing/2014/main" id="{E225A32E-7077-4394-9446-609BDB7F3D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2742" y="4235264"/>
                <a:ext cx="356371" cy="356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New York University Logo, PNG, Symbol, History, Meaning">
                <a:extLst>
                  <a:ext uri="{FF2B5EF4-FFF2-40B4-BE49-F238E27FC236}">
                    <a16:creationId xmlns:a16="http://schemas.microsoft.com/office/drawing/2014/main" id="{1CFE9180-A8AD-B1D4-0DAB-B271B04FA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0428" y="4261890"/>
                <a:ext cx="588830" cy="329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3E08D9-F836-A308-29D1-6127AA42D860}"/>
                    </a:ext>
                  </a:extLst>
                </p:cNvPr>
                <p:cNvSpPr txBox="1"/>
                <p:nvPr/>
              </p:nvSpPr>
              <p:spPr>
                <a:xfrm>
                  <a:off x="6682391" y="4001970"/>
                  <a:ext cx="65261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4000" dirty="0">
                      <a:solidFill>
                        <a:schemeClr val="bg2"/>
                      </a:solidFill>
                    </a:rPr>
                    <a:t>(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3E08D9-F836-A308-29D1-6127AA42D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391" y="4001970"/>
                  <a:ext cx="652615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3462" t="-15789" r="-32692" b="-350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7EE58E-9AC9-BB4F-702A-DD629C688CB0}"/>
                </a:ext>
              </a:extLst>
            </p:cNvPr>
            <p:cNvSpPr txBox="1"/>
            <p:nvPr/>
          </p:nvSpPr>
          <p:spPr>
            <a:xfrm>
              <a:off x="7601812" y="4067141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,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5BF1A5-0AC9-E9CC-4C75-9BC0F98B30CA}"/>
                </a:ext>
              </a:extLst>
            </p:cNvPr>
            <p:cNvSpPr txBox="1"/>
            <p:nvPr/>
          </p:nvSpPr>
          <p:spPr>
            <a:xfrm>
              <a:off x="8322289" y="4001970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)</a:t>
              </a:r>
            </a:p>
          </p:txBody>
        </p:sp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0B4639B3-65B3-308B-77E4-C4D52F985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937" y="4224405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72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CEAD2A-4F16-6615-25BF-4827DAD35AB7}"/>
              </a:ext>
            </a:extLst>
          </p:cNvPr>
          <p:cNvCxnSpPr>
            <a:cxnSpLocks/>
          </p:cNvCxnSpPr>
          <p:nvPr/>
        </p:nvCxnSpPr>
        <p:spPr>
          <a:xfrm>
            <a:off x="1408682" y="2767675"/>
            <a:ext cx="2237535" cy="3661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0BBEC3-E028-86B2-697B-DC2134F2AEAE}"/>
              </a:ext>
            </a:extLst>
          </p:cNvPr>
          <p:cNvCxnSpPr>
            <a:cxnSpLocks/>
          </p:cNvCxnSpPr>
          <p:nvPr/>
        </p:nvCxnSpPr>
        <p:spPr>
          <a:xfrm flipV="1">
            <a:off x="1408682" y="1752870"/>
            <a:ext cx="2744779" cy="10148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717620C-2089-3449-2F62-E7AA9614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Contrastive Learning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F0E3F1-DAC2-5D46-C22F-33827261CB1B}"/>
              </a:ext>
            </a:extLst>
          </p:cNvPr>
          <p:cNvGrpSpPr/>
          <p:nvPr/>
        </p:nvGrpSpPr>
        <p:grpSpPr>
          <a:xfrm>
            <a:off x="720000" y="1416536"/>
            <a:ext cx="6229272" cy="3063901"/>
            <a:chOff x="856768" y="1187936"/>
            <a:chExt cx="6229272" cy="30639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67BDF9-C866-5D72-F285-24CD9F4E1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549" y="1219184"/>
              <a:ext cx="1468491" cy="757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35E3C502-DFF1-2628-8375-79405F8DA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777" y="3325460"/>
              <a:ext cx="1654245" cy="926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88D47B-223D-D107-6851-81C7240F5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68" y="1187936"/>
              <a:ext cx="1134172" cy="113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26B9FB-3D04-BCA4-F8DC-034717434D6E}"/>
                </a:ext>
              </a:extLst>
            </p:cNvPr>
            <p:cNvCxnSpPr>
              <a:cxnSpLocks/>
            </p:cNvCxnSpPr>
            <p:nvPr/>
          </p:nvCxnSpPr>
          <p:spPr>
            <a:xfrm>
              <a:off x="1545450" y="2541513"/>
              <a:ext cx="622045" cy="56941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01A62C-33BA-A9B2-5C1C-6E4E11C1F5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5450" y="2220312"/>
              <a:ext cx="4853316" cy="3199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2EF404-E693-DE66-B5C9-1173EBE959C2}"/>
                </a:ext>
              </a:extLst>
            </p:cNvPr>
            <p:cNvSpPr/>
            <p:nvPr/>
          </p:nvSpPr>
          <p:spPr>
            <a:xfrm>
              <a:off x="2045899" y="2989335"/>
              <a:ext cx="243192" cy="243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ED1E88F-C06E-24D2-791E-06EC01585843}"/>
                </a:ext>
              </a:extLst>
            </p:cNvPr>
            <p:cNvSpPr/>
            <p:nvPr/>
          </p:nvSpPr>
          <p:spPr>
            <a:xfrm>
              <a:off x="6277170" y="2101366"/>
              <a:ext cx="243192" cy="243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37AE95D-A6E3-49EE-27DE-0688DC285CCD}"/>
                </a:ext>
              </a:extLst>
            </p:cNvPr>
            <p:cNvSpPr/>
            <p:nvPr/>
          </p:nvSpPr>
          <p:spPr>
            <a:xfrm>
              <a:off x="1428718" y="2418645"/>
              <a:ext cx="243192" cy="243192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Logo &amp; Graphic Identity | Office of Communications">
            <a:extLst>
              <a:ext uri="{FF2B5EF4-FFF2-40B4-BE49-F238E27FC236}">
                <a16:creationId xmlns:a16="http://schemas.microsoft.com/office/drawing/2014/main" id="{24983BD1-BAAC-5FAF-197A-B4DCF1BB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45" y="1110948"/>
            <a:ext cx="1647967" cy="4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anford University Logo - PNG and Vector - Logo Download">
            <a:extLst>
              <a:ext uri="{FF2B5EF4-FFF2-40B4-BE49-F238E27FC236}">
                <a16:creationId xmlns:a16="http://schemas.microsoft.com/office/drawing/2014/main" id="{704434CA-D9E7-E4DE-2F3C-BF232036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08" y="2853018"/>
            <a:ext cx="47301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4C0F29-4DE9-5340-7FEB-0E73BE6ED397}"/>
              </a:ext>
            </a:extLst>
          </p:cNvPr>
          <p:cNvSpPr/>
          <p:nvPr/>
        </p:nvSpPr>
        <p:spPr>
          <a:xfrm>
            <a:off x="4032532" y="1631274"/>
            <a:ext cx="243192" cy="24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7DC24E-328F-14B1-A61B-AC8C6E3158CB}"/>
              </a:ext>
            </a:extLst>
          </p:cNvPr>
          <p:cNvSpPr/>
          <p:nvPr/>
        </p:nvSpPr>
        <p:spPr>
          <a:xfrm>
            <a:off x="3524621" y="3012190"/>
            <a:ext cx="243192" cy="24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48829C4-2D2A-348E-A394-653AA31BD33F}"/>
              </a:ext>
            </a:extLst>
          </p:cNvPr>
          <p:cNvGrpSpPr/>
          <p:nvPr/>
        </p:nvGrpSpPr>
        <p:grpSpPr>
          <a:xfrm>
            <a:off x="4730184" y="2816507"/>
            <a:ext cx="4407811" cy="1989102"/>
            <a:chOff x="4730184" y="2816507"/>
            <a:chExt cx="4407811" cy="198910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0A8881E-456A-E601-2912-1CBE10E35797}"/>
                </a:ext>
              </a:extLst>
            </p:cNvPr>
            <p:cNvGrpSpPr/>
            <p:nvPr/>
          </p:nvGrpSpPr>
          <p:grpSpPr>
            <a:xfrm>
              <a:off x="4730184" y="2816507"/>
              <a:ext cx="4407811" cy="773057"/>
              <a:chOff x="4270666" y="4001970"/>
              <a:chExt cx="4407811" cy="7730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081D9AA-CE40-F7AB-606F-1211E787F1AD}"/>
                      </a:ext>
                    </a:extLst>
                  </p:cNvPr>
                  <p:cNvSpPr txBox="1"/>
                  <p:nvPr/>
                </p:nvSpPr>
                <p:spPr>
                  <a:xfrm>
                    <a:off x="4270666" y="4001970"/>
                    <a:ext cx="65261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0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a14:m>
                    <a:r>
                      <a:rPr lang="en-US" sz="4000" dirty="0">
                        <a:solidFill>
                          <a:schemeClr val="bg2"/>
                        </a:solidFill>
                      </a:rPr>
                      <a:t>(</a:t>
                    </a: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081D9AA-CE40-F7AB-606F-1211E787F1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0666" y="4001970"/>
                    <a:ext cx="652615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462" t="-14035" r="-32692" b="-350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32F352-026C-4068-44EA-2464308400B4}"/>
                  </a:ext>
                </a:extLst>
              </p:cNvPr>
              <p:cNvSpPr txBox="1"/>
              <p:nvPr/>
            </p:nvSpPr>
            <p:spPr>
              <a:xfrm>
                <a:off x="5151744" y="4067141"/>
                <a:ext cx="3273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,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E919C9-8F83-4E8F-B5AE-379D88434891}"/>
                  </a:ext>
                </a:extLst>
              </p:cNvPr>
              <p:cNvSpPr txBox="1"/>
              <p:nvPr/>
            </p:nvSpPr>
            <p:spPr>
              <a:xfrm>
                <a:off x="5923120" y="4001970"/>
                <a:ext cx="7986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) &gt;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98C09D6-E0B5-AFAA-63D9-665D71E3092F}"/>
                  </a:ext>
                </a:extLst>
              </p:cNvPr>
              <p:cNvGrpSpPr/>
              <p:nvPr/>
            </p:nvGrpSpPr>
            <p:grpSpPr>
              <a:xfrm>
                <a:off x="4812742" y="4235264"/>
                <a:ext cx="3559292" cy="356371"/>
                <a:chOff x="4812742" y="4235264"/>
                <a:chExt cx="3559292" cy="356371"/>
              </a:xfrm>
            </p:grpSpPr>
            <p:pic>
              <p:nvPicPr>
                <p:cNvPr id="22" name="Picture 2">
                  <a:extLst>
                    <a:ext uri="{FF2B5EF4-FFF2-40B4-BE49-F238E27FC236}">
                      <a16:creationId xmlns:a16="http://schemas.microsoft.com/office/drawing/2014/main" id="{BC8B51CF-08D7-8DB2-5135-CBF9C5C9CF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66113" y="4261890"/>
                  <a:ext cx="505921" cy="2610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6">
                  <a:extLst>
                    <a:ext uri="{FF2B5EF4-FFF2-40B4-BE49-F238E27FC236}">
                      <a16:creationId xmlns:a16="http://schemas.microsoft.com/office/drawing/2014/main" id="{E225A32E-7077-4394-9446-609BDB7F3D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2742" y="4235264"/>
                  <a:ext cx="356371" cy="3563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4" descr="New York University Logo, PNG, Symbol, History, Meaning">
                  <a:extLst>
                    <a:ext uri="{FF2B5EF4-FFF2-40B4-BE49-F238E27FC236}">
                      <a16:creationId xmlns:a16="http://schemas.microsoft.com/office/drawing/2014/main" id="{1CFE9180-A8AD-B1D4-0DAB-B271B04FA8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0428" y="4261890"/>
                  <a:ext cx="588830" cy="3297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43E08D9-F836-A308-29D1-6127AA42D860}"/>
                      </a:ext>
                    </a:extLst>
                  </p:cNvPr>
                  <p:cNvSpPr txBox="1"/>
                  <p:nvPr/>
                </p:nvSpPr>
                <p:spPr>
                  <a:xfrm>
                    <a:off x="6682391" y="4001970"/>
                    <a:ext cx="65261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0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a14:m>
                    <a:r>
                      <a:rPr lang="en-US" sz="4000" dirty="0">
                        <a:solidFill>
                          <a:schemeClr val="bg2"/>
                        </a:solidFill>
                      </a:rPr>
                      <a:t>(</a:t>
                    </a: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43E08D9-F836-A308-29D1-6127AA42D8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2391" y="4001970"/>
                    <a:ext cx="652615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462" t="-14035" r="-32692" b="-350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7EE58E-9AC9-BB4F-702A-DD629C688CB0}"/>
                  </a:ext>
                </a:extLst>
              </p:cNvPr>
              <p:cNvSpPr txBox="1"/>
              <p:nvPr/>
            </p:nvSpPr>
            <p:spPr>
              <a:xfrm>
                <a:off x="7601812" y="4067141"/>
                <a:ext cx="3273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,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5BF1A5-0AC9-E9CC-4C75-9BC0F98B30CA}"/>
                  </a:ext>
                </a:extLst>
              </p:cNvPr>
              <p:cNvSpPr txBox="1"/>
              <p:nvPr/>
            </p:nvSpPr>
            <p:spPr>
              <a:xfrm>
                <a:off x="8322289" y="4001970"/>
                <a:ext cx="3561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0B4639B3-65B3-308B-77E4-C4D52F985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3937" y="4224405"/>
                <a:ext cx="356371" cy="356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9C001DB-7B4E-D393-2751-5D2B80A1E8F2}"/>
                </a:ext>
              </a:extLst>
            </p:cNvPr>
            <p:cNvGrpSpPr/>
            <p:nvPr/>
          </p:nvGrpSpPr>
          <p:grpSpPr>
            <a:xfrm>
              <a:off x="4730184" y="3436329"/>
              <a:ext cx="4407811" cy="773057"/>
              <a:chOff x="4270666" y="4001970"/>
              <a:chExt cx="4407811" cy="7730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A1A3E558-9DCB-4A45-9430-D31F2F350D80}"/>
                      </a:ext>
                    </a:extLst>
                  </p:cNvPr>
                  <p:cNvSpPr txBox="1"/>
                  <p:nvPr/>
                </p:nvSpPr>
                <p:spPr>
                  <a:xfrm>
                    <a:off x="4270666" y="4001970"/>
                    <a:ext cx="65261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0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a14:m>
                    <a:r>
                      <a:rPr lang="en-US" sz="4000" dirty="0">
                        <a:solidFill>
                          <a:schemeClr val="bg2"/>
                        </a:solidFill>
                      </a:rPr>
                      <a:t>(</a:t>
                    </a: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A1A3E558-9DCB-4A45-9430-D31F2F350D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0666" y="4001970"/>
                    <a:ext cx="652615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462" t="-14035" r="-32692" b="-350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F079C07-BA2C-EE1B-A11B-7D270051B975}"/>
                  </a:ext>
                </a:extLst>
              </p:cNvPr>
              <p:cNvSpPr txBox="1"/>
              <p:nvPr/>
            </p:nvSpPr>
            <p:spPr>
              <a:xfrm>
                <a:off x="5151744" y="4067141"/>
                <a:ext cx="3273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,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231277-26A1-843E-432A-A40157FE9064}"/>
                  </a:ext>
                </a:extLst>
              </p:cNvPr>
              <p:cNvSpPr txBox="1"/>
              <p:nvPr/>
            </p:nvSpPr>
            <p:spPr>
              <a:xfrm>
                <a:off x="5923120" y="4001970"/>
                <a:ext cx="7986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) &gt;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3A93F5D-B6B7-0652-D08D-C203EC81C2BF}"/>
                  </a:ext>
                </a:extLst>
              </p:cNvPr>
              <p:cNvGrpSpPr/>
              <p:nvPr/>
            </p:nvGrpSpPr>
            <p:grpSpPr>
              <a:xfrm>
                <a:off x="4812742" y="4235264"/>
                <a:ext cx="1166516" cy="356371"/>
                <a:chOff x="4812742" y="4235264"/>
                <a:chExt cx="1166516" cy="356371"/>
              </a:xfrm>
            </p:grpSpPr>
            <p:pic>
              <p:nvPicPr>
                <p:cNvPr id="46" name="Picture 6">
                  <a:extLst>
                    <a:ext uri="{FF2B5EF4-FFF2-40B4-BE49-F238E27FC236}">
                      <a16:creationId xmlns:a16="http://schemas.microsoft.com/office/drawing/2014/main" id="{E2047324-F502-06D7-6C73-05DBB50509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2742" y="4235264"/>
                  <a:ext cx="356371" cy="3563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4" descr="New York University Logo, PNG, Symbol, History, Meaning">
                  <a:extLst>
                    <a:ext uri="{FF2B5EF4-FFF2-40B4-BE49-F238E27FC236}">
                      <a16:creationId xmlns:a16="http://schemas.microsoft.com/office/drawing/2014/main" id="{59BD6158-6737-CEB2-7D9F-00EE7E2932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0428" y="4261890"/>
                  <a:ext cx="588830" cy="3297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C5FDFD8A-0A1B-919F-4C9D-9569DB76BF5E}"/>
                      </a:ext>
                    </a:extLst>
                  </p:cNvPr>
                  <p:cNvSpPr txBox="1"/>
                  <p:nvPr/>
                </p:nvSpPr>
                <p:spPr>
                  <a:xfrm>
                    <a:off x="6682391" y="4001970"/>
                    <a:ext cx="65261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0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a14:m>
                    <a:r>
                      <a:rPr lang="en-US" sz="4000" dirty="0">
                        <a:solidFill>
                          <a:schemeClr val="bg2"/>
                        </a:solidFill>
                      </a:rPr>
                      <a:t>(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C5FDFD8A-0A1B-919F-4C9D-9569DB76BF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2391" y="4001970"/>
                    <a:ext cx="652615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462" t="-14035" r="-32692" b="-350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3514489-B1DD-0A84-D3F8-8245DD3F2C09}"/>
                  </a:ext>
                </a:extLst>
              </p:cNvPr>
              <p:cNvSpPr txBox="1"/>
              <p:nvPr/>
            </p:nvSpPr>
            <p:spPr>
              <a:xfrm>
                <a:off x="7601812" y="4067141"/>
                <a:ext cx="3273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,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0698B9-6D1D-4B7D-BA84-FB53F30E49A6}"/>
                  </a:ext>
                </a:extLst>
              </p:cNvPr>
              <p:cNvSpPr txBox="1"/>
              <p:nvPr/>
            </p:nvSpPr>
            <p:spPr>
              <a:xfrm>
                <a:off x="8322289" y="4001970"/>
                <a:ext cx="3561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  <p:pic>
            <p:nvPicPr>
              <p:cNvPr id="44" name="Picture 6">
                <a:extLst>
                  <a:ext uri="{FF2B5EF4-FFF2-40B4-BE49-F238E27FC236}">
                    <a16:creationId xmlns:a16="http://schemas.microsoft.com/office/drawing/2014/main" id="{03259331-D43C-526D-7BC3-86775773E6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3937" y="4224405"/>
                <a:ext cx="356371" cy="356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C0C1C9A-B459-2B2B-2660-EE395FB4F230}"/>
                </a:ext>
              </a:extLst>
            </p:cNvPr>
            <p:cNvGrpSpPr/>
            <p:nvPr/>
          </p:nvGrpSpPr>
          <p:grpSpPr>
            <a:xfrm>
              <a:off x="4730184" y="4032552"/>
              <a:ext cx="4407811" cy="773057"/>
              <a:chOff x="4270666" y="4001970"/>
              <a:chExt cx="4407811" cy="7730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F29CF9EF-D410-9B63-A67F-E52CCD45E25D}"/>
                      </a:ext>
                    </a:extLst>
                  </p:cNvPr>
                  <p:cNvSpPr txBox="1"/>
                  <p:nvPr/>
                </p:nvSpPr>
                <p:spPr>
                  <a:xfrm>
                    <a:off x="4270666" y="4001970"/>
                    <a:ext cx="65261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0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a14:m>
                    <a:r>
                      <a:rPr lang="en-US" sz="4000" dirty="0">
                        <a:solidFill>
                          <a:schemeClr val="bg2"/>
                        </a:solidFill>
                      </a:rPr>
                      <a:t>(</a:t>
                    </a:r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F29CF9EF-D410-9B63-A67F-E52CCD45E2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0666" y="4001970"/>
                    <a:ext cx="652615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462" t="-14035" r="-32692" b="-350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DADD01-F0C7-C52A-9716-2D8D90270B72}"/>
                  </a:ext>
                </a:extLst>
              </p:cNvPr>
              <p:cNvSpPr txBox="1"/>
              <p:nvPr/>
            </p:nvSpPr>
            <p:spPr>
              <a:xfrm>
                <a:off x="5151744" y="4067141"/>
                <a:ext cx="3273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,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98BF4A-4D05-DF71-1485-776B8E0C4F4A}"/>
                  </a:ext>
                </a:extLst>
              </p:cNvPr>
              <p:cNvSpPr txBox="1"/>
              <p:nvPr/>
            </p:nvSpPr>
            <p:spPr>
              <a:xfrm>
                <a:off x="5923120" y="4001970"/>
                <a:ext cx="7986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) &gt;</a:t>
                </a: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1BA598-9B82-B198-2E1B-D102A09F2FA5}"/>
                  </a:ext>
                </a:extLst>
              </p:cNvPr>
              <p:cNvGrpSpPr/>
              <p:nvPr/>
            </p:nvGrpSpPr>
            <p:grpSpPr>
              <a:xfrm>
                <a:off x="4812742" y="4235264"/>
                <a:ext cx="1166516" cy="356371"/>
                <a:chOff x="4812742" y="4235264"/>
                <a:chExt cx="1166516" cy="356371"/>
              </a:xfrm>
            </p:grpSpPr>
            <p:pic>
              <p:nvPicPr>
                <p:cNvPr id="58" name="Picture 6">
                  <a:extLst>
                    <a:ext uri="{FF2B5EF4-FFF2-40B4-BE49-F238E27FC236}">
                      <a16:creationId xmlns:a16="http://schemas.microsoft.com/office/drawing/2014/main" id="{54EF67B2-FE46-4544-2759-E0BEEF23E3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2742" y="4235264"/>
                  <a:ext cx="356371" cy="3563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4" descr="New York University Logo, PNG, Symbol, History, Meaning">
                  <a:extLst>
                    <a:ext uri="{FF2B5EF4-FFF2-40B4-BE49-F238E27FC236}">
                      <a16:creationId xmlns:a16="http://schemas.microsoft.com/office/drawing/2014/main" id="{C6DB5512-8FEF-6DEE-B301-3DF2C5488B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0428" y="4261890"/>
                  <a:ext cx="588830" cy="3297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ACABDB14-E08D-7F36-6A1C-67ACD7BF8B7C}"/>
                      </a:ext>
                    </a:extLst>
                  </p:cNvPr>
                  <p:cNvSpPr txBox="1"/>
                  <p:nvPr/>
                </p:nvSpPr>
                <p:spPr>
                  <a:xfrm>
                    <a:off x="6682391" y="4001970"/>
                    <a:ext cx="65261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0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a14:m>
                    <a:r>
                      <a:rPr lang="en-US" sz="4000" dirty="0">
                        <a:solidFill>
                          <a:schemeClr val="bg2"/>
                        </a:solidFill>
                      </a:rPr>
                      <a:t>(</a:t>
                    </a: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ACABDB14-E08D-7F36-6A1C-67ACD7BF8B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2391" y="4001970"/>
                    <a:ext cx="652615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462" t="-14035" r="-32692" b="-350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2CC595-1788-4B50-20CB-0A7C9E0F42B6}"/>
                  </a:ext>
                </a:extLst>
              </p:cNvPr>
              <p:cNvSpPr txBox="1"/>
              <p:nvPr/>
            </p:nvSpPr>
            <p:spPr>
              <a:xfrm>
                <a:off x="7601812" y="4067141"/>
                <a:ext cx="3273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,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9C73D28-353B-276A-D1AB-1D4781712E79}"/>
                  </a:ext>
                </a:extLst>
              </p:cNvPr>
              <p:cNvSpPr txBox="1"/>
              <p:nvPr/>
            </p:nvSpPr>
            <p:spPr>
              <a:xfrm>
                <a:off x="8322289" y="4001970"/>
                <a:ext cx="3561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  <p:pic>
            <p:nvPicPr>
              <p:cNvPr id="56" name="Picture 6">
                <a:extLst>
                  <a:ext uri="{FF2B5EF4-FFF2-40B4-BE49-F238E27FC236}">
                    <a16:creationId xmlns:a16="http://schemas.microsoft.com/office/drawing/2014/main" id="{87E98F85-2A6F-7A97-BD27-4234A35764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3937" y="4224405"/>
                <a:ext cx="356371" cy="356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0" name="Picture 2" descr="Stanford University Logo - PNG and Vector - Logo Download">
              <a:extLst>
                <a:ext uri="{FF2B5EF4-FFF2-40B4-BE49-F238E27FC236}">
                  <a16:creationId xmlns:a16="http://schemas.microsoft.com/office/drawing/2014/main" id="{36DD1DB4-E0F4-E6E3-6036-C916683E5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2659" y="3574234"/>
              <a:ext cx="327334" cy="489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Logo &amp; Graphic Identity | Office of Communications">
              <a:extLst>
                <a:ext uri="{FF2B5EF4-FFF2-40B4-BE49-F238E27FC236}">
                  <a16:creationId xmlns:a16="http://schemas.microsoft.com/office/drawing/2014/main" id="{B2BA9D4E-08AB-8F62-0437-EDAFEAEF5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5556" y="4343032"/>
              <a:ext cx="672939" cy="180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825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620C-2089-3449-2F62-E7AA9614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Contrastive Learning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F0E3F1-DAC2-5D46-C22F-33827261CB1B}"/>
              </a:ext>
            </a:extLst>
          </p:cNvPr>
          <p:cNvGrpSpPr/>
          <p:nvPr/>
        </p:nvGrpSpPr>
        <p:grpSpPr>
          <a:xfrm>
            <a:off x="720000" y="1336345"/>
            <a:ext cx="3823821" cy="2653693"/>
            <a:chOff x="856768" y="1127517"/>
            <a:chExt cx="3823821" cy="265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67BDF9-C866-5D72-F285-24CD9F4E1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098" y="1127517"/>
              <a:ext cx="1468491" cy="757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88D47B-223D-D107-6851-81C7240F5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68" y="1187936"/>
              <a:ext cx="1134172" cy="113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2EF404-E693-DE66-B5C9-1173EBE959C2}"/>
                </a:ext>
              </a:extLst>
            </p:cNvPr>
            <p:cNvSpPr/>
            <p:nvPr/>
          </p:nvSpPr>
          <p:spPr>
            <a:xfrm>
              <a:off x="3372713" y="3538018"/>
              <a:ext cx="243192" cy="243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37AE95D-A6E3-49EE-27DE-0688DC285CCD}"/>
                </a:ext>
              </a:extLst>
            </p:cNvPr>
            <p:cNvSpPr/>
            <p:nvPr/>
          </p:nvSpPr>
          <p:spPr>
            <a:xfrm>
              <a:off x="1428718" y="2418645"/>
              <a:ext cx="243192" cy="243192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ED1E88F-C06E-24D2-791E-06EC01585843}"/>
                </a:ext>
              </a:extLst>
            </p:cNvPr>
            <p:cNvSpPr/>
            <p:nvPr/>
          </p:nvSpPr>
          <p:spPr>
            <a:xfrm>
              <a:off x="3720153" y="2054293"/>
              <a:ext cx="243192" cy="243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Stanford University Logo - PNG and Vector - Logo Download">
            <a:extLst>
              <a:ext uri="{FF2B5EF4-FFF2-40B4-BE49-F238E27FC236}">
                <a16:creationId xmlns:a16="http://schemas.microsoft.com/office/drawing/2014/main" id="{46A7AD45-8B51-B0BA-A61A-C056B6A5F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" y="3868442"/>
            <a:ext cx="47301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ogo &amp; Graphic Identity | Office of Communications">
            <a:extLst>
              <a:ext uri="{FF2B5EF4-FFF2-40B4-BE49-F238E27FC236}">
                <a16:creationId xmlns:a16="http://schemas.microsoft.com/office/drawing/2014/main" id="{1AA2E633-3C18-0C4A-A70A-979D90E7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53" y="4123237"/>
            <a:ext cx="1647967" cy="4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9E47DF0-4D05-38F4-70DD-93FBC7BA57B6}"/>
              </a:ext>
            </a:extLst>
          </p:cNvPr>
          <p:cNvSpPr/>
          <p:nvPr/>
        </p:nvSpPr>
        <p:spPr>
          <a:xfrm>
            <a:off x="1413546" y="3788372"/>
            <a:ext cx="243192" cy="24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FF0E66-7B1A-5D8A-8027-F283AC380DA9}"/>
              </a:ext>
            </a:extLst>
          </p:cNvPr>
          <p:cNvGrpSpPr/>
          <p:nvPr/>
        </p:nvGrpSpPr>
        <p:grpSpPr>
          <a:xfrm>
            <a:off x="4401989" y="2571750"/>
            <a:ext cx="4693145" cy="1434426"/>
            <a:chOff x="4401989" y="2571750"/>
            <a:chExt cx="4693145" cy="143442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122E9A-DC28-7BA4-6A1E-861F272D2887}"/>
                </a:ext>
              </a:extLst>
            </p:cNvPr>
            <p:cNvGrpSpPr/>
            <p:nvPr/>
          </p:nvGrpSpPr>
          <p:grpSpPr>
            <a:xfrm>
              <a:off x="4401989" y="2571750"/>
              <a:ext cx="4693145" cy="773057"/>
              <a:chOff x="4401989" y="2571750"/>
              <a:chExt cx="4693145" cy="77305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A8881E-456A-E601-2912-1CBE10E35797}"/>
                  </a:ext>
                </a:extLst>
              </p:cNvPr>
              <p:cNvGrpSpPr/>
              <p:nvPr/>
            </p:nvGrpSpPr>
            <p:grpSpPr>
              <a:xfrm>
                <a:off x="4401989" y="2571750"/>
                <a:ext cx="4693145" cy="773057"/>
                <a:chOff x="4270666" y="4001970"/>
                <a:chExt cx="4693145" cy="77305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9081D9AA-CE40-F7AB-606F-1211E787F1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70666" y="4001970"/>
                      <a:ext cx="65261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40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oMath>
                      </a14:m>
                      <a:r>
                        <a:rPr lang="en-US" sz="4000" dirty="0">
                          <a:solidFill>
                            <a:schemeClr val="bg2"/>
                          </a:solidFill>
                        </a:rPr>
                        <a:t>(</a:t>
                      </a:r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9081D9AA-CE40-F7AB-606F-1211E787F1A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70666" y="4001970"/>
                      <a:ext cx="652615" cy="70788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3462" t="-15789" r="-32692" b="-350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832F352-026C-4068-44EA-2464308400B4}"/>
                    </a:ext>
                  </a:extLst>
                </p:cNvPr>
                <p:cNvSpPr txBox="1"/>
                <p:nvPr/>
              </p:nvSpPr>
              <p:spPr>
                <a:xfrm>
                  <a:off x="5151744" y="4067141"/>
                  <a:ext cx="32733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solidFill>
                        <a:schemeClr val="bg2"/>
                      </a:solidFill>
                    </a:rPr>
                    <a:t>,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6E919C9-8F83-4E8F-B5AE-379D88434891}"/>
                    </a:ext>
                  </a:extLst>
                </p:cNvPr>
                <p:cNvSpPr txBox="1"/>
                <p:nvPr/>
              </p:nvSpPr>
              <p:spPr>
                <a:xfrm>
                  <a:off x="5923120" y="4001970"/>
                  <a:ext cx="79861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solidFill>
                        <a:schemeClr val="bg2"/>
                      </a:solidFill>
                    </a:rPr>
                    <a:t>) &gt;</a:t>
                  </a: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A98C09D6-E0B5-AFAA-63D9-665D71E3092F}"/>
                    </a:ext>
                  </a:extLst>
                </p:cNvPr>
                <p:cNvGrpSpPr/>
                <p:nvPr/>
              </p:nvGrpSpPr>
              <p:grpSpPr>
                <a:xfrm>
                  <a:off x="4812742" y="4235264"/>
                  <a:ext cx="3559292" cy="356371"/>
                  <a:chOff x="4812742" y="4235264"/>
                  <a:chExt cx="3559292" cy="356371"/>
                </a:xfrm>
              </p:grpSpPr>
              <p:pic>
                <p:nvPicPr>
                  <p:cNvPr id="22" name="Picture 2">
                    <a:extLst>
                      <a:ext uri="{FF2B5EF4-FFF2-40B4-BE49-F238E27FC236}">
                        <a16:creationId xmlns:a16="http://schemas.microsoft.com/office/drawing/2014/main" id="{BC8B51CF-08D7-8DB2-5135-CBF9C5C9CF0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66113" y="4261890"/>
                    <a:ext cx="505921" cy="261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" name="Picture 6">
                    <a:extLst>
                      <a:ext uri="{FF2B5EF4-FFF2-40B4-BE49-F238E27FC236}">
                        <a16:creationId xmlns:a16="http://schemas.microsoft.com/office/drawing/2014/main" id="{E225A32E-7077-4394-9446-609BDB7F3D1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12742" y="4235264"/>
                    <a:ext cx="356371" cy="356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E43E08D9-F836-A308-29D1-6127AA42D8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2391" y="4001970"/>
                      <a:ext cx="65261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400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oMath>
                      </a14:m>
                      <a:r>
                        <a:rPr lang="en-US" sz="4000" dirty="0">
                          <a:solidFill>
                            <a:schemeClr val="bg2"/>
                          </a:solidFill>
                        </a:rPr>
                        <a:t>(</a:t>
                      </a: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E43E08D9-F836-A308-29D1-6127AA42D8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2391" y="4001970"/>
                      <a:ext cx="652615" cy="70788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3462" t="-15789" r="-32692" b="-350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B7EE58E-9AC9-BB4F-702A-DD629C688CB0}"/>
                    </a:ext>
                  </a:extLst>
                </p:cNvPr>
                <p:cNvSpPr txBox="1"/>
                <p:nvPr/>
              </p:nvSpPr>
              <p:spPr>
                <a:xfrm>
                  <a:off x="7601812" y="4067141"/>
                  <a:ext cx="32733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solidFill>
                        <a:schemeClr val="bg2"/>
                      </a:solidFill>
                    </a:rPr>
                    <a:t>,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35BF1A5-0AC9-E9CC-4C75-9BC0F98B30CA}"/>
                    </a:ext>
                  </a:extLst>
                </p:cNvPr>
                <p:cNvSpPr txBox="1"/>
                <p:nvPr/>
              </p:nvSpPr>
              <p:spPr>
                <a:xfrm>
                  <a:off x="8322289" y="4001970"/>
                  <a:ext cx="6415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solidFill>
                        <a:schemeClr val="bg2"/>
                      </a:solidFill>
                    </a:rPr>
                    <a:t>)?</a:t>
                  </a:r>
                </a:p>
              </p:txBody>
            </p:sp>
            <p:pic>
              <p:nvPicPr>
                <p:cNvPr id="28" name="Picture 6">
                  <a:extLst>
                    <a:ext uri="{FF2B5EF4-FFF2-40B4-BE49-F238E27FC236}">
                      <a16:creationId xmlns:a16="http://schemas.microsoft.com/office/drawing/2014/main" id="{0B4639B3-65B3-308B-77E4-C4D52F9858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3937" y="4224405"/>
                  <a:ext cx="356371" cy="3563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1" name="Picture 2" descr="Stanford University Logo - PNG and Vector - Logo Download">
                <a:extLst>
                  <a:ext uri="{FF2B5EF4-FFF2-40B4-BE49-F238E27FC236}">
                    <a16:creationId xmlns:a16="http://schemas.microsoft.com/office/drawing/2014/main" id="{20BE4EB6-9768-E88C-C873-9C685F22EF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6137" y="2677422"/>
                <a:ext cx="380587" cy="569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6A2D1BB-E053-A929-20C9-CA52CCF8439B}"/>
                </a:ext>
              </a:extLst>
            </p:cNvPr>
            <p:cNvGrpSpPr/>
            <p:nvPr/>
          </p:nvGrpSpPr>
          <p:grpSpPr>
            <a:xfrm>
              <a:off x="4401989" y="3233119"/>
              <a:ext cx="4693145" cy="773057"/>
              <a:chOff x="4401989" y="2571750"/>
              <a:chExt cx="4693145" cy="77305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0986349-0FA1-F0EC-0D67-9C8262036A61}"/>
                  </a:ext>
                </a:extLst>
              </p:cNvPr>
              <p:cNvGrpSpPr/>
              <p:nvPr/>
            </p:nvGrpSpPr>
            <p:grpSpPr>
              <a:xfrm>
                <a:off x="4401989" y="2571750"/>
                <a:ext cx="4693145" cy="773057"/>
                <a:chOff x="4270666" y="4001970"/>
                <a:chExt cx="4693145" cy="77305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CB4AE38C-37CB-DAF6-5AF2-3D35E7C575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70666" y="4001970"/>
                      <a:ext cx="65261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40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oMath>
                      </a14:m>
                      <a:r>
                        <a:rPr lang="en-US" sz="4000" dirty="0">
                          <a:solidFill>
                            <a:schemeClr val="bg2"/>
                          </a:solidFill>
                        </a:rPr>
                        <a:t>(</a:t>
                      </a:r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CB4AE38C-37CB-DAF6-5AF2-3D35E7C575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70666" y="4001970"/>
                      <a:ext cx="652615" cy="70788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3462" t="-15789" r="-32692" b="-350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E41BBAF-CEE0-4E18-7CFC-4F2F50B018EF}"/>
                    </a:ext>
                  </a:extLst>
                </p:cNvPr>
                <p:cNvSpPr txBox="1"/>
                <p:nvPr/>
              </p:nvSpPr>
              <p:spPr>
                <a:xfrm>
                  <a:off x="5151744" y="4067141"/>
                  <a:ext cx="32733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solidFill>
                        <a:schemeClr val="bg2"/>
                      </a:solidFill>
                    </a:rPr>
                    <a:t>,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0B5A04D-9D0B-361A-1B29-7561C979D4BB}"/>
                    </a:ext>
                  </a:extLst>
                </p:cNvPr>
                <p:cNvSpPr txBox="1"/>
                <p:nvPr/>
              </p:nvSpPr>
              <p:spPr>
                <a:xfrm>
                  <a:off x="5923120" y="4001970"/>
                  <a:ext cx="79861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solidFill>
                        <a:schemeClr val="bg2"/>
                      </a:solidFill>
                    </a:rPr>
                    <a:t>) &gt;</a:t>
                  </a:r>
                </a:p>
              </p:txBody>
            </p:sp>
            <p:pic>
              <p:nvPicPr>
                <p:cNvPr id="41" name="Picture 6">
                  <a:extLst>
                    <a:ext uri="{FF2B5EF4-FFF2-40B4-BE49-F238E27FC236}">
                      <a16:creationId xmlns:a16="http://schemas.microsoft.com/office/drawing/2014/main" id="{51BF22CA-7F96-2A13-3D74-8331D412D1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2742" y="4235264"/>
                  <a:ext cx="356371" cy="3563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230F7C56-6688-3A27-43E6-30D8E2D19A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2391" y="4001970"/>
                      <a:ext cx="65261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400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oMath>
                      </a14:m>
                      <a:r>
                        <a:rPr lang="en-US" sz="4000" dirty="0">
                          <a:solidFill>
                            <a:schemeClr val="bg2"/>
                          </a:solidFill>
                        </a:rPr>
                        <a:t>(</a:t>
                      </a:r>
                    </a:p>
                  </p:txBody>
                </p:sp>
              </mc:Choice>
              <mc:Fallback xmlns="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230F7C56-6688-3A27-43E6-30D8E2D19A4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2391" y="4001970"/>
                      <a:ext cx="652615" cy="70788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3462" t="-15789" r="-32692" b="-350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B62A75C-54E7-6B3B-F203-57AB2EAB95A7}"/>
                    </a:ext>
                  </a:extLst>
                </p:cNvPr>
                <p:cNvSpPr txBox="1"/>
                <p:nvPr/>
              </p:nvSpPr>
              <p:spPr>
                <a:xfrm>
                  <a:off x="7601812" y="4067141"/>
                  <a:ext cx="32733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solidFill>
                        <a:schemeClr val="bg2"/>
                      </a:solidFill>
                    </a:rPr>
                    <a:t>,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EBCF85D-131D-F01A-8712-249BA97C8574}"/>
                    </a:ext>
                  </a:extLst>
                </p:cNvPr>
                <p:cNvSpPr txBox="1"/>
                <p:nvPr/>
              </p:nvSpPr>
              <p:spPr>
                <a:xfrm>
                  <a:off x="8322289" y="4001970"/>
                  <a:ext cx="6415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solidFill>
                        <a:schemeClr val="bg2"/>
                      </a:solidFill>
                    </a:rPr>
                    <a:t>)?</a:t>
                  </a:r>
                </a:p>
              </p:txBody>
            </p:sp>
            <p:pic>
              <p:nvPicPr>
                <p:cNvPr id="39" name="Picture 6">
                  <a:extLst>
                    <a:ext uri="{FF2B5EF4-FFF2-40B4-BE49-F238E27FC236}">
                      <a16:creationId xmlns:a16="http://schemas.microsoft.com/office/drawing/2014/main" id="{5833E67B-E739-0190-1D67-A790548EA6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3937" y="4224405"/>
                  <a:ext cx="356371" cy="3563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1" name="Picture 2" descr="Stanford University Logo - PNG and Vector - Logo Download">
                <a:extLst>
                  <a:ext uri="{FF2B5EF4-FFF2-40B4-BE49-F238E27FC236}">
                    <a16:creationId xmlns:a16="http://schemas.microsoft.com/office/drawing/2014/main" id="{15042CE5-8C0A-6E52-298F-CA449433D7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6137" y="2677422"/>
                <a:ext cx="380587" cy="569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2" name="Picture 2" descr="Logo &amp; Graphic Identity | Office of Communications">
              <a:extLst>
                <a:ext uri="{FF2B5EF4-FFF2-40B4-BE49-F238E27FC236}">
                  <a16:creationId xmlns:a16="http://schemas.microsoft.com/office/drawing/2014/main" id="{2E866187-0D37-A77E-1225-556DAE461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571" y="3533432"/>
              <a:ext cx="672939" cy="180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84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21AC-AFCF-0172-DB60-2D71EE04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22C15-A923-39CA-581C-5AC083B3F6B3}"/>
              </a:ext>
            </a:extLst>
          </p:cNvPr>
          <p:cNvSpPr txBox="1"/>
          <p:nvPr/>
        </p:nvSpPr>
        <p:spPr>
          <a:xfrm>
            <a:off x="430225" y="990949"/>
            <a:ext cx="8939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Contrastive learning is extremely popular (see Lilian Weng, </a:t>
            </a:r>
            <a:r>
              <a:rPr lang="en-US" sz="2400" dirty="0" err="1"/>
              <a:t>OpenAI</a:t>
            </a:r>
            <a:r>
              <a:rPr lang="en-US" sz="2400" dirty="0"/>
              <a:t>)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https://lilianweng.github.io/posts/2021-05-31-contrastive</a:t>
            </a:r>
            <a:endParaRPr lang="en-US" sz="2000" dirty="0"/>
          </a:p>
          <a:p>
            <a:pPr marL="342900" indent="-342900">
              <a:buFont typeface="Wingdings" pitchFamily="2" charset="2"/>
              <a:buChar char="v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A893D6-D4B6-A119-5300-087FAA39618E}"/>
              </a:ext>
            </a:extLst>
          </p:cNvPr>
          <p:cNvGrpSpPr/>
          <p:nvPr/>
        </p:nvGrpSpPr>
        <p:grpSpPr>
          <a:xfrm>
            <a:off x="4711087" y="1816174"/>
            <a:ext cx="3712913" cy="2917725"/>
            <a:chOff x="4811655" y="1592826"/>
            <a:chExt cx="4047221" cy="31804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865D43D-EA64-BCA0-E08C-F62395AA9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655" y="1592826"/>
              <a:ext cx="4047221" cy="284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90273E-E6A9-D96D-E477-533F3C170147}"/>
                </a:ext>
              </a:extLst>
            </p:cNvPr>
            <p:cNvSpPr txBox="1"/>
            <p:nvPr/>
          </p:nvSpPr>
          <p:spPr>
            <a:xfrm>
              <a:off x="6164826" y="4437772"/>
              <a:ext cx="1978421" cy="33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Image: V7labs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6C89BC-3FEA-9033-15B5-245932BB8693}"/>
              </a:ext>
            </a:extLst>
          </p:cNvPr>
          <p:cNvGrpSpPr/>
          <p:nvPr/>
        </p:nvGrpSpPr>
        <p:grpSpPr>
          <a:xfrm>
            <a:off x="523264" y="1816174"/>
            <a:ext cx="3484100" cy="2916154"/>
            <a:chOff x="523264" y="1816174"/>
            <a:chExt cx="3484100" cy="2916154"/>
          </a:xfrm>
        </p:grpSpPr>
        <p:pic>
          <p:nvPicPr>
            <p:cNvPr id="7" name="Picture 6" descr="A collage of a person&#10;&#10;Description automatically generated with medium confidence">
              <a:extLst>
                <a:ext uri="{FF2B5EF4-FFF2-40B4-BE49-F238E27FC236}">
                  <a16:creationId xmlns:a16="http://schemas.microsoft.com/office/drawing/2014/main" id="{28D08893-6304-E569-4185-1A1B12C50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814" y="1816174"/>
              <a:ext cx="2354826" cy="25510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C6D8F2-E674-8160-EE13-E92367E65BA6}"/>
                </a:ext>
              </a:extLst>
            </p:cNvPr>
            <p:cNvSpPr txBox="1"/>
            <p:nvPr/>
          </p:nvSpPr>
          <p:spPr>
            <a:xfrm>
              <a:off x="523264" y="4424551"/>
              <a:ext cx="3484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Image: Google’s </a:t>
              </a:r>
              <a:r>
                <a:rPr lang="en-US" dirty="0" err="1"/>
                <a:t>Facenet</a:t>
              </a:r>
              <a:r>
                <a:rPr lang="en-US" dirty="0"/>
                <a:t>, 13K+ citations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16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15EF-2BDC-C797-5F32-D2C37267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Contrastive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AF93F-619D-94E2-F3E2-F37A6CBC386F}"/>
                  </a:ext>
                </a:extLst>
              </p:cNvPr>
              <p:cNvSpPr txBox="1"/>
              <p:nvPr/>
            </p:nvSpPr>
            <p:spPr>
              <a:xfrm>
                <a:off x="430225" y="1106424"/>
                <a:ext cx="8841334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# labeled samples required to get low prediction error?</a:t>
                </a:r>
                <a:r>
                  <a:rPr lang="en-US" sz="2400" b="1" dirty="0"/>
                  <a:t> </a:t>
                </a:r>
              </a:p>
              <a:p>
                <a:endParaRPr lang="en-US" sz="2400" b="1" dirty="0"/>
              </a:p>
              <a:p>
                <a:r>
                  <a:rPr lang="en-US" sz="2400" dirty="0"/>
                  <a:t>Given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How many tuples do we need to predict the next label?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How many triples do we need to predict the next triple?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AF93F-619D-94E2-F3E2-F37A6CBC3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5" y="1106424"/>
                <a:ext cx="8841334" cy="4154984"/>
              </a:xfrm>
              <a:prstGeom prst="rect">
                <a:avLst/>
              </a:prstGeom>
              <a:blipFill>
                <a:blip r:embed="rId2"/>
                <a:stretch>
                  <a:fillRect l="-1148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D8EA4B8-E6A8-4530-7B48-7FC2FFBBAF8C}"/>
              </a:ext>
            </a:extLst>
          </p:cNvPr>
          <p:cNvGrpSpPr/>
          <p:nvPr/>
        </p:nvGrpSpPr>
        <p:grpSpPr>
          <a:xfrm>
            <a:off x="5368410" y="1550861"/>
            <a:ext cx="3510116" cy="1523281"/>
            <a:chOff x="5368410" y="1550861"/>
            <a:chExt cx="3510116" cy="1523281"/>
          </a:xfrm>
        </p:grpSpPr>
        <p:pic>
          <p:nvPicPr>
            <p:cNvPr id="5" name="Picture 4" descr="A picture containing text, looking, electronics&#10;&#10;Description automatically generated">
              <a:extLst>
                <a:ext uri="{FF2B5EF4-FFF2-40B4-BE49-F238E27FC236}">
                  <a16:creationId xmlns:a16="http://schemas.microsoft.com/office/drawing/2014/main" id="{7DFFA808-9392-587A-DD00-3C946A0C9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4702" y="1550861"/>
              <a:ext cx="2145071" cy="131168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FB579B-2342-A6D7-71BE-C4F731A3E178}"/>
                </a:ext>
              </a:extLst>
            </p:cNvPr>
            <p:cNvSpPr txBox="1"/>
            <p:nvPr/>
          </p:nvSpPr>
          <p:spPr>
            <a:xfrm>
              <a:off x="5368410" y="2797143"/>
              <a:ext cx="3510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Image: Lilian Weng, [Chuang et al, 20]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27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4"/>
          <p:cNvSpPr txBox="1">
            <a:spLocks noGrp="1"/>
          </p:cNvSpPr>
          <p:nvPr>
            <p:ph type="ctrTitle"/>
          </p:nvPr>
        </p:nvSpPr>
        <p:spPr>
          <a:xfrm>
            <a:off x="1033447" y="553702"/>
            <a:ext cx="7425976" cy="1207715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noProof="0" dirty="0">
                <a:solidFill>
                  <a:srgbClr val="282828"/>
                </a:solidFill>
                <a:effectLst/>
                <a:latin typeface="Arbutus Slab" panose="020B0604020202020204" charset="0"/>
              </a:rPr>
              <a:t>Tree Learning</a:t>
            </a:r>
            <a:br>
              <a:rPr lang="en-US" b="1" i="0" noProof="0" dirty="0">
                <a:solidFill>
                  <a:srgbClr val="282828"/>
                </a:solidFill>
                <a:effectLst/>
                <a:latin typeface="Arbutus Slab" panose="020B0604020202020204" charset="0"/>
              </a:rPr>
            </a:br>
            <a:r>
              <a:rPr lang="en-US" sz="2600" b="1" i="0" noProof="0" dirty="0">
                <a:solidFill>
                  <a:srgbClr val="282828"/>
                </a:solidFill>
                <a:effectLst/>
                <a:latin typeface="Arbutus Slab" panose="020B0604020202020204" charset="0"/>
              </a:rPr>
              <a:t>Optimal Algorithms and Sample Complexity</a:t>
            </a:r>
            <a:endParaRPr lang="en-US" sz="2600" noProof="0" dirty="0">
              <a:latin typeface="Arbutus Slab" panose="020B0604020202020204" charset="0"/>
            </a:endParaRPr>
          </a:p>
        </p:txBody>
      </p:sp>
      <p:sp>
        <p:nvSpPr>
          <p:cNvPr id="517" name="Google Shape;517;p34"/>
          <p:cNvSpPr txBox="1">
            <a:spLocks noGrp="1"/>
          </p:cNvSpPr>
          <p:nvPr>
            <p:ph type="subTitle" idx="1"/>
          </p:nvPr>
        </p:nvSpPr>
        <p:spPr>
          <a:xfrm>
            <a:off x="2680951" y="2334251"/>
            <a:ext cx="1044026" cy="5175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latin typeface="+mj-lt"/>
              </a:rPr>
              <a:t>Dmitrii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latin typeface="+mj-lt"/>
              </a:rPr>
              <a:t>Avdiukhin</a:t>
            </a:r>
          </a:p>
        </p:txBody>
      </p:sp>
      <p:sp>
        <p:nvSpPr>
          <p:cNvPr id="568" name="Google Shape;568;p34"/>
          <p:cNvSpPr/>
          <p:nvPr/>
        </p:nvSpPr>
        <p:spPr>
          <a:xfrm rot="10800000" flipH="1">
            <a:off x="3642911" y="1863834"/>
            <a:ext cx="1858177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17;p34">
            <a:extLst>
              <a:ext uri="{FF2B5EF4-FFF2-40B4-BE49-F238E27FC236}">
                <a16:creationId xmlns:a16="http://schemas.microsoft.com/office/drawing/2014/main" id="{5E36E847-6A63-6000-B1F3-AB2F70A1F3C8}"/>
              </a:ext>
            </a:extLst>
          </p:cNvPr>
          <p:cNvSpPr txBox="1">
            <a:spLocks/>
          </p:cNvSpPr>
          <p:nvPr/>
        </p:nvSpPr>
        <p:spPr>
          <a:xfrm>
            <a:off x="3998007" y="2334251"/>
            <a:ext cx="1252573" cy="51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ctr"/>
            <a:r>
              <a:rPr lang="en-US" b="0" i="0" dirty="0" err="1">
                <a:effectLst/>
                <a:latin typeface="Arial" panose="020B0604020202020204" pitchFamily="34" charset="0"/>
              </a:rPr>
              <a:t>Grigory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Yaroslavtsev</a:t>
            </a:r>
            <a:endParaRPr lang="en-US" dirty="0"/>
          </a:p>
        </p:txBody>
      </p:sp>
      <p:sp>
        <p:nvSpPr>
          <p:cNvPr id="3" name="Google Shape;517;p34">
            <a:extLst>
              <a:ext uri="{FF2B5EF4-FFF2-40B4-BE49-F238E27FC236}">
                <a16:creationId xmlns:a16="http://schemas.microsoft.com/office/drawing/2014/main" id="{5175F4CB-7671-6B30-B71B-FD0BCDCADD3A}"/>
              </a:ext>
            </a:extLst>
          </p:cNvPr>
          <p:cNvSpPr txBox="1">
            <a:spLocks/>
          </p:cNvSpPr>
          <p:nvPr/>
        </p:nvSpPr>
        <p:spPr>
          <a:xfrm>
            <a:off x="5401267" y="2334251"/>
            <a:ext cx="1044026" cy="51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ctr"/>
            <a:r>
              <a:rPr lang="en-US" b="0" i="0" dirty="0">
                <a:effectLst/>
                <a:latin typeface="Arial" panose="020B0604020202020204" pitchFamily="34" charset="0"/>
              </a:rPr>
              <a:t>Danny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Vainstein</a:t>
            </a:r>
            <a:endParaRPr lang="en-US" dirty="0"/>
          </a:p>
        </p:txBody>
      </p:sp>
      <p:sp>
        <p:nvSpPr>
          <p:cNvPr id="4" name="Google Shape;517;p34">
            <a:extLst>
              <a:ext uri="{FF2B5EF4-FFF2-40B4-BE49-F238E27FC236}">
                <a16:creationId xmlns:a16="http://schemas.microsoft.com/office/drawing/2014/main" id="{1555A0DD-F2F7-B04F-62C8-DD1A91525FF2}"/>
              </a:ext>
            </a:extLst>
          </p:cNvPr>
          <p:cNvSpPr txBox="1">
            <a:spLocks/>
          </p:cNvSpPr>
          <p:nvPr/>
        </p:nvSpPr>
        <p:spPr>
          <a:xfrm>
            <a:off x="2671972" y="3621991"/>
            <a:ext cx="1044026" cy="51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ctr"/>
            <a:r>
              <a:rPr lang="en-US" b="0" i="0" dirty="0">
                <a:effectLst/>
                <a:latin typeface="Arial" panose="020B0604020202020204" pitchFamily="34" charset="0"/>
              </a:rPr>
              <a:t>Orr Fischer</a:t>
            </a:r>
            <a:endParaRPr lang="en-US" dirty="0"/>
          </a:p>
        </p:txBody>
      </p:sp>
      <p:sp>
        <p:nvSpPr>
          <p:cNvPr id="5" name="Google Shape;517;p34">
            <a:extLst>
              <a:ext uri="{FF2B5EF4-FFF2-40B4-BE49-F238E27FC236}">
                <a16:creationId xmlns:a16="http://schemas.microsoft.com/office/drawing/2014/main" id="{73DEEA1C-74BA-0DD6-B43C-97F622C508DD}"/>
              </a:ext>
            </a:extLst>
          </p:cNvPr>
          <p:cNvSpPr txBox="1">
            <a:spLocks/>
          </p:cNvSpPr>
          <p:nvPr/>
        </p:nvSpPr>
        <p:spPr>
          <a:xfrm>
            <a:off x="4102280" y="3621991"/>
            <a:ext cx="1044026" cy="51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ctr"/>
            <a:r>
              <a:rPr lang="en-US" b="0" i="0" dirty="0" err="1">
                <a:effectLst/>
                <a:latin typeface="Arial" panose="020B0604020202020204" pitchFamily="34" charset="0"/>
              </a:rPr>
              <a:t>Sauman</a:t>
            </a:r>
            <a:r>
              <a:rPr lang="en-US" b="0" i="0" dirty="0">
                <a:effectLst/>
                <a:latin typeface="Arial" panose="020B0604020202020204" pitchFamily="34" charset="0"/>
              </a:rPr>
              <a:t> Das</a:t>
            </a:r>
            <a:endParaRPr lang="en-US" dirty="0"/>
          </a:p>
        </p:txBody>
      </p:sp>
      <p:sp>
        <p:nvSpPr>
          <p:cNvPr id="6" name="Google Shape;517;p34">
            <a:extLst>
              <a:ext uri="{FF2B5EF4-FFF2-40B4-BE49-F238E27FC236}">
                <a16:creationId xmlns:a16="http://schemas.microsoft.com/office/drawing/2014/main" id="{8F1A2756-2BBE-414B-E95F-DF6DA60D4027}"/>
              </a:ext>
            </a:extLst>
          </p:cNvPr>
          <p:cNvSpPr txBox="1">
            <a:spLocks/>
          </p:cNvSpPr>
          <p:nvPr/>
        </p:nvSpPr>
        <p:spPr>
          <a:xfrm>
            <a:off x="5401267" y="3621991"/>
            <a:ext cx="1044026" cy="51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ctr"/>
            <a:r>
              <a:rPr lang="en-US" b="0" i="0" dirty="0">
                <a:effectLst/>
                <a:latin typeface="Arial" panose="020B0604020202020204" pitchFamily="34" charset="0"/>
              </a:rPr>
              <a:t>Faraz Mirza</a:t>
            </a:r>
            <a:endParaRPr lang="en-US" dirty="0"/>
          </a:p>
        </p:txBody>
      </p:sp>
      <p:pic>
        <p:nvPicPr>
          <p:cNvPr id="1032" name="Picture 8" descr="George Mason University">
            <a:extLst>
              <a:ext uri="{FF2B5EF4-FFF2-40B4-BE49-F238E27FC236}">
                <a16:creationId xmlns:a16="http://schemas.microsoft.com/office/drawing/2014/main" id="{2A96B6F1-1FDF-2993-C260-657E4B20D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97" y="2866707"/>
            <a:ext cx="968792" cy="6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93A1DB8-DF66-ED2E-2B50-C694C789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84" y="2998760"/>
            <a:ext cx="368959" cy="4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BD2DCE3A-82B6-22B6-37E0-B73AF2C97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01" y="3026214"/>
            <a:ext cx="968792" cy="4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577CBFEA-495C-FB4B-103D-DC25A177D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09" y="4296758"/>
            <a:ext cx="1120307" cy="4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">
            <a:extLst>
              <a:ext uri="{FF2B5EF4-FFF2-40B4-BE49-F238E27FC236}">
                <a16:creationId xmlns:a16="http://schemas.microsoft.com/office/drawing/2014/main" id="{1F741C3F-335B-DC18-E67F-2F4795B6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75" y="4220409"/>
            <a:ext cx="487449" cy="5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ome">
            <a:extLst>
              <a:ext uri="{FF2B5EF4-FFF2-40B4-BE49-F238E27FC236}">
                <a16:creationId xmlns:a16="http://schemas.microsoft.com/office/drawing/2014/main" id="{8F05465B-9A9D-C97D-FCAD-BABF3E44C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55" y="4220409"/>
            <a:ext cx="487449" cy="5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5385;p74">
            <a:extLst>
              <a:ext uri="{FF2B5EF4-FFF2-40B4-BE49-F238E27FC236}">
                <a16:creationId xmlns:a16="http://schemas.microsoft.com/office/drawing/2014/main" id="{2450640E-C5A9-5A9D-F85E-BBE0B913A094}"/>
              </a:ext>
            </a:extLst>
          </p:cNvPr>
          <p:cNvGrpSpPr/>
          <p:nvPr/>
        </p:nvGrpSpPr>
        <p:grpSpPr>
          <a:xfrm>
            <a:off x="4448356" y="2035198"/>
            <a:ext cx="351874" cy="297623"/>
            <a:chOff x="2678350" y="1464650"/>
            <a:chExt cx="499750" cy="422700"/>
          </a:xfrm>
        </p:grpSpPr>
        <p:sp>
          <p:nvSpPr>
            <p:cNvPr id="9" name="Google Shape;5386;p74">
              <a:extLst>
                <a:ext uri="{FF2B5EF4-FFF2-40B4-BE49-F238E27FC236}">
                  <a16:creationId xmlns:a16="http://schemas.microsoft.com/office/drawing/2014/main" id="{2276F0DA-9C57-AAC9-A0DD-BD5D1959D53A}"/>
                </a:ext>
              </a:extLst>
            </p:cNvPr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5387;p74">
              <a:extLst>
                <a:ext uri="{FF2B5EF4-FFF2-40B4-BE49-F238E27FC236}">
                  <a16:creationId xmlns:a16="http://schemas.microsoft.com/office/drawing/2014/main" id="{B771B5D2-AFB1-D4B8-C9C5-280A036DA331}"/>
                </a:ext>
              </a:extLst>
            </p:cNvPr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5388;p74">
              <a:extLst>
                <a:ext uri="{FF2B5EF4-FFF2-40B4-BE49-F238E27FC236}">
                  <a16:creationId xmlns:a16="http://schemas.microsoft.com/office/drawing/2014/main" id="{1D5824BD-5DB0-14E2-C18B-8693ADE28F1E}"/>
                </a:ext>
              </a:extLst>
            </p:cNvPr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0"/>
    </mc:Choice>
    <mc:Fallback xmlns="">
      <p:transition spd="slow" advTm="1009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A38C-D5AD-E202-0A5D-7AAD2D4B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Distance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2FC06A-EA8F-58CA-4CA8-A8510F2A1F73}"/>
                  </a:ext>
                </a:extLst>
              </p:cNvPr>
              <p:cNvSpPr txBox="1"/>
              <p:nvPr/>
            </p:nvSpPr>
            <p:spPr>
              <a:xfrm>
                <a:off x="720000" y="1077132"/>
                <a:ext cx="8036542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How many triples do we need to predict the next triple?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Binary classification problem</a:t>
                </a:r>
                <a:r>
                  <a:rPr lang="en-US" sz="2400" dirty="0"/>
                  <a:t>: VC-dimension = ?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Theorem: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is an arbitrary distance function then:</a:t>
                </a:r>
              </a:p>
              <a:p>
                <a:pPr algn="ctr"/>
                <a:r>
                  <a:rPr lang="en-US" sz="2400" dirty="0"/>
                  <a:t>VC-dimension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Lower bound holds for metric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2FC06A-EA8F-58CA-4CA8-A8510F2A1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77132"/>
                <a:ext cx="8036542" cy="3416320"/>
              </a:xfrm>
              <a:prstGeom prst="rect">
                <a:avLst/>
              </a:prstGeom>
              <a:blipFill>
                <a:blip r:embed="rId2"/>
                <a:stretch>
                  <a:fillRect l="-1262" t="-1111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oogle Shape;5927;p75">
            <a:extLst>
              <a:ext uri="{FF2B5EF4-FFF2-40B4-BE49-F238E27FC236}">
                <a16:creationId xmlns:a16="http://schemas.microsoft.com/office/drawing/2014/main" id="{9471EED2-8EF0-0C39-9CE7-9DC1CD7FA4DB}"/>
              </a:ext>
            </a:extLst>
          </p:cNvPr>
          <p:cNvGrpSpPr/>
          <p:nvPr/>
        </p:nvGrpSpPr>
        <p:grpSpPr>
          <a:xfrm>
            <a:off x="322949" y="3014415"/>
            <a:ext cx="345328" cy="352833"/>
            <a:chOff x="-24263089" y="3122966"/>
            <a:chExt cx="289875" cy="296175"/>
          </a:xfrm>
          <a:solidFill>
            <a:schemeClr val="tx1"/>
          </a:solidFill>
        </p:grpSpPr>
        <p:sp>
          <p:nvSpPr>
            <p:cNvPr id="5" name="Google Shape;5928;p75">
              <a:extLst>
                <a:ext uri="{FF2B5EF4-FFF2-40B4-BE49-F238E27FC236}">
                  <a16:creationId xmlns:a16="http://schemas.microsoft.com/office/drawing/2014/main" id="{75271AB6-C124-0559-8921-B488910422DF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929;p75">
              <a:extLst>
                <a:ext uri="{FF2B5EF4-FFF2-40B4-BE49-F238E27FC236}">
                  <a16:creationId xmlns:a16="http://schemas.microsoft.com/office/drawing/2014/main" id="{7EB85357-2FD1-0ED5-5A87-56ECFF651C39}"/>
                </a:ext>
              </a:extLst>
            </p:cNvPr>
            <p:cNvSpPr/>
            <p:nvPr/>
          </p:nvSpPr>
          <p:spPr>
            <a:xfrm>
              <a:off x="-24263089" y="3122966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25E0820-04A8-58BB-6BEF-91C52B537A59}"/>
              </a:ext>
            </a:extLst>
          </p:cNvPr>
          <p:cNvSpPr/>
          <p:nvPr/>
        </p:nvSpPr>
        <p:spPr>
          <a:xfrm>
            <a:off x="96890" y="2876021"/>
            <a:ext cx="8950219" cy="910333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748;p43">
            <a:extLst>
              <a:ext uri="{FF2B5EF4-FFF2-40B4-BE49-F238E27FC236}">
                <a16:creationId xmlns:a16="http://schemas.microsoft.com/office/drawing/2014/main" id="{33C11AAD-0DD2-184D-DA75-00BC9109EBD7}"/>
              </a:ext>
            </a:extLst>
          </p:cNvPr>
          <p:cNvSpPr/>
          <p:nvPr/>
        </p:nvSpPr>
        <p:spPr>
          <a:xfrm rot="10800000" flipH="1">
            <a:off x="162538" y="3469211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8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A38C-D5AD-E202-0A5D-7AAD2D4B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Distance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2FC06A-EA8F-58CA-4CA8-A8510F2A1F73}"/>
                  </a:ext>
                </a:extLst>
              </p:cNvPr>
              <p:cNvSpPr txBox="1"/>
              <p:nvPr/>
            </p:nvSpPr>
            <p:spPr>
              <a:xfrm>
                <a:off x="720000" y="1077132"/>
                <a:ext cx="8036542" cy="4031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is an arbitrary distance function then:</a:t>
                </a:r>
              </a:p>
              <a:p>
                <a:pPr algn="ctr"/>
                <a:r>
                  <a:rPr lang="en-US" sz="2400" dirty="0"/>
                  <a:t>VC-dimension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/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queries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at least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dirty="0"/>
                  <a:t> queries with the same anchor: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b="0" dirty="0"/>
              </a:p>
              <a:p>
                <a:r>
                  <a:rPr lang="en-US" sz="2000" b="0" dirty="0"/>
                  <a:t>Graph with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has a cycle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ρ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/>
                  <a:t>not all </a:t>
                </a:r>
                <a:r>
                  <a:rPr lang="en-US" sz="2400" dirty="0" err="1"/>
                  <a:t>labelings</a:t>
                </a:r>
                <a:r>
                  <a:rPr lang="en-US" sz="2400" dirty="0"/>
                  <a:t> possible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2FC06A-EA8F-58CA-4CA8-A8510F2A1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77132"/>
                <a:ext cx="8036542" cy="4031873"/>
              </a:xfrm>
              <a:prstGeom prst="rect">
                <a:avLst/>
              </a:prstGeom>
              <a:blipFill>
                <a:blip r:embed="rId2"/>
                <a:stretch>
                  <a:fillRect l="-1262" t="-940" r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427881-4F6C-88A7-A884-483CA67A1B5B}"/>
              </a:ext>
            </a:extLst>
          </p:cNvPr>
          <p:cNvGrpSpPr/>
          <p:nvPr/>
        </p:nvGrpSpPr>
        <p:grpSpPr>
          <a:xfrm>
            <a:off x="6277632" y="2176193"/>
            <a:ext cx="1361608" cy="1916970"/>
            <a:chOff x="6277632" y="2176193"/>
            <a:chExt cx="1361608" cy="19169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66B68A6-7467-2E28-1646-1BCD8EC543E3}"/>
                </a:ext>
              </a:extLst>
            </p:cNvPr>
            <p:cNvGrpSpPr/>
            <p:nvPr/>
          </p:nvGrpSpPr>
          <p:grpSpPr>
            <a:xfrm>
              <a:off x="6277632" y="2585054"/>
              <a:ext cx="1019017" cy="1508109"/>
              <a:chOff x="6277632" y="2585054"/>
              <a:chExt cx="1019017" cy="1508109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8BDFE4D-2D03-0602-C6E5-31F1DF984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7632" y="2602127"/>
                <a:ext cx="1011268" cy="2273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6DA4B35-AAA0-F766-0D9E-F258F1A1D3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820" y="2592750"/>
                <a:ext cx="437829" cy="49105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BB218FC-36E6-8693-7A03-7D330F7F2B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78744" y="2585054"/>
                <a:ext cx="517905" cy="150810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FD04E9E5-18DA-787B-6A2C-1DB6BCFEF107}"/>
                      </a:ext>
                    </a:extLst>
                  </p:cNvPr>
                  <p:cNvSpPr txBox="1"/>
                  <p:nvPr/>
                </p:nvSpPr>
                <p:spPr>
                  <a:xfrm>
                    <a:off x="6722259" y="2730940"/>
                    <a:ext cx="18434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FD04E9E5-18DA-787B-6A2C-1DB6BCFEF1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2259" y="2730940"/>
                    <a:ext cx="184346" cy="21544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333" r="-20000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6D97C4E4-BA46-D93D-BB87-5874EE3A1433}"/>
                      </a:ext>
                    </a:extLst>
                  </p:cNvPr>
                  <p:cNvSpPr txBox="1"/>
                  <p:nvPr/>
                </p:nvSpPr>
                <p:spPr>
                  <a:xfrm>
                    <a:off x="6858820" y="3191137"/>
                    <a:ext cx="18434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6D97C4E4-BA46-D93D-BB87-5874EE3A14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8820" y="3191137"/>
                    <a:ext cx="184346" cy="2154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00" r="-13333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9E47A19-9891-39B3-51E8-58D428CCF587}"/>
                    </a:ext>
                  </a:extLst>
                </p:cNvPr>
                <p:cNvSpPr txBox="1"/>
                <p:nvPr/>
              </p:nvSpPr>
              <p:spPr>
                <a:xfrm>
                  <a:off x="7320854" y="2176193"/>
                  <a:ext cx="3183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9E47A19-9891-39B3-51E8-58D428CCF5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0854" y="2176193"/>
                  <a:ext cx="318386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3846" r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8B7C91-D596-3ACF-D49E-46A587B512A6}"/>
              </a:ext>
            </a:extLst>
          </p:cNvPr>
          <p:cNvGrpSpPr/>
          <p:nvPr/>
        </p:nvGrpSpPr>
        <p:grpSpPr>
          <a:xfrm>
            <a:off x="5095892" y="2627011"/>
            <a:ext cx="1890789" cy="1664375"/>
            <a:chOff x="5095892" y="2627011"/>
            <a:chExt cx="1890789" cy="16643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82F5D36-509B-A9E5-E566-016A68D3D38E}"/>
                </a:ext>
              </a:extLst>
            </p:cNvPr>
            <p:cNvSpPr/>
            <p:nvPr/>
          </p:nvSpPr>
          <p:spPr>
            <a:xfrm>
              <a:off x="5498845" y="2682147"/>
              <a:ext cx="255722" cy="255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D4665B5-A64B-D804-95B0-0A0ACCE3FA06}"/>
                </a:ext>
              </a:extLst>
            </p:cNvPr>
            <p:cNvSpPr/>
            <p:nvPr/>
          </p:nvSpPr>
          <p:spPr>
            <a:xfrm>
              <a:off x="5095892" y="3111629"/>
              <a:ext cx="255722" cy="255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6644C6-061B-6E3B-0509-BD9B1DB4C201}"/>
                </a:ext>
              </a:extLst>
            </p:cNvPr>
            <p:cNvSpPr/>
            <p:nvPr/>
          </p:nvSpPr>
          <p:spPr>
            <a:xfrm>
              <a:off x="6149771" y="2709269"/>
              <a:ext cx="255722" cy="255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71BDE7-49EE-CD2D-2697-F8631E2711F0}"/>
                </a:ext>
              </a:extLst>
            </p:cNvPr>
            <p:cNvSpPr/>
            <p:nvPr/>
          </p:nvSpPr>
          <p:spPr>
            <a:xfrm>
              <a:off x="5318032" y="3572008"/>
              <a:ext cx="255722" cy="255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B356F86-4FDC-1A62-D7BB-C2C453777408}"/>
                </a:ext>
              </a:extLst>
            </p:cNvPr>
            <p:cNvSpPr/>
            <p:nvPr/>
          </p:nvSpPr>
          <p:spPr>
            <a:xfrm>
              <a:off x="5828184" y="4035664"/>
              <a:ext cx="255722" cy="255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C8BF4D-8E3F-AEEB-D4E8-DC6C902B1F71}"/>
                </a:ext>
              </a:extLst>
            </p:cNvPr>
            <p:cNvSpPr/>
            <p:nvPr/>
          </p:nvSpPr>
          <p:spPr>
            <a:xfrm>
              <a:off x="5956045" y="3355031"/>
              <a:ext cx="255722" cy="255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72704A-8ED0-3028-2E22-B8102F29EA77}"/>
                </a:ext>
              </a:extLst>
            </p:cNvPr>
            <p:cNvSpPr/>
            <p:nvPr/>
          </p:nvSpPr>
          <p:spPr>
            <a:xfrm>
              <a:off x="6730959" y="2961117"/>
              <a:ext cx="255722" cy="255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29D91A-3ABD-E5E8-77E5-9B15D88D51C8}"/>
                </a:ext>
              </a:extLst>
            </p:cNvPr>
            <p:cNvSpPr/>
            <p:nvPr/>
          </p:nvSpPr>
          <p:spPr>
            <a:xfrm>
              <a:off x="6650883" y="3962046"/>
              <a:ext cx="255722" cy="255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4CC601-E391-2AAB-9E7F-AC188E8EB7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5893" y="2837130"/>
              <a:ext cx="831739" cy="86273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589192-E9A2-5C10-23B6-41949781AE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77632" y="2837130"/>
              <a:ext cx="581188" cy="25184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284EAB-2FDF-3DA2-7D03-D5A4D8219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744" y="3083809"/>
              <a:ext cx="67802" cy="10022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8444BB1-E3F6-CF78-AB3A-7629FB7AA6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3771" y="4093163"/>
              <a:ext cx="834973" cy="7036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9D3260-4D7D-F77B-48A5-995B333006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5893" y="3699869"/>
              <a:ext cx="510152" cy="4636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71D4157-ADA2-B1A4-C253-BAD654502141}"/>
                </a:ext>
              </a:extLst>
            </p:cNvPr>
            <p:cNvSpPr txBox="1"/>
            <p:nvPr/>
          </p:nvSpPr>
          <p:spPr>
            <a:xfrm>
              <a:off x="5878552" y="2627011"/>
              <a:ext cx="193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A358D90-ACB8-E0B2-DB42-9CAF5305112B}"/>
                </a:ext>
              </a:extLst>
            </p:cNvPr>
            <p:cNvSpPr txBox="1"/>
            <p:nvPr/>
          </p:nvSpPr>
          <p:spPr>
            <a:xfrm>
              <a:off x="5813324" y="3683101"/>
              <a:ext cx="193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404658C-47AF-81F7-9F3F-12C9365AD7FE}"/>
                </a:ext>
              </a:extLst>
            </p:cNvPr>
            <p:cNvSpPr txBox="1"/>
            <p:nvPr/>
          </p:nvSpPr>
          <p:spPr>
            <a:xfrm>
              <a:off x="6495255" y="3630819"/>
              <a:ext cx="193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c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D8FB671-D468-8A70-65DE-E25C9BA0A2EF}"/>
                </a:ext>
              </a:extLst>
            </p:cNvPr>
            <p:cNvSpPr txBox="1"/>
            <p:nvPr/>
          </p:nvSpPr>
          <p:spPr>
            <a:xfrm>
              <a:off x="6506235" y="2985699"/>
              <a:ext cx="193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</p:grpSp>
      <p:grpSp>
        <p:nvGrpSpPr>
          <p:cNvPr id="12" name="Google Shape;5927;p75">
            <a:extLst>
              <a:ext uri="{FF2B5EF4-FFF2-40B4-BE49-F238E27FC236}">
                <a16:creationId xmlns:a16="http://schemas.microsoft.com/office/drawing/2014/main" id="{F6B9AFC0-FB8C-A260-7D29-FFF5A5EF3D56}"/>
              </a:ext>
            </a:extLst>
          </p:cNvPr>
          <p:cNvGrpSpPr/>
          <p:nvPr/>
        </p:nvGrpSpPr>
        <p:grpSpPr>
          <a:xfrm>
            <a:off x="322949" y="1156119"/>
            <a:ext cx="345328" cy="352833"/>
            <a:chOff x="-24263089" y="3122966"/>
            <a:chExt cx="289875" cy="296175"/>
          </a:xfrm>
          <a:solidFill>
            <a:schemeClr val="tx1"/>
          </a:solidFill>
        </p:grpSpPr>
        <p:sp>
          <p:nvSpPr>
            <p:cNvPr id="18" name="Google Shape;5928;p75">
              <a:extLst>
                <a:ext uri="{FF2B5EF4-FFF2-40B4-BE49-F238E27FC236}">
                  <a16:creationId xmlns:a16="http://schemas.microsoft.com/office/drawing/2014/main" id="{17C12D48-35C8-FBA2-4330-6BC6C377F564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29;p75">
              <a:extLst>
                <a:ext uri="{FF2B5EF4-FFF2-40B4-BE49-F238E27FC236}">
                  <a16:creationId xmlns:a16="http://schemas.microsoft.com/office/drawing/2014/main" id="{19AE46D3-6EF3-BFB0-EF16-F9B82F23E9AB}"/>
                </a:ext>
              </a:extLst>
            </p:cNvPr>
            <p:cNvSpPr/>
            <p:nvPr/>
          </p:nvSpPr>
          <p:spPr>
            <a:xfrm>
              <a:off x="-24263089" y="3122966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A2794-FB87-2AF9-56B5-5929CFF04772}"/>
              </a:ext>
            </a:extLst>
          </p:cNvPr>
          <p:cNvSpPr/>
          <p:nvPr/>
        </p:nvSpPr>
        <p:spPr>
          <a:xfrm>
            <a:off x="96890" y="1017725"/>
            <a:ext cx="8950219" cy="910333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Google Shape;748;p43">
            <a:extLst>
              <a:ext uri="{FF2B5EF4-FFF2-40B4-BE49-F238E27FC236}">
                <a16:creationId xmlns:a16="http://schemas.microsoft.com/office/drawing/2014/main" id="{4E8CC66A-49C7-551D-7C7C-14920C80714A}"/>
              </a:ext>
            </a:extLst>
          </p:cNvPr>
          <p:cNvSpPr/>
          <p:nvPr/>
        </p:nvSpPr>
        <p:spPr>
          <a:xfrm rot="10800000" flipH="1">
            <a:off x="162538" y="1610915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5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0" grpId="1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3CAC1B-981F-21DC-1465-4AB98797A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-distances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3CAC1B-981F-21DC-1465-4AB98797A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217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CFF09-F696-897F-F38E-3AFB684B25CB}"/>
                  </a:ext>
                </a:extLst>
              </p:cNvPr>
              <p:cNvSpPr txBox="1"/>
              <p:nvPr/>
            </p:nvSpPr>
            <p:spPr>
              <a:xfrm>
                <a:off x="720000" y="1077132"/>
                <a:ext cx="8036542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-distance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2400" dirty="0"/>
                  <a:t> for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algn="ctr"/>
                <a:r>
                  <a:rPr lang="en-US" sz="2400" dirty="0"/>
                  <a:t>VC-dimension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CFF09-F696-897F-F38E-3AFB684B2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77132"/>
                <a:ext cx="8036542" cy="871136"/>
              </a:xfrm>
              <a:prstGeom prst="rect">
                <a:avLst/>
              </a:prstGeom>
              <a:blipFill>
                <a:blip r:embed="rId3"/>
                <a:stretch>
                  <a:fillRect l="-1262" t="-42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E9956C8-D7CA-45B5-07E7-340BD8823C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217910"/>
                  </p:ext>
                </p:extLst>
              </p:nvPr>
            </p:nvGraphicFramePr>
            <p:xfrm>
              <a:off x="357282" y="2412003"/>
              <a:ext cx="8586882" cy="1785366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13500000">
                        <a:schemeClr val="bg2"/>
                      </a:innerShdw>
                    </a:effectLst>
                    <a:tableStyleId>{BA630D35-7887-4414-AD45-95EC1D19254B}</a:tableStyleId>
                  </a:tblPr>
                  <a:tblGrid>
                    <a:gridCol w="2943036">
                      <a:extLst>
                        <a:ext uri="{9D8B030D-6E8A-4147-A177-3AD203B41FA5}">
                          <a16:colId xmlns:a16="http://schemas.microsoft.com/office/drawing/2014/main" val="1669575852"/>
                        </a:ext>
                      </a:extLst>
                    </a:gridCol>
                    <a:gridCol w="3452625">
                      <a:extLst>
                        <a:ext uri="{9D8B030D-6E8A-4147-A177-3AD203B41FA5}">
                          <a16:colId xmlns:a16="http://schemas.microsoft.com/office/drawing/2014/main" val="1059028635"/>
                        </a:ext>
                      </a:extLst>
                    </a:gridCol>
                    <a:gridCol w="2191221">
                      <a:extLst>
                        <a:ext uri="{9D8B030D-6E8A-4147-A177-3AD203B41FA5}">
                          <a16:colId xmlns:a16="http://schemas.microsoft.com/office/drawing/2014/main" val="2989921277"/>
                        </a:ext>
                      </a:extLst>
                    </a:gridCol>
                  </a:tblGrid>
                  <a:tr h="4812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Upper bound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Lower bound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9949042"/>
                      </a:ext>
                    </a:extLst>
                  </a:tr>
                  <a:tr h="48120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sz="2400" dirty="0"/>
                            <a:t> and all even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4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87127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2400" dirty="0"/>
                            <a:t> and</a:t>
                          </a:r>
                          <a:r>
                            <a:rPr lang="en-US" sz="2400" baseline="0" dirty="0"/>
                            <a:t> all odd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for any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endParaRPr lang="en-US" sz="24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5070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E9956C8-D7CA-45B5-07E7-340BD8823C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217910"/>
                  </p:ext>
                </p:extLst>
              </p:nvPr>
            </p:nvGraphicFramePr>
            <p:xfrm>
              <a:off x="357282" y="2412003"/>
              <a:ext cx="8586882" cy="1785366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13500000">
                        <a:schemeClr val="bg2"/>
                      </a:innerShdw>
                    </a:effectLst>
                    <a:tableStyleId>{BA630D35-7887-4414-AD45-95EC1D19254B}</a:tableStyleId>
                  </a:tblPr>
                  <a:tblGrid>
                    <a:gridCol w="2943036">
                      <a:extLst>
                        <a:ext uri="{9D8B030D-6E8A-4147-A177-3AD203B41FA5}">
                          <a16:colId xmlns:a16="http://schemas.microsoft.com/office/drawing/2014/main" val="1669575852"/>
                        </a:ext>
                      </a:extLst>
                    </a:gridCol>
                    <a:gridCol w="3452625">
                      <a:extLst>
                        <a:ext uri="{9D8B030D-6E8A-4147-A177-3AD203B41FA5}">
                          <a16:colId xmlns:a16="http://schemas.microsoft.com/office/drawing/2014/main" val="1059028635"/>
                        </a:ext>
                      </a:extLst>
                    </a:gridCol>
                    <a:gridCol w="2191221">
                      <a:extLst>
                        <a:ext uri="{9D8B030D-6E8A-4147-A177-3AD203B41FA5}">
                          <a16:colId xmlns:a16="http://schemas.microsoft.com/office/drawing/2014/main" val="2989921277"/>
                        </a:ext>
                      </a:extLst>
                    </a:gridCol>
                  </a:tblGrid>
                  <a:tr h="481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1" t="-7895" r="-192241" b="-3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Upper bound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Lower bound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9949042"/>
                      </a:ext>
                    </a:extLst>
                  </a:tr>
                  <a:tr h="481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1" t="-105128" r="-192241" b="-194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5662" t="-105128" r="-63971" b="-194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908" t="-105128" r="-578" b="-194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71276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1" t="-123077" r="-192241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5662" t="-123077" r="-63971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908" t="-123077" r="-578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0706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oogle Shape;5927;p75">
            <a:extLst>
              <a:ext uri="{FF2B5EF4-FFF2-40B4-BE49-F238E27FC236}">
                <a16:creationId xmlns:a16="http://schemas.microsoft.com/office/drawing/2014/main" id="{B106F94E-1EDF-4885-0C62-7575A6F9B465}"/>
              </a:ext>
            </a:extLst>
          </p:cNvPr>
          <p:cNvGrpSpPr/>
          <p:nvPr/>
        </p:nvGrpSpPr>
        <p:grpSpPr>
          <a:xfrm>
            <a:off x="322949" y="1156119"/>
            <a:ext cx="345328" cy="352833"/>
            <a:chOff x="-24263089" y="3122966"/>
            <a:chExt cx="289875" cy="296175"/>
          </a:xfrm>
          <a:solidFill>
            <a:schemeClr val="tx1"/>
          </a:solidFill>
        </p:grpSpPr>
        <p:sp>
          <p:nvSpPr>
            <p:cNvPr id="6" name="Google Shape;5928;p75">
              <a:extLst>
                <a:ext uri="{FF2B5EF4-FFF2-40B4-BE49-F238E27FC236}">
                  <a16:creationId xmlns:a16="http://schemas.microsoft.com/office/drawing/2014/main" id="{33E3B950-9B84-D811-DE2D-64A98EC50162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929;p75">
              <a:extLst>
                <a:ext uri="{FF2B5EF4-FFF2-40B4-BE49-F238E27FC236}">
                  <a16:creationId xmlns:a16="http://schemas.microsoft.com/office/drawing/2014/main" id="{46C2A0D8-FE5F-439F-A966-6A037B6D50C5}"/>
                </a:ext>
              </a:extLst>
            </p:cNvPr>
            <p:cNvSpPr/>
            <p:nvPr/>
          </p:nvSpPr>
          <p:spPr>
            <a:xfrm>
              <a:off x="-24263089" y="3122966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7C10FD7-2A78-4904-E754-7D24298EBFF9}"/>
              </a:ext>
            </a:extLst>
          </p:cNvPr>
          <p:cNvSpPr/>
          <p:nvPr/>
        </p:nvSpPr>
        <p:spPr>
          <a:xfrm>
            <a:off x="96890" y="1017725"/>
            <a:ext cx="8950219" cy="910333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748;p43">
            <a:extLst>
              <a:ext uri="{FF2B5EF4-FFF2-40B4-BE49-F238E27FC236}">
                <a16:creationId xmlns:a16="http://schemas.microsoft.com/office/drawing/2014/main" id="{4ACE1DE8-72D5-CB2D-7DED-B2FECF8B391E}"/>
              </a:ext>
            </a:extLst>
          </p:cNvPr>
          <p:cNvSpPr/>
          <p:nvPr/>
        </p:nvSpPr>
        <p:spPr>
          <a:xfrm rot="10800000" flipH="1">
            <a:off x="162538" y="1610915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8" grpId="0" animBg="1"/>
      <p:bldP spid="8" grpId="1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3CAC1B-981F-21DC-1465-4AB98797A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-distances, even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3CAC1B-981F-21DC-1465-4AB98797A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217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CFF09-F696-897F-F38E-3AFB684B25CB}"/>
                  </a:ext>
                </a:extLst>
              </p:cNvPr>
              <p:cNvSpPr txBox="1"/>
              <p:nvPr/>
            </p:nvSpPr>
            <p:spPr>
              <a:xfrm>
                <a:off x="720000" y="1022051"/>
                <a:ext cx="8036542" cy="4121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-distance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2400" dirty="0"/>
                  <a:t> for even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algn="ctr"/>
                <a:r>
                  <a:rPr lang="en-US" sz="2400" dirty="0"/>
                  <a:t>VC-dimension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Consider constraints imposed by a query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Overall: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polynomials of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 variables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Q: </a:t>
                </a:r>
                <a:r>
                  <a:rPr lang="en-US" sz="2400" dirty="0"/>
                  <a:t>How many sign patterns can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have?</a:t>
                </a: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CFF09-F696-897F-F38E-3AFB684B2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22051"/>
                <a:ext cx="8036542" cy="4121449"/>
              </a:xfrm>
              <a:prstGeom prst="rect">
                <a:avLst/>
              </a:prstGeom>
              <a:blipFill>
                <a:blip r:embed="rId3"/>
                <a:stretch>
                  <a:fillRect l="-1262" t="-1227"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38A2473-C3F7-7EB1-474D-445687FB41F8}"/>
              </a:ext>
            </a:extLst>
          </p:cNvPr>
          <p:cNvSpPr/>
          <p:nvPr/>
        </p:nvSpPr>
        <p:spPr>
          <a:xfrm>
            <a:off x="96890" y="1017725"/>
            <a:ext cx="8950219" cy="910333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748;p43">
            <a:extLst>
              <a:ext uri="{FF2B5EF4-FFF2-40B4-BE49-F238E27FC236}">
                <a16:creationId xmlns:a16="http://schemas.microsoft.com/office/drawing/2014/main" id="{56B3481F-F02D-354E-7BD5-4E6A72EF1FA8}"/>
              </a:ext>
            </a:extLst>
          </p:cNvPr>
          <p:cNvSpPr/>
          <p:nvPr/>
        </p:nvSpPr>
        <p:spPr>
          <a:xfrm rot="10800000" flipH="1">
            <a:off x="144917" y="1610392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608;p77">
            <a:extLst>
              <a:ext uri="{FF2B5EF4-FFF2-40B4-BE49-F238E27FC236}">
                <a16:creationId xmlns:a16="http://schemas.microsoft.com/office/drawing/2014/main" id="{D91A49C1-2530-0D45-1842-4C3E7C4EACB7}"/>
              </a:ext>
            </a:extLst>
          </p:cNvPr>
          <p:cNvSpPr/>
          <p:nvPr/>
        </p:nvSpPr>
        <p:spPr>
          <a:xfrm>
            <a:off x="326118" y="1136629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1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3CAC1B-981F-21DC-1465-4AB98797A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-distances, even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3CAC1B-981F-21DC-1465-4AB98797A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217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CFF09-F696-897F-F38E-3AFB684B25CB}"/>
                  </a:ext>
                </a:extLst>
              </p:cNvPr>
              <p:cNvSpPr txBox="1"/>
              <p:nvPr/>
            </p:nvSpPr>
            <p:spPr>
              <a:xfrm>
                <a:off x="875511" y="1071077"/>
                <a:ext cx="8478501" cy="3839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Overall: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of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/>
                  <a:t> variables</a:t>
                </a:r>
              </a:p>
              <a:p>
                <a:endParaRPr lang="en-US" sz="2000" b="1" dirty="0"/>
              </a:p>
              <a:p>
                <a:r>
                  <a:rPr lang="en-US" sz="2000" b="1" dirty="0"/>
                  <a:t>Theorem (Warren’68)</a:t>
                </a:r>
                <a:r>
                  <a:rPr lang="en-US" sz="2000" dirty="0"/>
                  <a:t>. 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≥ℓ≥2</m:t>
                    </m:r>
                  </m:oMath>
                </a14:m>
                <a:r>
                  <a:rPr lang="en-US" sz="2000" dirty="0"/>
                  <a:t> be integers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be real polynomials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 variables, each of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≠0}</m:t>
                    </m:r>
                  </m:oMath>
                </a14:m>
                <a:r>
                  <a:rPr lang="en-US" sz="2000" dirty="0"/>
                  <a:t>. The number of connected components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𝑒𝑘𝑚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Same holds for # of sign patterns, so: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𝑒𝑝𝑚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CFF09-F696-897F-F38E-3AFB684B2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11" y="1071077"/>
                <a:ext cx="8478501" cy="3839834"/>
              </a:xfrm>
              <a:prstGeom prst="rect">
                <a:avLst/>
              </a:prstGeom>
              <a:blipFill>
                <a:blip r:embed="rId3"/>
                <a:stretch>
                  <a:fillRect l="-898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18C1910-B993-C3BE-9477-6B747FB170AD}"/>
              </a:ext>
            </a:extLst>
          </p:cNvPr>
          <p:cNvGrpSpPr/>
          <p:nvPr/>
        </p:nvGrpSpPr>
        <p:grpSpPr>
          <a:xfrm>
            <a:off x="75809" y="1593407"/>
            <a:ext cx="9019746" cy="1803801"/>
            <a:chOff x="75809" y="1593407"/>
            <a:chExt cx="9019746" cy="18038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2A2F31-50C7-DB17-CD63-A2B6BCF0A54D}"/>
                </a:ext>
              </a:extLst>
            </p:cNvPr>
            <p:cNvSpPr/>
            <p:nvPr/>
          </p:nvSpPr>
          <p:spPr>
            <a:xfrm>
              <a:off x="75809" y="1657568"/>
              <a:ext cx="9019746" cy="1739640"/>
            </a:xfrm>
            <a:prstGeom prst="rect">
              <a:avLst/>
            </a:prstGeom>
            <a:noFill/>
            <a:ln w="508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Google Shape;748;p43">
              <a:extLst>
                <a:ext uri="{FF2B5EF4-FFF2-40B4-BE49-F238E27FC236}">
                  <a16:creationId xmlns:a16="http://schemas.microsoft.com/office/drawing/2014/main" id="{1DB662AF-5EEB-9BE7-6E19-92A94679C2BD}"/>
                </a:ext>
              </a:extLst>
            </p:cNvPr>
            <p:cNvSpPr/>
            <p:nvPr/>
          </p:nvSpPr>
          <p:spPr>
            <a:xfrm rot="10800000" flipH="1">
              <a:off x="178755" y="2335020"/>
              <a:ext cx="666149" cy="50000"/>
            </a:xfrm>
            <a:custGeom>
              <a:avLst/>
              <a:gdLst/>
              <a:ahLst/>
              <a:cxnLst/>
              <a:rect l="l" t="t" r="r" b="b"/>
              <a:pathLst>
                <a:path w="6597" h="178" extrusionOk="0">
                  <a:moveTo>
                    <a:pt x="3591" y="0"/>
                  </a:moveTo>
                  <a:cubicBezTo>
                    <a:pt x="3494" y="0"/>
                    <a:pt x="3397" y="0"/>
                    <a:pt x="3301" y="1"/>
                  </a:cubicBezTo>
                  <a:cubicBezTo>
                    <a:pt x="3015" y="1"/>
                    <a:pt x="1" y="43"/>
                    <a:pt x="1" y="90"/>
                  </a:cubicBezTo>
                  <a:cubicBezTo>
                    <a:pt x="74" y="125"/>
                    <a:pt x="186" y="134"/>
                    <a:pt x="303" y="134"/>
                  </a:cubicBezTo>
                  <a:cubicBezTo>
                    <a:pt x="414" y="134"/>
                    <a:pt x="529" y="126"/>
                    <a:pt x="617" y="126"/>
                  </a:cubicBezTo>
                  <a:cubicBezTo>
                    <a:pt x="634" y="126"/>
                    <a:pt x="650" y="126"/>
                    <a:pt x="665" y="127"/>
                  </a:cubicBezTo>
                  <a:cubicBezTo>
                    <a:pt x="954" y="140"/>
                    <a:pt x="1244" y="148"/>
                    <a:pt x="1533" y="157"/>
                  </a:cubicBezTo>
                  <a:cubicBezTo>
                    <a:pt x="2122" y="169"/>
                    <a:pt x="2713" y="177"/>
                    <a:pt x="3301" y="177"/>
                  </a:cubicBezTo>
                  <a:cubicBezTo>
                    <a:pt x="3587" y="177"/>
                    <a:pt x="6596" y="152"/>
                    <a:pt x="6596" y="90"/>
                  </a:cubicBezTo>
                  <a:cubicBezTo>
                    <a:pt x="6592" y="35"/>
                    <a:pt x="5165" y="22"/>
                    <a:pt x="5069" y="18"/>
                  </a:cubicBezTo>
                  <a:cubicBezTo>
                    <a:pt x="4577" y="8"/>
                    <a:pt x="4083" y="0"/>
                    <a:pt x="3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314AC5-A095-50BB-C4FB-B4E646623703}"/>
                </a:ext>
              </a:extLst>
            </p:cNvPr>
            <p:cNvSpPr txBox="1"/>
            <p:nvPr/>
          </p:nvSpPr>
          <p:spPr>
            <a:xfrm>
              <a:off x="312308" y="1593407"/>
              <a:ext cx="3561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3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3CAC1B-981F-21DC-1465-4AB98797A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-distances, odd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3CAC1B-981F-21DC-1465-4AB98797A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217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CFF09-F696-897F-F38E-3AFB684B25CB}"/>
                  </a:ext>
                </a:extLst>
              </p:cNvPr>
              <p:cNvSpPr txBox="1"/>
              <p:nvPr/>
            </p:nvSpPr>
            <p:spPr>
              <a:xfrm>
                <a:off x="887622" y="1234579"/>
                <a:ext cx="8478501" cy="3244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Overall: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of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/>
                  <a:t> variables</a:t>
                </a:r>
              </a:p>
              <a:p>
                <a:endParaRPr lang="en-US" sz="2000" b="1" dirty="0"/>
              </a:p>
              <a:p>
                <a:r>
                  <a:rPr lang="en-US" sz="2000" dirty="0"/>
                  <a:t>For odd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each polynomial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/>
                  <a:t> polynomials: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−…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≶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By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[Warren’68]</a:t>
                </a:r>
                <a:r>
                  <a:rPr lang="en-US" sz="2000" dirty="0"/>
                  <a:t> # of sign patterns is: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𝑒𝑝𝑚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constant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0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CFF09-F696-897F-F38E-3AFB684B2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22" y="1234579"/>
                <a:ext cx="8478501" cy="3244863"/>
              </a:xfrm>
              <a:prstGeom prst="rect">
                <a:avLst/>
              </a:prstGeom>
              <a:blipFill>
                <a:blip r:embed="rId3"/>
                <a:stretch>
                  <a:fillRect l="-898" t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8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73EC689C-6DB5-4D99-F18D-E81520C479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000" y="405401"/>
                <a:ext cx="77040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-distances, odd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73EC689C-6DB5-4D99-F18D-E81520C47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05401"/>
                <a:ext cx="7704000" cy="572700"/>
              </a:xfrm>
              <a:prstGeom prst="rect">
                <a:avLst/>
              </a:prstGeom>
              <a:blipFill>
                <a:blip r:embed="rId2"/>
                <a:stretch>
                  <a:fillRect t="-15556" b="-3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F77701-B130-0050-404B-112B1ED6DF9A}"/>
                  </a:ext>
                </a:extLst>
              </p:cNvPr>
              <p:cNvSpPr txBox="1"/>
              <p:nvPr/>
            </p:nvSpPr>
            <p:spPr>
              <a:xfrm>
                <a:off x="665499" y="1097419"/>
                <a:ext cx="8478501" cy="418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/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/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−…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/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Fix one of the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/>
                  <a:t> permutations of points on the line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This determines the sign of each absolute value, so we have: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…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F77701-B130-0050-404B-112B1ED6D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9" y="1097419"/>
                <a:ext cx="8478501" cy="4186595"/>
              </a:xfrm>
              <a:prstGeom prst="rect">
                <a:avLst/>
              </a:prstGeom>
              <a:blipFill>
                <a:blip r:embed="rId3"/>
                <a:stretch>
                  <a:fillRect l="-1198" t="-1208" r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9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73EC689C-6DB5-4D99-F18D-E81520C479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000" y="405401"/>
                <a:ext cx="77040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-distance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73EC689C-6DB5-4D99-F18D-E81520C47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05401"/>
                <a:ext cx="7704000" cy="572700"/>
              </a:xfrm>
              <a:prstGeom prst="rect">
                <a:avLst/>
              </a:prstGeom>
              <a:blipFill>
                <a:blip r:embed="rId2"/>
                <a:stretch>
                  <a:fillRect t="-15556" b="-3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F77701-B130-0050-404B-112B1ED6DF9A}"/>
                  </a:ext>
                </a:extLst>
              </p:cNvPr>
              <p:cNvSpPr txBox="1"/>
              <p:nvPr/>
            </p:nvSpPr>
            <p:spPr>
              <a:xfrm>
                <a:off x="541905" y="898329"/>
                <a:ext cx="8700918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…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Q:</a:t>
                </a:r>
                <a:r>
                  <a:rPr lang="en-US" sz="2400" dirty="0"/>
                  <a:t> Pick signs at random, what is the probability we can’t get 0?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F77701-B130-0050-404B-112B1ED6D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5" y="898329"/>
                <a:ext cx="8700918" cy="2677656"/>
              </a:xfrm>
              <a:prstGeom prst="rect">
                <a:avLst/>
              </a:prstGeom>
              <a:blipFill>
                <a:blip r:embed="rId3"/>
                <a:stretch>
                  <a:fillRect l="-1020" r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8AB08E6-A233-1AB3-649C-F1DD0FE4A6DB}"/>
              </a:ext>
            </a:extLst>
          </p:cNvPr>
          <p:cNvGrpSpPr/>
          <p:nvPr/>
        </p:nvGrpSpPr>
        <p:grpSpPr>
          <a:xfrm>
            <a:off x="133911" y="3210425"/>
            <a:ext cx="8876177" cy="1511797"/>
            <a:chOff x="75809" y="1593407"/>
            <a:chExt cx="9019746" cy="12450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DD37F0-422C-2E3C-32A3-CA10730C74AA}"/>
                </a:ext>
              </a:extLst>
            </p:cNvPr>
            <p:cNvSpPr/>
            <p:nvPr/>
          </p:nvSpPr>
          <p:spPr>
            <a:xfrm>
              <a:off x="75809" y="1657569"/>
              <a:ext cx="9019746" cy="1180921"/>
            </a:xfrm>
            <a:prstGeom prst="rect">
              <a:avLst/>
            </a:prstGeom>
            <a:noFill/>
            <a:ln w="508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Google Shape;748;p43">
              <a:extLst>
                <a:ext uri="{FF2B5EF4-FFF2-40B4-BE49-F238E27FC236}">
                  <a16:creationId xmlns:a16="http://schemas.microsoft.com/office/drawing/2014/main" id="{D2AB945D-1C6C-9C71-903D-D6638CE6501F}"/>
                </a:ext>
              </a:extLst>
            </p:cNvPr>
            <p:cNvSpPr/>
            <p:nvPr/>
          </p:nvSpPr>
          <p:spPr>
            <a:xfrm rot="10800000" flipH="1">
              <a:off x="178755" y="2335020"/>
              <a:ext cx="666149" cy="50000"/>
            </a:xfrm>
            <a:custGeom>
              <a:avLst/>
              <a:gdLst/>
              <a:ahLst/>
              <a:cxnLst/>
              <a:rect l="l" t="t" r="r" b="b"/>
              <a:pathLst>
                <a:path w="6597" h="178" extrusionOk="0">
                  <a:moveTo>
                    <a:pt x="3591" y="0"/>
                  </a:moveTo>
                  <a:cubicBezTo>
                    <a:pt x="3494" y="0"/>
                    <a:pt x="3397" y="0"/>
                    <a:pt x="3301" y="1"/>
                  </a:cubicBezTo>
                  <a:cubicBezTo>
                    <a:pt x="3015" y="1"/>
                    <a:pt x="1" y="43"/>
                    <a:pt x="1" y="90"/>
                  </a:cubicBezTo>
                  <a:cubicBezTo>
                    <a:pt x="74" y="125"/>
                    <a:pt x="186" y="134"/>
                    <a:pt x="303" y="134"/>
                  </a:cubicBezTo>
                  <a:cubicBezTo>
                    <a:pt x="414" y="134"/>
                    <a:pt x="529" y="126"/>
                    <a:pt x="617" y="126"/>
                  </a:cubicBezTo>
                  <a:cubicBezTo>
                    <a:pt x="634" y="126"/>
                    <a:pt x="650" y="126"/>
                    <a:pt x="665" y="127"/>
                  </a:cubicBezTo>
                  <a:cubicBezTo>
                    <a:pt x="954" y="140"/>
                    <a:pt x="1244" y="148"/>
                    <a:pt x="1533" y="157"/>
                  </a:cubicBezTo>
                  <a:cubicBezTo>
                    <a:pt x="2122" y="169"/>
                    <a:pt x="2713" y="177"/>
                    <a:pt x="3301" y="177"/>
                  </a:cubicBezTo>
                  <a:cubicBezTo>
                    <a:pt x="3587" y="177"/>
                    <a:pt x="6596" y="152"/>
                    <a:pt x="6596" y="90"/>
                  </a:cubicBezTo>
                  <a:cubicBezTo>
                    <a:pt x="6592" y="35"/>
                    <a:pt x="5165" y="22"/>
                    <a:pt x="5069" y="18"/>
                  </a:cubicBezTo>
                  <a:cubicBezTo>
                    <a:pt x="4577" y="8"/>
                    <a:pt x="4083" y="0"/>
                    <a:pt x="3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AE7494-FA23-A8A0-0F22-675062636806}"/>
                </a:ext>
              </a:extLst>
            </p:cNvPr>
            <p:cNvSpPr txBox="1"/>
            <p:nvPr/>
          </p:nvSpPr>
          <p:spPr>
            <a:xfrm>
              <a:off x="312308" y="1593407"/>
              <a:ext cx="3561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C5C6C9-BF9A-A0A7-DE6A-2391DD80EA1D}"/>
                  </a:ext>
                </a:extLst>
              </p:cNvPr>
              <p:cNvSpPr txBox="1"/>
              <p:nvPr/>
            </p:nvSpPr>
            <p:spPr>
              <a:xfrm>
                <a:off x="974081" y="3356308"/>
                <a:ext cx="8036007" cy="1146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Theorem (Wendel’62)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be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with uniformly random signs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lim>
                    </m:limLow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2000" dirty="0"/>
                  <a:t> [convex hull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000" dirty="0"/>
                  <a:t> doesn’t contain zero]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s-E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C5C6C9-BF9A-A0A7-DE6A-2391DD80E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81" y="3356308"/>
                <a:ext cx="8036007" cy="1146596"/>
              </a:xfrm>
              <a:prstGeom prst="rect">
                <a:avLst/>
              </a:prstGeom>
              <a:blipFill>
                <a:blip r:embed="rId4"/>
                <a:stretch>
                  <a:fillRect l="-789" t="-3297" b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7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73EC689C-6DB5-4D99-F18D-E81520C479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000" y="405401"/>
                <a:ext cx="77040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00"/>
                  <a:buFont typeface="Arbutus Slab"/>
                  <a:buNone/>
                  <a:defRPr sz="3100" b="1" i="0" u="none" strike="noStrike" cap="none">
                    <a:solidFill>
                      <a:schemeClr val="dk1"/>
                    </a:solidFill>
                    <a:latin typeface="Arbutus Slab"/>
                    <a:ea typeface="Arbutus Slab"/>
                    <a:cs typeface="Arbutus Slab"/>
                    <a:sym typeface="Arbutus Slab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-distance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73EC689C-6DB5-4D99-F18D-E81520C47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05401"/>
                <a:ext cx="7704000" cy="572700"/>
              </a:xfrm>
              <a:prstGeom prst="rect">
                <a:avLst/>
              </a:prstGeom>
              <a:blipFill>
                <a:blip r:embed="rId2"/>
                <a:stretch>
                  <a:fillRect t="-15556" b="-3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8AB08E6-A233-1AB3-649C-F1DD0FE4A6DB}"/>
              </a:ext>
            </a:extLst>
          </p:cNvPr>
          <p:cNvGrpSpPr/>
          <p:nvPr/>
        </p:nvGrpSpPr>
        <p:grpSpPr>
          <a:xfrm>
            <a:off x="133911" y="1089017"/>
            <a:ext cx="8876177" cy="1511797"/>
            <a:chOff x="75809" y="1593407"/>
            <a:chExt cx="9019746" cy="12450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DD37F0-422C-2E3C-32A3-CA10730C74AA}"/>
                </a:ext>
              </a:extLst>
            </p:cNvPr>
            <p:cNvSpPr/>
            <p:nvPr/>
          </p:nvSpPr>
          <p:spPr>
            <a:xfrm>
              <a:off x="75809" y="1657569"/>
              <a:ext cx="9019746" cy="1180921"/>
            </a:xfrm>
            <a:prstGeom prst="rect">
              <a:avLst/>
            </a:prstGeom>
            <a:noFill/>
            <a:ln w="508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Google Shape;748;p43">
              <a:extLst>
                <a:ext uri="{FF2B5EF4-FFF2-40B4-BE49-F238E27FC236}">
                  <a16:creationId xmlns:a16="http://schemas.microsoft.com/office/drawing/2014/main" id="{D2AB945D-1C6C-9C71-903D-D6638CE6501F}"/>
                </a:ext>
              </a:extLst>
            </p:cNvPr>
            <p:cNvSpPr/>
            <p:nvPr/>
          </p:nvSpPr>
          <p:spPr>
            <a:xfrm rot="10800000" flipH="1">
              <a:off x="178755" y="2335020"/>
              <a:ext cx="666149" cy="50000"/>
            </a:xfrm>
            <a:custGeom>
              <a:avLst/>
              <a:gdLst/>
              <a:ahLst/>
              <a:cxnLst/>
              <a:rect l="l" t="t" r="r" b="b"/>
              <a:pathLst>
                <a:path w="6597" h="178" extrusionOk="0">
                  <a:moveTo>
                    <a:pt x="3591" y="0"/>
                  </a:moveTo>
                  <a:cubicBezTo>
                    <a:pt x="3494" y="0"/>
                    <a:pt x="3397" y="0"/>
                    <a:pt x="3301" y="1"/>
                  </a:cubicBezTo>
                  <a:cubicBezTo>
                    <a:pt x="3015" y="1"/>
                    <a:pt x="1" y="43"/>
                    <a:pt x="1" y="90"/>
                  </a:cubicBezTo>
                  <a:cubicBezTo>
                    <a:pt x="74" y="125"/>
                    <a:pt x="186" y="134"/>
                    <a:pt x="303" y="134"/>
                  </a:cubicBezTo>
                  <a:cubicBezTo>
                    <a:pt x="414" y="134"/>
                    <a:pt x="529" y="126"/>
                    <a:pt x="617" y="126"/>
                  </a:cubicBezTo>
                  <a:cubicBezTo>
                    <a:pt x="634" y="126"/>
                    <a:pt x="650" y="126"/>
                    <a:pt x="665" y="127"/>
                  </a:cubicBezTo>
                  <a:cubicBezTo>
                    <a:pt x="954" y="140"/>
                    <a:pt x="1244" y="148"/>
                    <a:pt x="1533" y="157"/>
                  </a:cubicBezTo>
                  <a:cubicBezTo>
                    <a:pt x="2122" y="169"/>
                    <a:pt x="2713" y="177"/>
                    <a:pt x="3301" y="177"/>
                  </a:cubicBezTo>
                  <a:cubicBezTo>
                    <a:pt x="3587" y="177"/>
                    <a:pt x="6596" y="152"/>
                    <a:pt x="6596" y="90"/>
                  </a:cubicBezTo>
                  <a:cubicBezTo>
                    <a:pt x="6592" y="35"/>
                    <a:pt x="5165" y="22"/>
                    <a:pt x="5069" y="18"/>
                  </a:cubicBezTo>
                  <a:cubicBezTo>
                    <a:pt x="4577" y="8"/>
                    <a:pt x="4083" y="0"/>
                    <a:pt x="3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AE7494-FA23-A8A0-0F22-675062636806}"/>
                </a:ext>
              </a:extLst>
            </p:cNvPr>
            <p:cNvSpPr txBox="1"/>
            <p:nvPr/>
          </p:nvSpPr>
          <p:spPr>
            <a:xfrm>
              <a:off x="312308" y="1593407"/>
              <a:ext cx="3561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C5C6C9-BF9A-A0A7-DE6A-2391DD80EA1D}"/>
                  </a:ext>
                </a:extLst>
              </p:cNvPr>
              <p:cNvSpPr txBox="1"/>
              <p:nvPr/>
            </p:nvSpPr>
            <p:spPr>
              <a:xfrm>
                <a:off x="974081" y="1234900"/>
                <a:ext cx="8036007" cy="1146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Theorem (Wendel’62)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be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with uniformly random signs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lim>
                    </m:limLow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2000" dirty="0"/>
                  <a:t> [convex hull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000" dirty="0"/>
                  <a:t> doesn’t contain zero]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s-E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C5C6C9-BF9A-A0A7-DE6A-2391DD80E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81" y="1234900"/>
                <a:ext cx="8036007" cy="1146596"/>
              </a:xfrm>
              <a:prstGeom prst="rect">
                <a:avLst/>
              </a:prstGeom>
              <a:blipFill>
                <a:blip r:embed="rId3"/>
                <a:stretch>
                  <a:fillRect l="-789" t="-3297" b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64CBC0-1A53-DD03-A756-7BEBDF7586AD}"/>
                  </a:ext>
                </a:extLst>
              </p:cNvPr>
              <p:cNvSpPr txBox="1"/>
              <p:nvPr/>
            </p:nvSpPr>
            <p:spPr>
              <a:xfrm>
                <a:off x="532761" y="2727129"/>
                <a:ext cx="870091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take a union bound 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/>
                  <a:t> permutations:</a:t>
                </a:r>
              </a:p>
              <a:p>
                <a:r>
                  <a:rPr lang="en-US" sz="2400" dirty="0"/>
                  <a:t>there exists a permutation and a set of signs such that 0 </a:t>
                </a:r>
                <a:r>
                  <a:rPr lang="en-US" sz="2400" dirty="0">
                    <a:solidFill>
                      <a:srgbClr val="FF0000"/>
                    </a:solidFill>
                  </a:rPr>
                  <a:t>&lt;</a:t>
                </a:r>
                <a:r>
                  <a:rPr lang="en-US" sz="2400" dirty="0"/>
                  <a:t> 0.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VC-dimension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VC-dimension 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(same proof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 permutations)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64CBC0-1A53-DD03-A756-7BEBDF75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61" y="2727129"/>
                <a:ext cx="8700918" cy="2308324"/>
              </a:xfrm>
              <a:prstGeom prst="rect">
                <a:avLst/>
              </a:prstGeom>
              <a:blipFill>
                <a:blip r:embed="rId4"/>
                <a:stretch>
                  <a:fillRect l="-1019" t="-2186" r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7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27CB-CF87-FC25-FFE2-F86F4BF4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Results</a:t>
            </a:r>
          </a:p>
        </p:txBody>
      </p:sp>
      <p:sp>
        <p:nvSpPr>
          <p:cNvPr id="3" name="Google Shape;731;p43">
            <a:extLst>
              <a:ext uri="{FF2B5EF4-FFF2-40B4-BE49-F238E27FC236}">
                <a16:creationId xmlns:a16="http://schemas.microsoft.com/office/drawing/2014/main" id="{B4599383-6E70-F1CE-63E6-15CCE5DF0504}"/>
              </a:ext>
            </a:extLst>
          </p:cNvPr>
          <p:cNvSpPr txBox="1">
            <a:spLocks/>
          </p:cNvSpPr>
          <p:nvPr/>
        </p:nvSpPr>
        <p:spPr>
          <a:xfrm>
            <a:off x="1443828" y="1237871"/>
            <a:ext cx="6138072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Almost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optimal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bounds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for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other</a:t>
            </a:r>
            <a:r>
              <a:rPr lang="es-ES" sz="2400" dirty="0">
                <a:solidFill>
                  <a:schemeClr val="bg2"/>
                </a:solidFill>
              </a:rPr>
              <a:t> </a:t>
            </a:r>
            <a:r>
              <a:rPr lang="es-ES" sz="2400" dirty="0" err="1">
                <a:solidFill>
                  <a:schemeClr val="bg2"/>
                </a:solidFill>
              </a:rPr>
              <a:t>settings</a:t>
            </a:r>
            <a:endParaRPr lang="es-ES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52D19ACE-C29C-A3E2-4461-528E97E94A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3827" y="1469908"/>
                <a:ext cx="7386137" cy="1371074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Cosine similarity: same bounds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negatives: same bounds with extra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 (via Natarajan)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Quadruplet learning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≶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: same bounds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For tree metrics: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 bound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2000" dirty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For well-separated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,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)&gt;(1+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:</a:t>
                </a:r>
              </a:p>
              <a:p>
                <a:pPr marL="285750" lvl="5" indent="-285750">
                  <a:buFont typeface="Wingdings" panose="05000000000000000000" pitchFamily="2" charset="2"/>
                  <a:buChar char="v"/>
                </a:pPr>
                <a:endParaRPr lang="en-US" sz="20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52D19ACE-C29C-A3E2-4461-528E97E94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27" y="1469908"/>
                <a:ext cx="7386137" cy="1371074"/>
              </a:xfrm>
              <a:prstGeom prst="rect">
                <a:avLst/>
              </a:prstGeom>
              <a:blipFill>
                <a:blip r:embed="rId2"/>
                <a:stretch>
                  <a:fillRect l="-1372" t="-2752" b="-47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748;p43">
            <a:extLst>
              <a:ext uri="{FF2B5EF4-FFF2-40B4-BE49-F238E27FC236}">
                <a16:creationId xmlns:a16="http://schemas.microsoft.com/office/drawing/2014/main" id="{E9D2B0D6-6D40-2E3C-51D6-C1A5C14AD76A}"/>
              </a:ext>
            </a:extLst>
          </p:cNvPr>
          <p:cNvSpPr/>
          <p:nvPr/>
        </p:nvSpPr>
        <p:spPr>
          <a:xfrm rot="10800000" flipH="1">
            <a:off x="732509" y="2121353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5927;p75">
            <a:extLst>
              <a:ext uri="{FF2B5EF4-FFF2-40B4-BE49-F238E27FC236}">
                <a16:creationId xmlns:a16="http://schemas.microsoft.com/office/drawing/2014/main" id="{DC59EB7C-8798-2A12-9BA4-F9773178017A}"/>
              </a:ext>
            </a:extLst>
          </p:cNvPr>
          <p:cNvGrpSpPr/>
          <p:nvPr/>
        </p:nvGrpSpPr>
        <p:grpSpPr>
          <a:xfrm>
            <a:off x="875237" y="1670379"/>
            <a:ext cx="345328" cy="352833"/>
            <a:chOff x="-24353875" y="3147725"/>
            <a:chExt cx="289875" cy="296175"/>
          </a:xfrm>
          <a:solidFill>
            <a:schemeClr val="tx1"/>
          </a:solidFill>
        </p:grpSpPr>
        <p:sp>
          <p:nvSpPr>
            <p:cNvPr id="7" name="Google Shape;5928;p75">
              <a:extLst>
                <a:ext uri="{FF2B5EF4-FFF2-40B4-BE49-F238E27FC236}">
                  <a16:creationId xmlns:a16="http://schemas.microsoft.com/office/drawing/2014/main" id="{200FC6A2-B33B-4544-9271-3ABA6C8E68BF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929;p75">
              <a:extLst>
                <a:ext uri="{FF2B5EF4-FFF2-40B4-BE49-F238E27FC236}">
                  <a16:creationId xmlns:a16="http://schemas.microsoft.com/office/drawing/2014/main" id="{0E55ED9C-0D19-1C55-0818-7015A60AF2D2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96A39C-B359-3450-B1DF-7B7103B22700}"/>
                  </a:ext>
                </a:extLst>
              </p:cNvPr>
              <p:cNvSpPr txBox="1"/>
              <p:nvPr/>
            </p:nvSpPr>
            <p:spPr>
              <a:xfrm>
                <a:off x="1718460" y="3293165"/>
                <a:ext cx="6522027" cy="1536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8" indent="-28575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Upper bound: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 (for bounded aspect ratio)</a:t>
                </a:r>
              </a:p>
              <a:p>
                <a:pPr marL="285750" lvl="8" indent="-28575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</a:rPr>
                  <a:t>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e>
                    </m:d>
                  </m:oMath>
                </a14:m>
                <a:endParaRPr lang="en-US" sz="2000" b="0" dirty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pPr marL="285750" lvl="8" indent="-285750">
                  <a:buFont typeface="Wingdings" panose="05000000000000000000" pitchFamily="2" charset="2"/>
                  <a:buChar char="v"/>
                </a:pPr>
                <a:endParaRPr lang="en-US" sz="2000" dirty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96A39C-B359-3450-B1DF-7B7103B22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460" y="3293165"/>
                <a:ext cx="6522027" cy="1536831"/>
              </a:xfrm>
              <a:prstGeom prst="rect">
                <a:avLst/>
              </a:prstGeom>
              <a:blipFill>
                <a:blip r:embed="rId3"/>
                <a:stretch>
                  <a:fillRect l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22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 build="allAtOnce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Tree learning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EA5D2C-3420-1C00-6A56-9F35FCA1F545}"/>
              </a:ext>
            </a:extLst>
          </p:cNvPr>
          <p:cNvSpPr/>
          <p:nvPr/>
        </p:nvSpPr>
        <p:spPr>
          <a:xfrm>
            <a:off x="2646946" y="1230622"/>
            <a:ext cx="96256" cy="962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F33CC5-52B6-2381-1C5D-7B5C37D5439C}"/>
              </a:ext>
            </a:extLst>
          </p:cNvPr>
          <p:cNvSpPr/>
          <p:nvPr/>
        </p:nvSpPr>
        <p:spPr>
          <a:xfrm>
            <a:off x="2438399" y="1926850"/>
            <a:ext cx="96256" cy="96256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07C792-0A2E-9967-371B-558F3C6C8B8E}"/>
              </a:ext>
            </a:extLst>
          </p:cNvPr>
          <p:cNvSpPr/>
          <p:nvPr/>
        </p:nvSpPr>
        <p:spPr>
          <a:xfrm>
            <a:off x="3134626" y="1182490"/>
            <a:ext cx="96256" cy="96256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3B3219-5797-27E0-E619-BD5D8A404081}"/>
              </a:ext>
            </a:extLst>
          </p:cNvPr>
          <p:cNvSpPr/>
          <p:nvPr/>
        </p:nvSpPr>
        <p:spPr>
          <a:xfrm>
            <a:off x="2743202" y="1830594"/>
            <a:ext cx="96256" cy="962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53ADA5-B725-76E8-645F-8D49F855102F}"/>
              </a:ext>
            </a:extLst>
          </p:cNvPr>
          <p:cNvSpPr/>
          <p:nvPr/>
        </p:nvSpPr>
        <p:spPr>
          <a:xfrm>
            <a:off x="2945331" y="2268544"/>
            <a:ext cx="96256" cy="96256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6EBB36-C288-D00A-6442-AC9FA2659870}"/>
              </a:ext>
            </a:extLst>
          </p:cNvPr>
          <p:cNvSpPr/>
          <p:nvPr/>
        </p:nvSpPr>
        <p:spPr>
          <a:xfrm>
            <a:off x="2743202" y="2364800"/>
            <a:ext cx="96256" cy="96256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E8160CD-2D37-36B0-9C4E-118F9C0E56C5}"/>
              </a:ext>
            </a:extLst>
          </p:cNvPr>
          <p:cNvSpPr/>
          <p:nvPr/>
        </p:nvSpPr>
        <p:spPr>
          <a:xfrm>
            <a:off x="3905190" y="1599055"/>
            <a:ext cx="978408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E9829F-AFB8-4E33-5877-AB360B81253F}"/>
              </a:ext>
            </a:extLst>
          </p:cNvPr>
          <p:cNvSpPr/>
          <p:nvPr/>
        </p:nvSpPr>
        <p:spPr>
          <a:xfrm>
            <a:off x="5508158" y="2066937"/>
            <a:ext cx="96256" cy="962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07BAB8-096C-1905-6C45-3BED26AA339F}"/>
              </a:ext>
            </a:extLst>
          </p:cNvPr>
          <p:cNvSpPr/>
          <p:nvPr/>
        </p:nvSpPr>
        <p:spPr>
          <a:xfrm>
            <a:off x="6005463" y="2355877"/>
            <a:ext cx="96256" cy="96256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375426-37D6-4618-6774-CEACB9A7F199}"/>
              </a:ext>
            </a:extLst>
          </p:cNvPr>
          <p:cNvSpPr/>
          <p:nvPr/>
        </p:nvSpPr>
        <p:spPr>
          <a:xfrm>
            <a:off x="5815358" y="2070341"/>
            <a:ext cx="96256" cy="96256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B94F78-9D8C-3FCB-245D-E9DE80163B3C}"/>
              </a:ext>
            </a:extLst>
          </p:cNvPr>
          <p:cNvSpPr/>
          <p:nvPr/>
        </p:nvSpPr>
        <p:spPr>
          <a:xfrm>
            <a:off x="6331117" y="2361076"/>
            <a:ext cx="96256" cy="962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82BBE1-B75E-6850-7DDC-BE9A5161F1E7}"/>
              </a:ext>
            </a:extLst>
          </p:cNvPr>
          <p:cNvSpPr/>
          <p:nvPr/>
        </p:nvSpPr>
        <p:spPr>
          <a:xfrm>
            <a:off x="6915851" y="2361272"/>
            <a:ext cx="96256" cy="96256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B80B45-064A-65CF-002F-65B5CE492E15}"/>
              </a:ext>
            </a:extLst>
          </p:cNvPr>
          <p:cNvSpPr/>
          <p:nvPr/>
        </p:nvSpPr>
        <p:spPr>
          <a:xfrm>
            <a:off x="6601429" y="2356264"/>
            <a:ext cx="96256" cy="96256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0191-7177-9290-7C1A-BE28FE8E9E4F}"/>
              </a:ext>
            </a:extLst>
          </p:cNvPr>
          <p:cNvSpPr/>
          <p:nvPr/>
        </p:nvSpPr>
        <p:spPr>
          <a:xfrm>
            <a:off x="3547991" y="1858570"/>
            <a:ext cx="96256" cy="96256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C8C76A-F711-6D40-67FA-D38F58F0A164}"/>
              </a:ext>
            </a:extLst>
          </p:cNvPr>
          <p:cNvSpPr/>
          <p:nvPr/>
        </p:nvSpPr>
        <p:spPr>
          <a:xfrm>
            <a:off x="5335590" y="1478187"/>
            <a:ext cx="96256" cy="96256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29308B-139A-47C4-3793-467F71BAAE0F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6053591" y="2018801"/>
            <a:ext cx="176864" cy="337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3B0998-C496-5DD8-0BE5-4F7327E6905D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229843" y="2018801"/>
            <a:ext cx="149402" cy="34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4448E5-5EDB-F478-5055-3D694C093716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6649557" y="2034847"/>
            <a:ext cx="155202" cy="321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C71280-B200-74D5-C3E0-319CAA482771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804759" y="2018801"/>
            <a:ext cx="159220" cy="342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47F165-2460-A5A6-A851-8463BD29052B}"/>
              </a:ext>
            </a:extLst>
          </p:cNvPr>
          <p:cNvCxnSpPr>
            <a:cxnSpLocks/>
          </p:cNvCxnSpPr>
          <p:nvPr/>
        </p:nvCxnSpPr>
        <p:spPr>
          <a:xfrm flipH="1">
            <a:off x="6230455" y="1729850"/>
            <a:ext cx="268807" cy="292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522F63-A69A-FBEF-6401-B9F691AB1347}"/>
              </a:ext>
            </a:extLst>
          </p:cNvPr>
          <p:cNvCxnSpPr>
            <a:cxnSpLocks/>
          </p:cNvCxnSpPr>
          <p:nvPr/>
        </p:nvCxnSpPr>
        <p:spPr>
          <a:xfrm flipH="1" flipV="1">
            <a:off x="6507369" y="1724842"/>
            <a:ext cx="297390" cy="304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6E93C1D-05C5-45A5-5BC9-F7F08DC5A0C5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5556286" y="1724662"/>
            <a:ext cx="167436" cy="34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3C64B2D-8A5D-DDF4-B900-5BBCFD873E5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723110" y="1724662"/>
            <a:ext cx="140376" cy="345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AEDBC4E-E3AA-34CE-A7B2-A22B4F2FD862}"/>
              </a:ext>
            </a:extLst>
          </p:cNvPr>
          <p:cNvCxnSpPr>
            <a:cxnSpLocks/>
          </p:cNvCxnSpPr>
          <p:nvPr/>
        </p:nvCxnSpPr>
        <p:spPr>
          <a:xfrm>
            <a:off x="6101719" y="1500641"/>
            <a:ext cx="405650" cy="219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716C277-6D59-73B3-945B-CC83978990B3}"/>
              </a:ext>
            </a:extLst>
          </p:cNvPr>
          <p:cNvCxnSpPr>
            <a:cxnSpLocks/>
          </p:cNvCxnSpPr>
          <p:nvPr/>
        </p:nvCxnSpPr>
        <p:spPr>
          <a:xfrm flipH="1">
            <a:off x="5723110" y="1495442"/>
            <a:ext cx="378609" cy="225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FFADEFD7-67C7-96A6-1F5D-4786492BCB50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5383718" y="1234661"/>
            <a:ext cx="299302" cy="243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EF9C7F75-222A-E320-330E-C5785A790875}"/>
              </a:ext>
            </a:extLst>
          </p:cNvPr>
          <p:cNvCxnSpPr>
            <a:cxnSpLocks/>
          </p:cNvCxnSpPr>
          <p:nvPr/>
        </p:nvCxnSpPr>
        <p:spPr>
          <a:xfrm>
            <a:off x="5683020" y="1230622"/>
            <a:ext cx="409616" cy="264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" name="Oval 532">
            <a:extLst>
              <a:ext uri="{FF2B5EF4-FFF2-40B4-BE49-F238E27FC236}">
                <a16:creationId xmlns:a16="http://schemas.microsoft.com/office/drawing/2014/main" id="{F68C8BB1-F842-2B34-7809-AA666A91FFFF}"/>
              </a:ext>
            </a:extLst>
          </p:cNvPr>
          <p:cNvSpPr/>
          <p:nvPr/>
        </p:nvSpPr>
        <p:spPr>
          <a:xfrm>
            <a:off x="3563847" y="3572799"/>
            <a:ext cx="1708487" cy="4762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Applications</a:t>
            </a:r>
            <a:endParaRPr lang="en-US" dirty="0"/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3C4C64EF-3B76-DB9E-2337-F75B483CDFAF}"/>
              </a:ext>
            </a:extLst>
          </p:cNvPr>
          <p:cNvSpPr txBox="1"/>
          <p:nvPr/>
        </p:nvSpPr>
        <p:spPr>
          <a:xfrm>
            <a:off x="2345454" y="3194790"/>
            <a:ext cx="1328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Phylogenetics</a:t>
            </a:r>
            <a:endParaRPr lang="en-US" dirty="0"/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B3783F69-933F-4410-8362-4337FA82EF05}"/>
              </a:ext>
            </a:extLst>
          </p:cNvPr>
          <p:cNvSpPr txBox="1"/>
          <p:nvPr/>
        </p:nvSpPr>
        <p:spPr>
          <a:xfrm>
            <a:off x="4164624" y="3050552"/>
            <a:ext cx="1328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Bioinformatics</a:t>
            </a:r>
            <a:endParaRPr lang="en-US" dirty="0"/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000F1FA3-F70D-8AC7-712B-9FAB0C09A38E}"/>
              </a:ext>
            </a:extLst>
          </p:cNvPr>
          <p:cNvSpPr txBox="1"/>
          <p:nvPr/>
        </p:nvSpPr>
        <p:spPr>
          <a:xfrm>
            <a:off x="2442043" y="4224472"/>
            <a:ext cx="2088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Image</a:t>
            </a:r>
            <a:r>
              <a:rPr lang="es-ES" dirty="0"/>
              <a:t>/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classification</a:t>
            </a:r>
            <a:endParaRPr lang="es-ES" dirty="0"/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7EB24B95-BD57-6155-C57A-626CCDAE1C0A}"/>
              </a:ext>
            </a:extLst>
          </p:cNvPr>
          <p:cNvSpPr txBox="1"/>
          <p:nvPr/>
        </p:nvSpPr>
        <p:spPr>
          <a:xfrm>
            <a:off x="5704322" y="3657054"/>
            <a:ext cx="991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Statistics</a:t>
            </a:r>
            <a:endParaRPr lang="en-US" dirty="0"/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F4B79844-2A38-A00C-6703-27721B41C8CB}"/>
              </a:ext>
            </a:extLst>
          </p:cNvPr>
          <p:cNvSpPr txBox="1"/>
          <p:nvPr/>
        </p:nvSpPr>
        <p:spPr>
          <a:xfrm>
            <a:off x="4722894" y="4226763"/>
            <a:ext cx="1188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Visualization</a:t>
            </a:r>
            <a:endParaRPr lang="en-US" dirty="0"/>
          </a:p>
        </p:txBody>
      </p:sp>
      <p:cxnSp>
        <p:nvCxnSpPr>
          <p:cNvPr id="546" name="Straight Arrow Connector 545">
            <a:extLst>
              <a:ext uri="{FF2B5EF4-FFF2-40B4-BE49-F238E27FC236}">
                <a16:creationId xmlns:a16="http://schemas.microsoft.com/office/drawing/2014/main" id="{8F260D36-1FF3-0E1F-752E-8E872D08513A}"/>
              </a:ext>
            </a:extLst>
          </p:cNvPr>
          <p:cNvCxnSpPr/>
          <p:nvPr/>
        </p:nvCxnSpPr>
        <p:spPr>
          <a:xfrm flipV="1">
            <a:off x="4549638" y="3323533"/>
            <a:ext cx="93039" cy="24926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Arrow Connector 546">
            <a:extLst>
              <a:ext uri="{FF2B5EF4-FFF2-40B4-BE49-F238E27FC236}">
                <a16:creationId xmlns:a16="http://schemas.microsoft.com/office/drawing/2014/main" id="{147B9568-CB81-814B-4981-F3C0E17ACA68}"/>
              </a:ext>
            </a:extLst>
          </p:cNvPr>
          <p:cNvCxnSpPr>
            <a:cxnSpLocks/>
          </p:cNvCxnSpPr>
          <p:nvPr/>
        </p:nvCxnSpPr>
        <p:spPr>
          <a:xfrm flipH="1" flipV="1">
            <a:off x="3324821" y="3465626"/>
            <a:ext cx="345713" cy="23180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Arrow Connector 548">
            <a:extLst>
              <a:ext uri="{FF2B5EF4-FFF2-40B4-BE49-F238E27FC236}">
                <a16:creationId xmlns:a16="http://schemas.microsoft.com/office/drawing/2014/main" id="{BF49DA9E-91F6-768A-BC09-320004A53FA5}"/>
              </a:ext>
            </a:extLst>
          </p:cNvPr>
          <p:cNvCxnSpPr>
            <a:cxnSpLocks/>
            <a:stCxn id="533" idx="3"/>
          </p:cNvCxnSpPr>
          <p:nvPr/>
        </p:nvCxnSpPr>
        <p:spPr>
          <a:xfrm flipH="1">
            <a:off x="3563847" y="3979337"/>
            <a:ext cx="250202" cy="28422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Arrow Connector 552">
            <a:extLst>
              <a:ext uri="{FF2B5EF4-FFF2-40B4-BE49-F238E27FC236}">
                <a16:creationId xmlns:a16="http://schemas.microsoft.com/office/drawing/2014/main" id="{FF5C7830-E482-A8E7-49E5-B0A3C6113DEB}"/>
              </a:ext>
            </a:extLst>
          </p:cNvPr>
          <p:cNvCxnSpPr>
            <a:cxnSpLocks/>
          </p:cNvCxnSpPr>
          <p:nvPr/>
        </p:nvCxnSpPr>
        <p:spPr>
          <a:xfrm>
            <a:off x="4876893" y="4049088"/>
            <a:ext cx="187693" cy="21447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>
            <a:extLst>
              <a:ext uri="{FF2B5EF4-FFF2-40B4-BE49-F238E27FC236}">
                <a16:creationId xmlns:a16="http://schemas.microsoft.com/office/drawing/2014/main" id="{1CBB5C84-E402-551E-9E72-B6DEE4F1195B}"/>
              </a:ext>
            </a:extLst>
          </p:cNvPr>
          <p:cNvCxnSpPr>
            <a:cxnSpLocks/>
            <a:stCxn id="533" idx="6"/>
            <a:endCxn id="542" idx="1"/>
          </p:cNvCxnSpPr>
          <p:nvPr/>
        </p:nvCxnSpPr>
        <p:spPr>
          <a:xfrm flipV="1">
            <a:off x="5272334" y="3810943"/>
            <a:ext cx="431988" cy="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0" name="Google Shape;620;p37">
            <a:extLst>
              <a:ext uri="{FF2B5EF4-FFF2-40B4-BE49-F238E27FC236}">
                <a16:creationId xmlns:a16="http://schemas.microsoft.com/office/drawing/2014/main" id="{73D05190-4571-02F7-808B-281D10ACF5BC}"/>
              </a:ext>
            </a:extLst>
          </p:cNvPr>
          <p:cNvSpPr/>
          <p:nvPr/>
        </p:nvSpPr>
        <p:spPr>
          <a:xfrm rot="10800000" flipH="1">
            <a:off x="3414157" y="2778971"/>
            <a:ext cx="1858177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" name="Google Shape;6069;p76">
            <a:extLst>
              <a:ext uri="{FF2B5EF4-FFF2-40B4-BE49-F238E27FC236}">
                <a16:creationId xmlns:a16="http://schemas.microsoft.com/office/drawing/2014/main" id="{D5FF5622-828E-DA01-92B2-583A0EA3E9CC}"/>
              </a:ext>
            </a:extLst>
          </p:cNvPr>
          <p:cNvGrpSpPr/>
          <p:nvPr/>
        </p:nvGrpSpPr>
        <p:grpSpPr>
          <a:xfrm>
            <a:off x="3688948" y="3699833"/>
            <a:ext cx="235237" cy="233585"/>
            <a:chOff x="-63250675" y="3744075"/>
            <a:chExt cx="320350" cy="318100"/>
          </a:xfrm>
        </p:grpSpPr>
        <p:sp>
          <p:nvSpPr>
            <p:cNvPr id="563" name="Google Shape;6070;p76">
              <a:extLst>
                <a:ext uri="{FF2B5EF4-FFF2-40B4-BE49-F238E27FC236}">
                  <a16:creationId xmlns:a16="http://schemas.microsoft.com/office/drawing/2014/main" id="{436D5AD8-B49B-48DB-102C-8E27AA469BA9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6071;p76">
              <a:extLst>
                <a:ext uri="{FF2B5EF4-FFF2-40B4-BE49-F238E27FC236}">
                  <a16:creationId xmlns:a16="http://schemas.microsoft.com/office/drawing/2014/main" id="{7BC409F3-D8B4-934E-6567-4ABFCD320D14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6072;p76">
              <a:extLst>
                <a:ext uri="{FF2B5EF4-FFF2-40B4-BE49-F238E27FC236}">
                  <a16:creationId xmlns:a16="http://schemas.microsoft.com/office/drawing/2014/main" id="{B23A7E8F-5F66-1186-4EB7-301E00CF0760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4106;p70">
            <a:extLst>
              <a:ext uri="{FF2B5EF4-FFF2-40B4-BE49-F238E27FC236}">
                <a16:creationId xmlns:a16="http://schemas.microsoft.com/office/drawing/2014/main" id="{EA870950-90C4-3598-F5E8-7B73E3835F1C}"/>
              </a:ext>
            </a:extLst>
          </p:cNvPr>
          <p:cNvGrpSpPr/>
          <p:nvPr/>
        </p:nvGrpSpPr>
        <p:grpSpPr>
          <a:xfrm>
            <a:off x="778014" y="507518"/>
            <a:ext cx="997845" cy="447714"/>
            <a:chOff x="1187400" y="2529299"/>
            <a:chExt cx="6769193" cy="2241903"/>
          </a:xfrm>
        </p:grpSpPr>
        <p:sp>
          <p:nvSpPr>
            <p:cNvPr id="37" name="Google Shape;4107;p70">
              <a:extLst>
                <a:ext uri="{FF2B5EF4-FFF2-40B4-BE49-F238E27FC236}">
                  <a16:creationId xmlns:a16="http://schemas.microsoft.com/office/drawing/2014/main" id="{78EDFE88-E92E-6C0A-4DCF-B68CEC53C8F1}"/>
                </a:ext>
              </a:extLst>
            </p:cNvPr>
            <p:cNvSpPr/>
            <p:nvPr/>
          </p:nvSpPr>
          <p:spPr>
            <a:xfrm>
              <a:off x="3802943" y="2529299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Google Shape;4108;p70">
              <a:extLst>
                <a:ext uri="{FF2B5EF4-FFF2-40B4-BE49-F238E27FC236}">
                  <a16:creationId xmlns:a16="http://schemas.microsoft.com/office/drawing/2014/main" id="{A0971628-3079-7D93-1974-3E742E2381BB}"/>
                </a:ext>
              </a:extLst>
            </p:cNvPr>
            <p:cNvSpPr/>
            <p:nvPr/>
          </p:nvSpPr>
          <p:spPr>
            <a:xfrm>
              <a:off x="5573240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Google Shape;4109;p70">
              <a:extLst>
                <a:ext uri="{FF2B5EF4-FFF2-40B4-BE49-F238E27FC236}">
                  <a16:creationId xmlns:a16="http://schemas.microsoft.com/office/drawing/2014/main" id="{39660354-2341-AE56-BC83-A9CDA5979840}"/>
                </a:ext>
              </a:extLst>
            </p:cNvPr>
            <p:cNvSpPr/>
            <p:nvPr/>
          </p:nvSpPr>
          <p:spPr>
            <a:xfrm>
              <a:off x="2032647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" name="Google Shape;4110;p70">
              <a:extLst>
                <a:ext uri="{FF2B5EF4-FFF2-40B4-BE49-F238E27FC236}">
                  <a16:creationId xmlns:a16="http://schemas.microsoft.com/office/drawing/2014/main" id="{1402C30C-AD53-D4A5-CE2F-CBA9EF720C12}"/>
                </a:ext>
              </a:extLst>
            </p:cNvPr>
            <p:cNvSpPr/>
            <p:nvPr/>
          </p:nvSpPr>
          <p:spPr>
            <a:xfrm>
              <a:off x="11874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11;p70">
              <a:extLst>
                <a:ext uri="{FF2B5EF4-FFF2-40B4-BE49-F238E27FC236}">
                  <a16:creationId xmlns:a16="http://schemas.microsoft.com/office/drawing/2014/main" id="{8BB9112C-843E-8E1F-C0B6-D31E2C9847B5}"/>
                </a:ext>
              </a:extLst>
            </p:cNvPr>
            <p:cNvSpPr/>
            <p:nvPr/>
          </p:nvSpPr>
          <p:spPr>
            <a:xfrm>
              <a:off x="28778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" name="Google Shape;4112;p70">
              <a:extLst>
                <a:ext uri="{FF2B5EF4-FFF2-40B4-BE49-F238E27FC236}">
                  <a16:creationId xmlns:a16="http://schemas.microsoft.com/office/drawing/2014/main" id="{B8A71496-FCC2-3549-B482-D8BC9A81107C}"/>
                </a:ext>
              </a:extLst>
            </p:cNvPr>
            <p:cNvSpPr/>
            <p:nvPr/>
          </p:nvSpPr>
          <p:spPr>
            <a:xfrm>
              <a:off x="47280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" name="Google Shape;4113;p70">
              <a:extLst>
                <a:ext uri="{FF2B5EF4-FFF2-40B4-BE49-F238E27FC236}">
                  <a16:creationId xmlns:a16="http://schemas.microsoft.com/office/drawing/2014/main" id="{553EDEEA-13AD-5E52-D64A-E9918E1C7D91}"/>
                </a:ext>
              </a:extLst>
            </p:cNvPr>
            <p:cNvSpPr/>
            <p:nvPr/>
          </p:nvSpPr>
          <p:spPr>
            <a:xfrm>
              <a:off x="64184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44" name="Google Shape;4114;p70">
              <a:extLst>
                <a:ext uri="{FF2B5EF4-FFF2-40B4-BE49-F238E27FC236}">
                  <a16:creationId xmlns:a16="http://schemas.microsoft.com/office/drawing/2014/main" id="{A1CF8BB5-91E4-5049-B054-47A83B08973F}"/>
                </a:ext>
              </a:extLst>
            </p:cNvPr>
            <p:cNvCxnSpPr>
              <a:stCxn id="37" idx="2"/>
              <a:endCxn id="38" idx="0"/>
            </p:cNvCxnSpPr>
            <p:nvPr/>
          </p:nvCxnSpPr>
          <p:spPr>
            <a:xfrm rot="-5400000" flipH="1">
              <a:off x="5228543" y="2315249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Google Shape;4115;p70">
              <a:extLst>
                <a:ext uri="{FF2B5EF4-FFF2-40B4-BE49-F238E27FC236}">
                  <a16:creationId xmlns:a16="http://schemas.microsoft.com/office/drawing/2014/main" id="{99B72E07-744F-266E-A6A4-972F7470221A}"/>
                </a:ext>
              </a:extLst>
            </p:cNvPr>
            <p:cNvCxnSpPr>
              <a:stCxn id="39" idx="0"/>
              <a:endCxn id="37" idx="2"/>
            </p:cNvCxnSpPr>
            <p:nvPr/>
          </p:nvCxnSpPr>
          <p:spPr>
            <a:xfrm rot="-5400000">
              <a:off x="3458247" y="2315250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116;p70">
              <a:extLst>
                <a:ext uri="{FF2B5EF4-FFF2-40B4-BE49-F238E27FC236}">
                  <a16:creationId xmlns:a16="http://schemas.microsoft.com/office/drawing/2014/main" id="{ED319756-B2F7-6F1A-F780-332A9086A579}"/>
                </a:ext>
              </a:extLst>
            </p:cNvPr>
            <p:cNvCxnSpPr>
              <a:stCxn id="39" idx="2"/>
              <a:endCxn id="41" idx="0"/>
            </p:cNvCxnSpPr>
            <p:nvPr/>
          </p:nvCxnSpPr>
          <p:spPr>
            <a:xfrm rot="-5400000" flipH="1">
              <a:off x="2995647" y="3677550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" name="Google Shape;4117;p70">
              <a:extLst>
                <a:ext uri="{FF2B5EF4-FFF2-40B4-BE49-F238E27FC236}">
                  <a16:creationId xmlns:a16="http://schemas.microsoft.com/office/drawing/2014/main" id="{8D218198-1B86-CBA0-64C2-DB016612D13D}"/>
                </a:ext>
              </a:extLst>
            </p:cNvPr>
            <p:cNvCxnSpPr>
              <a:stCxn id="40" idx="0"/>
              <a:endCxn id="39" idx="2"/>
            </p:cNvCxnSpPr>
            <p:nvPr/>
          </p:nvCxnSpPr>
          <p:spPr>
            <a:xfrm rot="-5400000">
              <a:off x="21504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4118;p70">
              <a:extLst>
                <a:ext uri="{FF2B5EF4-FFF2-40B4-BE49-F238E27FC236}">
                  <a16:creationId xmlns:a16="http://schemas.microsoft.com/office/drawing/2014/main" id="{A4FD598F-4C1A-5488-20D8-A4E6FCE04C18}"/>
                </a:ext>
              </a:extLst>
            </p:cNvPr>
            <p:cNvCxnSpPr>
              <a:stCxn id="38" idx="2"/>
              <a:endCxn id="43" idx="0"/>
            </p:cNvCxnSpPr>
            <p:nvPr/>
          </p:nvCxnSpPr>
          <p:spPr>
            <a:xfrm rot="-5400000" flipH="1">
              <a:off x="6536390" y="3677400"/>
              <a:ext cx="457200" cy="8454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4119;p70">
              <a:extLst>
                <a:ext uri="{FF2B5EF4-FFF2-40B4-BE49-F238E27FC236}">
                  <a16:creationId xmlns:a16="http://schemas.microsoft.com/office/drawing/2014/main" id="{33DB7815-DC2D-4CFE-E729-F98D50CD1888}"/>
                </a:ext>
              </a:extLst>
            </p:cNvPr>
            <p:cNvCxnSpPr>
              <a:stCxn id="42" idx="0"/>
              <a:endCxn id="38" idx="2"/>
            </p:cNvCxnSpPr>
            <p:nvPr/>
          </p:nvCxnSpPr>
          <p:spPr>
            <a:xfrm rot="-5400000">
              <a:off x="56910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94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83"/>
    </mc:Choice>
    <mc:Fallback xmlns="">
      <p:transition spd="slow" advTm="37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533" grpId="0" animBg="1"/>
      <p:bldP spid="536" grpId="0"/>
      <p:bldP spid="538" grpId="0"/>
      <p:bldP spid="540" grpId="0"/>
      <p:bldP spid="542" grpId="0"/>
      <p:bldP spid="544" grpId="0"/>
      <p:bldP spid="56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33C7-1B4D-7E52-3186-79B32D82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1BF4D4-425E-1630-07AF-9565078D5790}"/>
                  </a:ext>
                </a:extLst>
              </p:cNvPr>
              <p:cNvSpPr txBox="1"/>
              <p:nvPr/>
            </p:nvSpPr>
            <p:spPr>
              <a:xfrm>
                <a:off x="443082" y="1103813"/>
                <a:ext cx="8700918" cy="1228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2400" dirty="0"/>
                  <a:t>Optimal bounds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for any odd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2400" dirty="0"/>
                  <a:t>Optimal sample complexity for well-separated queries?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1BF4D4-425E-1630-07AF-9565078D5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82" y="1103813"/>
                <a:ext cx="8700918" cy="1228863"/>
              </a:xfrm>
              <a:prstGeom prst="rect">
                <a:avLst/>
              </a:prstGeom>
              <a:blipFill>
                <a:blip r:embed="rId2"/>
                <a:stretch>
                  <a:fillRect l="-1022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883DC8F-DB05-6394-5DEE-302527A47D66}"/>
              </a:ext>
            </a:extLst>
          </p:cNvPr>
          <p:cNvGrpSpPr/>
          <p:nvPr/>
        </p:nvGrpSpPr>
        <p:grpSpPr>
          <a:xfrm>
            <a:off x="2465623" y="1965646"/>
            <a:ext cx="4297518" cy="2426548"/>
            <a:chOff x="2465623" y="1965646"/>
            <a:chExt cx="4297518" cy="242654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D8F514-82CE-59A0-FBFE-6A144F298011}"/>
                </a:ext>
              </a:extLst>
            </p:cNvPr>
            <p:cNvGrpSpPr/>
            <p:nvPr/>
          </p:nvGrpSpPr>
          <p:grpSpPr>
            <a:xfrm>
              <a:off x="3275901" y="1965646"/>
              <a:ext cx="3487240" cy="2426548"/>
              <a:chOff x="3275901" y="1965646"/>
              <a:chExt cx="3487240" cy="242654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DCEAF745-C70B-C6A5-81EC-82A5C63BE1AF}"/>
                  </a:ext>
                </a:extLst>
              </p:cNvPr>
              <p:cNvGrpSpPr/>
              <p:nvPr/>
            </p:nvGrpSpPr>
            <p:grpSpPr>
              <a:xfrm>
                <a:off x="3275901" y="2262061"/>
                <a:ext cx="2555053" cy="2130133"/>
                <a:chOff x="1428718" y="1668521"/>
                <a:chExt cx="2555053" cy="2130133"/>
              </a:xfrm>
            </p:grpSpPr>
            <p:pic>
              <p:nvPicPr>
                <p:cNvPr id="5" name="Picture 4" descr="New York University Logo, PNG, Symbol, History, Meaning">
                  <a:extLst>
                    <a:ext uri="{FF2B5EF4-FFF2-40B4-BE49-F238E27FC236}">
                      <a16:creationId xmlns:a16="http://schemas.microsoft.com/office/drawing/2014/main" id="{ED9AC104-0823-58DB-445F-A7F8DD835C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4817" y="3093640"/>
                  <a:ext cx="1258954" cy="7050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57CD561A-80FC-D631-9C53-A534B8B67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5450" y="2541513"/>
                  <a:ext cx="921006" cy="43458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2521B7D-19FE-9BB5-EB74-05178A6BEB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45450" y="1791389"/>
                  <a:ext cx="1627125" cy="74885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FE4D134-A6F0-3AC5-9883-6A50D38ECEE0}"/>
                    </a:ext>
                  </a:extLst>
                </p:cNvPr>
                <p:cNvSpPr/>
                <p:nvPr/>
              </p:nvSpPr>
              <p:spPr>
                <a:xfrm>
                  <a:off x="2338501" y="2854497"/>
                  <a:ext cx="243192" cy="24319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76BB2E4-46FA-2220-FC23-EBBC6A804FB5}"/>
                    </a:ext>
                  </a:extLst>
                </p:cNvPr>
                <p:cNvSpPr/>
                <p:nvPr/>
              </p:nvSpPr>
              <p:spPr>
                <a:xfrm>
                  <a:off x="1428718" y="2418645"/>
                  <a:ext cx="243192" cy="243192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85F614A-E7CD-406D-BF0F-2B24BC6ECA44}"/>
                    </a:ext>
                  </a:extLst>
                </p:cNvPr>
                <p:cNvSpPr/>
                <p:nvPr/>
              </p:nvSpPr>
              <p:spPr>
                <a:xfrm>
                  <a:off x="3046115" y="1668521"/>
                  <a:ext cx="243192" cy="24319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44B48C4-E3F1-B21A-51B9-91E85E234E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650" y="1965646"/>
                <a:ext cx="1468491" cy="757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89DA9114-FED0-8AC7-094A-D6BDC6B65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623" y="2759355"/>
              <a:ext cx="688682" cy="688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00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6;p34">
            <a:extLst>
              <a:ext uri="{FF2B5EF4-FFF2-40B4-BE49-F238E27FC236}">
                <a16:creationId xmlns:a16="http://schemas.microsoft.com/office/drawing/2014/main" id="{FAAF8AF0-0C98-0167-C5A3-099EF887EB9C}"/>
              </a:ext>
            </a:extLst>
          </p:cNvPr>
          <p:cNvSpPr txBox="1">
            <a:spLocks/>
          </p:cNvSpPr>
          <p:nvPr/>
        </p:nvSpPr>
        <p:spPr>
          <a:xfrm>
            <a:off x="-419368" y="462951"/>
            <a:ext cx="9982732" cy="120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butus Slab"/>
              <a:buNone/>
              <a:defRPr sz="3100" b="1" i="0" u="none" strike="noStrike" cap="none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9pPr>
          </a:lstStyle>
          <a:p>
            <a:pPr algn="ctr"/>
            <a:r>
              <a:rPr lang="en-US" sz="6000" dirty="0">
                <a:solidFill>
                  <a:srgbClr val="282828"/>
                </a:solidFill>
                <a:latin typeface="Arbutus Slab" panose="020B0604020202020204" charset="0"/>
              </a:rPr>
              <a:t>Thank you!</a:t>
            </a:r>
            <a:endParaRPr lang="en-US" sz="6000" dirty="0">
              <a:latin typeface="Arbutus Slab" panose="020B0604020202020204" charset="0"/>
            </a:endParaRPr>
          </a:p>
        </p:txBody>
      </p:sp>
      <p:sp>
        <p:nvSpPr>
          <p:cNvPr id="5" name="Google Shape;568;p34">
            <a:extLst>
              <a:ext uri="{FF2B5EF4-FFF2-40B4-BE49-F238E27FC236}">
                <a16:creationId xmlns:a16="http://schemas.microsoft.com/office/drawing/2014/main" id="{93A1BC68-4269-D3F5-13EF-41BD539FA9DB}"/>
              </a:ext>
            </a:extLst>
          </p:cNvPr>
          <p:cNvSpPr/>
          <p:nvPr/>
        </p:nvSpPr>
        <p:spPr>
          <a:xfrm rot="10800000" flipH="1">
            <a:off x="3642911" y="1863834"/>
            <a:ext cx="1858177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1E2946-8DAC-366B-D7DC-5C3FB7E7D486}"/>
              </a:ext>
            </a:extLst>
          </p:cNvPr>
          <p:cNvCxnSpPr>
            <a:cxnSpLocks/>
          </p:cNvCxnSpPr>
          <p:nvPr/>
        </p:nvCxnSpPr>
        <p:spPr>
          <a:xfrm>
            <a:off x="1139274" y="2671071"/>
            <a:ext cx="642962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3A618E-8D4C-A96A-282C-7A852B47ED68}"/>
              </a:ext>
            </a:extLst>
          </p:cNvPr>
          <p:cNvCxnSpPr>
            <a:cxnSpLocks/>
          </p:cNvCxnSpPr>
          <p:nvPr/>
        </p:nvCxnSpPr>
        <p:spPr>
          <a:xfrm flipH="1">
            <a:off x="532105" y="2671071"/>
            <a:ext cx="607169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F353B5-8000-7F6A-6C89-16DBCABB561D}"/>
              </a:ext>
            </a:extLst>
          </p:cNvPr>
          <p:cNvCxnSpPr>
            <a:cxnSpLocks/>
          </p:cNvCxnSpPr>
          <p:nvPr/>
        </p:nvCxnSpPr>
        <p:spPr>
          <a:xfrm>
            <a:off x="1747463" y="1768422"/>
            <a:ext cx="642962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1552E-7E1B-B835-FB81-50E9575BA1FE}"/>
              </a:ext>
            </a:extLst>
          </p:cNvPr>
          <p:cNvCxnSpPr>
            <a:cxnSpLocks/>
          </p:cNvCxnSpPr>
          <p:nvPr/>
        </p:nvCxnSpPr>
        <p:spPr>
          <a:xfrm flipH="1">
            <a:off x="1140294" y="1768422"/>
            <a:ext cx="607169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2FE911-9B08-B04C-EDEB-73478E171FBD}"/>
              </a:ext>
            </a:extLst>
          </p:cNvPr>
          <p:cNvGrpSpPr/>
          <p:nvPr/>
        </p:nvGrpSpPr>
        <p:grpSpPr>
          <a:xfrm>
            <a:off x="88119" y="3560525"/>
            <a:ext cx="2302306" cy="782693"/>
            <a:chOff x="5041637" y="2802580"/>
            <a:chExt cx="2302306" cy="782693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5D587783-1045-1B2D-1E4A-DA3A12337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637" y="2802580"/>
              <a:ext cx="782693" cy="782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E3E23DCF-E637-ECF3-95BD-EC7647723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929" y="2825133"/>
              <a:ext cx="1102014" cy="61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6C42A7E-20A6-E82A-595F-E42B2D3809C9}"/>
              </a:ext>
            </a:extLst>
          </p:cNvPr>
          <p:cNvSpPr txBox="1"/>
          <p:nvPr/>
        </p:nvSpPr>
        <p:spPr>
          <a:xfrm>
            <a:off x="2160078" y="2662517"/>
            <a:ext cx="38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583390-6879-F732-3DAE-049434E25AEF}"/>
              </a:ext>
            </a:extLst>
          </p:cNvPr>
          <p:cNvGrpSpPr/>
          <p:nvPr/>
        </p:nvGrpSpPr>
        <p:grpSpPr>
          <a:xfrm>
            <a:off x="6450193" y="2097233"/>
            <a:ext cx="2261704" cy="2436414"/>
            <a:chOff x="1027603" y="1668521"/>
            <a:chExt cx="2261704" cy="2436414"/>
          </a:xfrm>
        </p:grpSpPr>
        <p:pic>
          <p:nvPicPr>
            <p:cNvPr id="23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2123B62C-1133-026E-AEAE-5CDA7B140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908" y="3399921"/>
              <a:ext cx="1258954" cy="70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AA4711E5-6A37-5A2B-73EA-387D3E3D0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03" y="1670490"/>
              <a:ext cx="688682" cy="688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5749161-B237-8386-D230-1540A5F31035}"/>
                </a:ext>
              </a:extLst>
            </p:cNvPr>
            <p:cNvCxnSpPr>
              <a:cxnSpLocks/>
            </p:cNvCxnSpPr>
            <p:nvPr/>
          </p:nvCxnSpPr>
          <p:spPr>
            <a:xfrm>
              <a:off x="1545450" y="2541513"/>
              <a:ext cx="622045" cy="56941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AFA56A-660D-C2AA-F559-2906638320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5450" y="1791389"/>
              <a:ext cx="1627125" cy="7488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824DF6-04DE-B276-DA95-19E7B85B4906}"/>
                </a:ext>
              </a:extLst>
            </p:cNvPr>
            <p:cNvSpPr/>
            <p:nvPr/>
          </p:nvSpPr>
          <p:spPr>
            <a:xfrm>
              <a:off x="2045899" y="2989335"/>
              <a:ext cx="243192" cy="243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DEA455F-77E5-C3E2-1E55-095697930B5C}"/>
                </a:ext>
              </a:extLst>
            </p:cNvPr>
            <p:cNvSpPr/>
            <p:nvPr/>
          </p:nvSpPr>
          <p:spPr>
            <a:xfrm>
              <a:off x="1428718" y="2418645"/>
              <a:ext cx="243192" cy="243192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2EA5EC3-5042-1D9E-4ACD-17A5E53F4F84}"/>
                </a:ext>
              </a:extLst>
            </p:cNvPr>
            <p:cNvSpPr/>
            <p:nvPr/>
          </p:nvSpPr>
          <p:spPr>
            <a:xfrm>
              <a:off x="3046115" y="1668521"/>
              <a:ext cx="243192" cy="243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6A995F4-C395-389F-4307-D6395B65B5E3}"/>
              </a:ext>
            </a:extLst>
          </p:cNvPr>
          <p:cNvSpPr txBox="1"/>
          <p:nvPr/>
        </p:nvSpPr>
        <p:spPr>
          <a:xfrm>
            <a:off x="8359257" y="2333155"/>
            <a:ext cx="38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6636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Query complexity</a:t>
            </a:r>
          </a:p>
        </p:txBody>
      </p:sp>
      <p:sp>
        <p:nvSpPr>
          <p:cNvPr id="3" name="Google Shape;731;p43">
            <a:extLst>
              <a:ext uri="{FF2B5EF4-FFF2-40B4-BE49-F238E27FC236}">
                <a16:creationId xmlns:a16="http://schemas.microsoft.com/office/drawing/2014/main" id="{69DE02F4-48A5-F78A-F028-B9E7113C7EE6}"/>
              </a:ext>
            </a:extLst>
          </p:cNvPr>
          <p:cNvSpPr txBox="1">
            <a:spLocks/>
          </p:cNvSpPr>
          <p:nvPr/>
        </p:nvSpPr>
        <p:spPr>
          <a:xfrm>
            <a:off x="2557152" y="1376408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chemeClr val="bg2"/>
                </a:solidFill>
              </a:rPr>
              <a:t>Trivial </a:t>
            </a:r>
            <a:r>
              <a:rPr lang="es-ES" dirty="0" err="1">
                <a:solidFill>
                  <a:schemeClr val="bg2"/>
                </a:solidFill>
              </a:rPr>
              <a:t>upper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bound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12B3F16D-A3B3-D4F8-988F-A1C9417C06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7151" y="1608445"/>
                <a:ext cx="4782109" cy="368171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dirty="0" err="1"/>
                  <a:t>Given</a:t>
                </a:r>
                <a:r>
                  <a:rPr lang="es-ES" dirty="0"/>
                  <a:t> </a:t>
                </a:r>
                <a:r>
                  <a:rPr lang="es-ES" dirty="0" err="1"/>
                  <a:t>constraints</a:t>
                </a:r>
                <a:r>
                  <a:rPr lang="es-ES" dirty="0"/>
                  <a:t> </a:t>
                </a:r>
                <a:r>
                  <a:rPr lang="es-ES" dirty="0" err="1"/>
                  <a:t>for</a:t>
                </a:r>
                <a:r>
                  <a:rPr lang="es-ES" dirty="0"/>
                  <a:t> </a:t>
                </a:r>
                <a:r>
                  <a:rPr lang="es-ES" dirty="0" err="1"/>
                  <a:t>all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s-ES" dirty="0"/>
                  <a:t> triplets, </a:t>
                </a:r>
                <a:r>
                  <a:rPr lang="es-ES" dirty="0" err="1"/>
                  <a:t>we</a:t>
                </a:r>
                <a:r>
                  <a:rPr lang="es-ES" dirty="0"/>
                  <a:t> can </a:t>
                </a:r>
                <a:r>
                  <a:rPr lang="es-ES" dirty="0" err="1"/>
                  <a:t>recover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tree</a:t>
                </a:r>
                <a:endParaRPr lang="es-ES" dirty="0"/>
              </a:p>
            </p:txBody>
          </p:sp>
        </mc:Choice>
        <mc:Fallback xmlns="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12B3F16D-A3B3-D4F8-988F-A1C9417C0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151" y="1608445"/>
                <a:ext cx="4782109" cy="368171"/>
              </a:xfrm>
              <a:prstGeom prst="rect">
                <a:avLst/>
              </a:prstGeom>
              <a:blipFill>
                <a:blip r:embed="rId4"/>
                <a:stretch>
                  <a:fillRect l="-1529" t="-1667" r="-63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748;p43">
            <a:extLst>
              <a:ext uri="{FF2B5EF4-FFF2-40B4-BE49-F238E27FC236}">
                <a16:creationId xmlns:a16="http://schemas.microsoft.com/office/drawing/2014/main" id="{C9749B05-882C-F3D3-6385-9CEFC8383E68}"/>
              </a:ext>
            </a:extLst>
          </p:cNvPr>
          <p:cNvSpPr/>
          <p:nvPr/>
        </p:nvSpPr>
        <p:spPr>
          <a:xfrm rot="10800000" flipH="1">
            <a:off x="1761272" y="1424771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" name="Google Shape;7785;p79">
            <a:extLst>
              <a:ext uri="{FF2B5EF4-FFF2-40B4-BE49-F238E27FC236}">
                <a16:creationId xmlns:a16="http://schemas.microsoft.com/office/drawing/2014/main" id="{FFA644C8-7446-5303-96C9-2BB738F6A490}"/>
              </a:ext>
            </a:extLst>
          </p:cNvPr>
          <p:cNvGrpSpPr/>
          <p:nvPr/>
        </p:nvGrpSpPr>
        <p:grpSpPr>
          <a:xfrm>
            <a:off x="1813089" y="1527143"/>
            <a:ext cx="452798" cy="449473"/>
            <a:chOff x="-21322300" y="3693325"/>
            <a:chExt cx="306400" cy="304150"/>
          </a:xfrm>
          <a:solidFill>
            <a:schemeClr val="tx1"/>
          </a:solidFill>
        </p:grpSpPr>
        <p:sp>
          <p:nvSpPr>
            <p:cNvPr id="17" name="Google Shape;7786;p79">
              <a:extLst>
                <a:ext uri="{FF2B5EF4-FFF2-40B4-BE49-F238E27FC236}">
                  <a16:creationId xmlns:a16="http://schemas.microsoft.com/office/drawing/2014/main" id="{45B12F1E-03F6-6194-9B62-1AC4E0CE569E}"/>
                </a:ext>
              </a:extLst>
            </p:cNvPr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87;p79">
              <a:extLst>
                <a:ext uri="{FF2B5EF4-FFF2-40B4-BE49-F238E27FC236}">
                  <a16:creationId xmlns:a16="http://schemas.microsoft.com/office/drawing/2014/main" id="{11379810-00A3-70ED-2B7C-8271900E7657}"/>
                </a:ext>
              </a:extLst>
            </p:cNvPr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88;p79">
              <a:extLst>
                <a:ext uri="{FF2B5EF4-FFF2-40B4-BE49-F238E27FC236}">
                  <a16:creationId xmlns:a16="http://schemas.microsoft.com/office/drawing/2014/main" id="{3A02CE0A-A81E-C854-4CE6-8B0711A0D464}"/>
                </a:ext>
              </a:extLst>
            </p:cNvPr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789;p79">
              <a:extLst>
                <a:ext uri="{FF2B5EF4-FFF2-40B4-BE49-F238E27FC236}">
                  <a16:creationId xmlns:a16="http://schemas.microsoft.com/office/drawing/2014/main" id="{F6646A96-BB50-045A-24F9-A94CDC76C166}"/>
                </a:ext>
              </a:extLst>
            </p:cNvPr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731;p43">
            <a:extLst>
              <a:ext uri="{FF2B5EF4-FFF2-40B4-BE49-F238E27FC236}">
                <a16:creationId xmlns:a16="http://schemas.microsoft.com/office/drawing/2014/main" id="{675FB8DD-CE8A-A270-0252-51C6DCB76AAA}"/>
              </a:ext>
            </a:extLst>
          </p:cNvPr>
          <p:cNvSpPr txBox="1">
            <a:spLocks/>
          </p:cNvSpPr>
          <p:nvPr/>
        </p:nvSpPr>
        <p:spPr>
          <a:xfrm>
            <a:off x="2557151" y="2342071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chemeClr val="bg2"/>
                </a:solidFill>
              </a:rPr>
              <a:t>Trivial </a:t>
            </a:r>
            <a:r>
              <a:rPr lang="es-ES" dirty="0" err="1">
                <a:solidFill>
                  <a:schemeClr val="bg2"/>
                </a:solidFill>
              </a:rPr>
              <a:t>lower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bound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732;p43">
                <a:extLst>
                  <a:ext uri="{FF2B5EF4-FFF2-40B4-BE49-F238E27FC236}">
                    <a16:creationId xmlns:a16="http://schemas.microsoft.com/office/drawing/2014/main" id="{85CDC4E6-29CF-A44B-B544-5BF7BE198D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7150" y="2574108"/>
                <a:ext cx="4782110" cy="368171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dirty="0"/>
                  <a:t>W</a:t>
                </a:r>
                <a:r>
                  <a:rPr lang="es-ES" dirty="0"/>
                  <a:t>e </a:t>
                </a:r>
                <a:r>
                  <a:rPr lang="es-ES" dirty="0" err="1"/>
                  <a:t>need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constraints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</a:t>
                </a:r>
                <a:r>
                  <a:rPr lang="es-ES" dirty="0" err="1"/>
                  <a:t>see</a:t>
                </a:r>
                <a:r>
                  <a:rPr lang="es-ES" dirty="0"/>
                  <a:t> </a:t>
                </a:r>
                <a:r>
                  <a:rPr lang="es-ES" dirty="0" err="1"/>
                  <a:t>every</a:t>
                </a:r>
                <a:r>
                  <a:rPr lang="es-ES" dirty="0"/>
                  <a:t> </a:t>
                </a:r>
                <a:r>
                  <a:rPr lang="es-ES" dirty="0" err="1"/>
                  <a:t>element</a:t>
                </a:r>
                <a:endParaRPr lang="es-ES" dirty="0"/>
              </a:p>
            </p:txBody>
          </p:sp>
        </mc:Choice>
        <mc:Fallback xmlns="">
          <p:sp>
            <p:nvSpPr>
              <p:cNvPr id="24" name="Google Shape;732;p43">
                <a:extLst>
                  <a:ext uri="{FF2B5EF4-FFF2-40B4-BE49-F238E27FC236}">
                    <a16:creationId xmlns:a16="http://schemas.microsoft.com/office/drawing/2014/main" id="{85CDC4E6-29CF-A44B-B544-5BF7BE198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150" y="2574108"/>
                <a:ext cx="4782110" cy="368171"/>
              </a:xfrm>
              <a:prstGeom prst="rect">
                <a:avLst/>
              </a:prstGeom>
              <a:blipFill>
                <a:blip r:embed="rId5"/>
                <a:stretch>
                  <a:fillRect l="-1529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748;p43">
            <a:extLst>
              <a:ext uri="{FF2B5EF4-FFF2-40B4-BE49-F238E27FC236}">
                <a16:creationId xmlns:a16="http://schemas.microsoft.com/office/drawing/2014/main" id="{094A4C65-3115-6B73-01C8-63224DF71739}"/>
              </a:ext>
            </a:extLst>
          </p:cNvPr>
          <p:cNvSpPr/>
          <p:nvPr/>
        </p:nvSpPr>
        <p:spPr>
          <a:xfrm rot="10800000" flipH="1">
            <a:off x="1762126" y="2832782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" name="Google Shape;7785;p79">
            <a:extLst>
              <a:ext uri="{FF2B5EF4-FFF2-40B4-BE49-F238E27FC236}">
                <a16:creationId xmlns:a16="http://schemas.microsoft.com/office/drawing/2014/main" id="{BD5FC75E-8882-8136-4CA2-C8EAEDEDEE52}"/>
              </a:ext>
            </a:extLst>
          </p:cNvPr>
          <p:cNvGrpSpPr/>
          <p:nvPr/>
        </p:nvGrpSpPr>
        <p:grpSpPr>
          <a:xfrm rot="4386171">
            <a:off x="1815710" y="2355124"/>
            <a:ext cx="452798" cy="449473"/>
            <a:chOff x="-21322300" y="3693325"/>
            <a:chExt cx="306400" cy="304150"/>
          </a:xfrm>
          <a:solidFill>
            <a:schemeClr val="tx1"/>
          </a:solidFill>
        </p:grpSpPr>
        <p:sp>
          <p:nvSpPr>
            <p:cNvPr id="27" name="Google Shape;7786;p79">
              <a:extLst>
                <a:ext uri="{FF2B5EF4-FFF2-40B4-BE49-F238E27FC236}">
                  <a16:creationId xmlns:a16="http://schemas.microsoft.com/office/drawing/2014/main" id="{A60D9581-8FB5-9584-CEBB-586417E093ED}"/>
                </a:ext>
              </a:extLst>
            </p:cNvPr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87;p79">
              <a:extLst>
                <a:ext uri="{FF2B5EF4-FFF2-40B4-BE49-F238E27FC236}">
                  <a16:creationId xmlns:a16="http://schemas.microsoft.com/office/drawing/2014/main" id="{954A64E7-AA1D-E988-B0D4-C05CC7A019A9}"/>
                </a:ext>
              </a:extLst>
            </p:cNvPr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88;p79">
              <a:extLst>
                <a:ext uri="{FF2B5EF4-FFF2-40B4-BE49-F238E27FC236}">
                  <a16:creationId xmlns:a16="http://schemas.microsoft.com/office/drawing/2014/main" id="{6C78255D-D170-1EA8-A7AA-98FD23EDF478}"/>
                </a:ext>
              </a:extLst>
            </p:cNvPr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89;p79">
              <a:extLst>
                <a:ext uri="{FF2B5EF4-FFF2-40B4-BE49-F238E27FC236}">
                  <a16:creationId xmlns:a16="http://schemas.microsoft.com/office/drawing/2014/main" id="{0DCD5775-E0CC-96A5-2602-FA8AD5120099}"/>
                </a:ext>
              </a:extLst>
            </p:cNvPr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731;p43">
            <a:extLst>
              <a:ext uri="{FF2B5EF4-FFF2-40B4-BE49-F238E27FC236}">
                <a16:creationId xmlns:a16="http://schemas.microsoft.com/office/drawing/2014/main" id="{1AF1D719-7FE9-39C9-46EA-1DC3E759D4AE}"/>
              </a:ext>
            </a:extLst>
          </p:cNvPr>
          <p:cNvSpPr txBox="1">
            <a:spLocks/>
          </p:cNvSpPr>
          <p:nvPr/>
        </p:nvSpPr>
        <p:spPr>
          <a:xfrm>
            <a:off x="1609300" y="3569210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chemeClr val="bg2"/>
                </a:solidFill>
              </a:rPr>
              <a:t>Non-adaptive </a:t>
            </a:r>
            <a:r>
              <a:rPr lang="es-ES" dirty="0" err="1">
                <a:solidFill>
                  <a:schemeClr val="bg2"/>
                </a:solidFill>
              </a:rPr>
              <a:t>queries</a:t>
            </a:r>
            <a:r>
              <a:rPr lang="es-ES" dirty="0">
                <a:solidFill>
                  <a:schemeClr val="bg2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732;p43">
                <a:extLst>
                  <a:ext uri="{FF2B5EF4-FFF2-40B4-BE49-F238E27FC236}">
                    <a16:creationId xmlns:a16="http://schemas.microsoft.com/office/drawing/2014/main" id="{965E252C-A629-F716-C9D8-8328B22CC3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9299" y="3801247"/>
                <a:ext cx="2789872" cy="368171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lower</a:t>
                </a:r>
                <a:r>
                  <a:rPr lang="es-ES" dirty="0"/>
                  <a:t> </a:t>
                </a:r>
                <a:r>
                  <a:rPr lang="es-ES" dirty="0" err="1"/>
                  <a:t>bound</a:t>
                </a:r>
                <a:endParaRPr lang="es-ES" dirty="0"/>
              </a:p>
              <a:p>
                <a:r>
                  <a:rPr lang="en-US" b="0" i="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</a:rPr>
                  <a:t>[</a:t>
                </a:r>
                <a:r>
                  <a:rPr lang="en-US" b="0" i="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</a:rPr>
                  <a:t>Emamjomeh</a:t>
                </a:r>
                <a:r>
                  <a:rPr lang="en-US" b="0" i="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</a:rPr>
                  <a:t>-Zadeh &amp; Kempe`18]</a:t>
                </a:r>
                <a:endParaRPr lang="es-E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Google Shape;732;p43">
                <a:extLst>
                  <a:ext uri="{FF2B5EF4-FFF2-40B4-BE49-F238E27FC236}">
                    <a16:creationId xmlns:a16="http://schemas.microsoft.com/office/drawing/2014/main" id="{965E252C-A629-F716-C9D8-8328B22CC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99" y="3801247"/>
                <a:ext cx="2789872" cy="368171"/>
              </a:xfrm>
              <a:prstGeom prst="rect">
                <a:avLst/>
              </a:prstGeom>
              <a:blipFill>
                <a:blip r:embed="rId6"/>
                <a:stretch>
                  <a:fillRect l="-2620" t="-6667" r="-1528" b="-5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Google Shape;748;p43">
            <a:extLst>
              <a:ext uri="{FF2B5EF4-FFF2-40B4-BE49-F238E27FC236}">
                <a16:creationId xmlns:a16="http://schemas.microsoft.com/office/drawing/2014/main" id="{BD64E5D5-F642-AEB3-B74B-9278778DB8E5}"/>
              </a:ext>
            </a:extLst>
          </p:cNvPr>
          <p:cNvSpPr/>
          <p:nvPr/>
        </p:nvSpPr>
        <p:spPr>
          <a:xfrm rot="10800000" flipH="1">
            <a:off x="891276" y="4113593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2" name="Google Shape;7785;p79">
            <a:extLst>
              <a:ext uri="{FF2B5EF4-FFF2-40B4-BE49-F238E27FC236}">
                <a16:creationId xmlns:a16="http://schemas.microsoft.com/office/drawing/2014/main" id="{C9892310-DA60-E656-5375-8B3E7B46CC05}"/>
              </a:ext>
            </a:extLst>
          </p:cNvPr>
          <p:cNvGrpSpPr/>
          <p:nvPr/>
        </p:nvGrpSpPr>
        <p:grpSpPr>
          <a:xfrm rot="4386171">
            <a:off x="944860" y="3635935"/>
            <a:ext cx="452798" cy="449473"/>
            <a:chOff x="-21322300" y="3693325"/>
            <a:chExt cx="306400" cy="304150"/>
          </a:xfrm>
          <a:solidFill>
            <a:schemeClr val="tx1"/>
          </a:solidFill>
        </p:grpSpPr>
        <p:sp>
          <p:nvSpPr>
            <p:cNvPr id="63" name="Google Shape;7786;p79">
              <a:extLst>
                <a:ext uri="{FF2B5EF4-FFF2-40B4-BE49-F238E27FC236}">
                  <a16:creationId xmlns:a16="http://schemas.microsoft.com/office/drawing/2014/main" id="{EFED4FE6-77C3-2D24-3601-860EB04E669E}"/>
                </a:ext>
              </a:extLst>
            </p:cNvPr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7787;p79">
              <a:extLst>
                <a:ext uri="{FF2B5EF4-FFF2-40B4-BE49-F238E27FC236}">
                  <a16:creationId xmlns:a16="http://schemas.microsoft.com/office/drawing/2014/main" id="{4BD96C2C-E399-A0F5-FE00-A63D9E1A4648}"/>
                </a:ext>
              </a:extLst>
            </p:cNvPr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7788;p79">
              <a:extLst>
                <a:ext uri="{FF2B5EF4-FFF2-40B4-BE49-F238E27FC236}">
                  <a16:creationId xmlns:a16="http://schemas.microsoft.com/office/drawing/2014/main" id="{E326F373-7C1E-577A-D1A6-E518FFC5D636}"/>
                </a:ext>
              </a:extLst>
            </p:cNvPr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7789;p79">
              <a:extLst>
                <a:ext uri="{FF2B5EF4-FFF2-40B4-BE49-F238E27FC236}">
                  <a16:creationId xmlns:a16="http://schemas.microsoft.com/office/drawing/2014/main" id="{2D17EF29-67D7-5A17-4A1F-F457FEB4FA63}"/>
                </a:ext>
              </a:extLst>
            </p:cNvPr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731;p43">
            <a:extLst>
              <a:ext uri="{FF2B5EF4-FFF2-40B4-BE49-F238E27FC236}">
                <a16:creationId xmlns:a16="http://schemas.microsoft.com/office/drawing/2014/main" id="{C081D89F-3AD0-A2AB-20E8-ECC6ECCEF5C2}"/>
              </a:ext>
            </a:extLst>
          </p:cNvPr>
          <p:cNvSpPr txBox="1">
            <a:spLocks/>
          </p:cNvSpPr>
          <p:nvPr/>
        </p:nvSpPr>
        <p:spPr>
          <a:xfrm>
            <a:off x="5737815" y="3424829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chemeClr val="bg2"/>
                </a:solidFill>
              </a:rPr>
              <a:t>Adaptive </a:t>
            </a:r>
            <a:r>
              <a:rPr lang="es-ES" dirty="0" err="1">
                <a:solidFill>
                  <a:schemeClr val="bg2"/>
                </a:solidFill>
              </a:rPr>
              <a:t>queries</a:t>
            </a:r>
            <a:r>
              <a:rPr lang="es-ES" dirty="0">
                <a:solidFill>
                  <a:schemeClr val="bg2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Google Shape;732;p43">
                <a:extLst>
                  <a:ext uri="{FF2B5EF4-FFF2-40B4-BE49-F238E27FC236}">
                    <a16:creationId xmlns:a16="http://schemas.microsoft.com/office/drawing/2014/main" id="{3347AA2D-57A9-077A-B965-237E3EA3FB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37814" y="3656866"/>
                <a:ext cx="2029773" cy="368171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/>
                  <a:t> samples are </a:t>
                </a:r>
                <a:r>
                  <a:rPr lang="es-ES" dirty="0" err="1"/>
                  <a:t>necessary</a:t>
                </a:r>
                <a:r>
                  <a:rPr lang="es-ES" dirty="0"/>
                  <a:t> and </a:t>
                </a:r>
                <a:r>
                  <a:rPr lang="es-ES" dirty="0" err="1"/>
                  <a:t>sufficient</a:t>
                </a:r>
                <a:endParaRPr lang="es-ES" dirty="0"/>
              </a:p>
              <a:p>
                <a:r>
                  <a:rPr lang="en-US" b="0" i="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</a:rPr>
                  <a:t>[Kannan et al.`96]</a:t>
                </a:r>
                <a:endParaRPr lang="es-E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6" name="Google Shape;732;p43">
                <a:extLst>
                  <a:ext uri="{FF2B5EF4-FFF2-40B4-BE49-F238E27FC236}">
                    <a16:creationId xmlns:a16="http://schemas.microsoft.com/office/drawing/2014/main" id="{3347AA2D-57A9-077A-B965-237E3EA3F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814" y="3656866"/>
                <a:ext cx="2029773" cy="368171"/>
              </a:xfrm>
              <a:prstGeom prst="rect">
                <a:avLst/>
              </a:prstGeom>
              <a:blipFill>
                <a:blip r:embed="rId7"/>
                <a:stretch>
                  <a:fillRect l="-3604" t="-5000" r="-1201" b="-1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7" name="Google Shape;748;p43">
            <a:extLst>
              <a:ext uri="{FF2B5EF4-FFF2-40B4-BE49-F238E27FC236}">
                <a16:creationId xmlns:a16="http://schemas.microsoft.com/office/drawing/2014/main" id="{CC155863-5FEC-0EBF-6415-AAEEC3E0BDA0}"/>
              </a:ext>
            </a:extLst>
          </p:cNvPr>
          <p:cNvSpPr/>
          <p:nvPr/>
        </p:nvSpPr>
        <p:spPr>
          <a:xfrm rot="10800000" flipH="1">
            <a:off x="5047986" y="4144337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8" name="Google Shape;7785;p79">
            <a:extLst>
              <a:ext uri="{FF2B5EF4-FFF2-40B4-BE49-F238E27FC236}">
                <a16:creationId xmlns:a16="http://schemas.microsoft.com/office/drawing/2014/main" id="{504E8DC6-8C12-46B5-8475-003758CA8196}"/>
              </a:ext>
            </a:extLst>
          </p:cNvPr>
          <p:cNvGrpSpPr/>
          <p:nvPr/>
        </p:nvGrpSpPr>
        <p:grpSpPr>
          <a:xfrm rot="2957679">
            <a:off x="5101570" y="3666679"/>
            <a:ext cx="452798" cy="449473"/>
            <a:chOff x="-21322300" y="3693325"/>
            <a:chExt cx="306400" cy="304150"/>
          </a:xfrm>
          <a:solidFill>
            <a:schemeClr val="tx1"/>
          </a:solidFill>
        </p:grpSpPr>
        <p:sp>
          <p:nvSpPr>
            <p:cNvPr id="519" name="Google Shape;7786;p79">
              <a:extLst>
                <a:ext uri="{FF2B5EF4-FFF2-40B4-BE49-F238E27FC236}">
                  <a16:creationId xmlns:a16="http://schemas.microsoft.com/office/drawing/2014/main" id="{0030477A-E0F1-B529-28A9-538FCDA0C57D}"/>
                </a:ext>
              </a:extLst>
            </p:cNvPr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7787;p79">
              <a:extLst>
                <a:ext uri="{FF2B5EF4-FFF2-40B4-BE49-F238E27FC236}">
                  <a16:creationId xmlns:a16="http://schemas.microsoft.com/office/drawing/2014/main" id="{69ABC995-3D92-312B-FEA8-2ADB061DA401}"/>
                </a:ext>
              </a:extLst>
            </p:cNvPr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7788;p79">
              <a:extLst>
                <a:ext uri="{FF2B5EF4-FFF2-40B4-BE49-F238E27FC236}">
                  <a16:creationId xmlns:a16="http://schemas.microsoft.com/office/drawing/2014/main" id="{A91F5C20-DC95-6CB9-1C46-08F27DF263D5}"/>
                </a:ext>
              </a:extLst>
            </p:cNvPr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7789;p79">
              <a:extLst>
                <a:ext uri="{FF2B5EF4-FFF2-40B4-BE49-F238E27FC236}">
                  <a16:creationId xmlns:a16="http://schemas.microsoft.com/office/drawing/2014/main" id="{63755812-8B62-07E4-AD62-031828D84DE6}"/>
                </a:ext>
              </a:extLst>
            </p:cNvPr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748;p43">
            <a:extLst>
              <a:ext uri="{FF2B5EF4-FFF2-40B4-BE49-F238E27FC236}">
                <a16:creationId xmlns:a16="http://schemas.microsoft.com/office/drawing/2014/main" id="{014EBA96-B117-7F46-5D58-4CA8CE212542}"/>
              </a:ext>
            </a:extLst>
          </p:cNvPr>
          <p:cNvSpPr/>
          <p:nvPr/>
        </p:nvSpPr>
        <p:spPr>
          <a:xfrm rot="10800000" flipH="1">
            <a:off x="5038147" y="3623737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620;p37">
            <a:extLst>
              <a:ext uri="{FF2B5EF4-FFF2-40B4-BE49-F238E27FC236}">
                <a16:creationId xmlns:a16="http://schemas.microsoft.com/office/drawing/2014/main" id="{3655A282-F7EF-D643-EFDB-666EBB6E1A26}"/>
              </a:ext>
            </a:extLst>
          </p:cNvPr>
          <p:cNvSpPr/>
          <p:nvPr/>
        </p:nvSpPr>
        <p:spPr>
          <a:xfrm rot="10800000" flipH="1">
            <a:off x="3642911" y="3133554"/>
            <a:ext cx="1858177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6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87"/>
    </mc:Choice>
    <mc:Fallback xmlns="">
      <p:transition spd="slow" advTm="29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53" grpId="0"/>
      <p:bldP spid="54" grpId="0"/>
      <p:bldP spid="61" grpId="0" animBg="1"/>
      <p:bldP spid="515" grpId="0"/>
      <p:bldP spid="516" grpId="0"/>
      <p:bldP spid="517" grpId="0" animBg="1"/>
      <p:bldP spid="523" grpId="0" animBg="1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347179" y="445025"/>
            <a:ext cx="8449642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Natarajan dimension: Upper Bound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B104B5-9972-92D2-552D-9980393BFCEB}"/>
              </a:ext>
            </a:extLst>
          </p:cNvPr>
          <p:cNvSpPr/>
          <p:nvPr/>
        </p:nvSpPr>
        <p:spPr>
          <a:xfrm>
            <a:off x="4341117" y="1868516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9096788-FEF3-94E5-859D-B37E73A89D54}"/>
              </a:ext>
            </a:extLst>
          </p:cNvPr>
          <p:cNvSpPr/>
          <p:nvPr/>
        </p:nvSpPr>
        <p:spPr>
          <a:xfrm>
            <a:off x="4829296" y="1603203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543255-6E84-C218-D490-BF02218F2DA1}"/>
              </a:ext>
            </a:extLst>
          </p:cNvPr>
          <p:cNvSpPr/>
          <p:nvPr/>
        </p:nvSpPr>
        <p:spPr>
          <a:xfrm>
            <a:off x="4648317" y="1871920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C14D0D-971D-4D65-D706-3E3D0D7D60B7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4421678" y="1614743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7A14AF-19FC-108F-8677-531E2CCDEF8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582800" y="1614743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6FC98F-3C75-9A4F-9FD5-36FC934660B8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4748735" y="1353898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45BA8C-F47F-6B2A-71C6-FCA506142D38}"/>
              </a:ext>
            </a:extLst>
          </p:cNvPr>
          <p:cNvCxnSpPr>
            <a:cxnSpLocks/>
          </p:cNvCxnSpPr>
          <p:nvPr/>
        </p:nvCxnSpPr>
        <p:spPr>
          <a:xfrm flipH="1">
            <a:off x="4577987" y="1353898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D5D4D2C-F31F-651A-2AA9-CB8B6DCF40DD}"/>
              </a:ext>
            </a:extLst>
          </p:cNvPr>
          <p:cNvSpPr/>
          <p:nvPr/>
        </p:nvSpPr>
        <p:spPr>
          <a:xfrm>
            <a:off x="5258834" y="1862227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961B6C-0EB9-4D8B-36D2-FBA22B2BAC12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5339395" y="1608454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5B825E-7AE2-A689-FCDA-8EA9C7113811}"/>
              </a:ext>
            </a:extLst>
          </p:cNvPr>
          <p:cNvCxnSpPr>
            <a:cxnSpLocks/>
          </p:cNvCxnSpPr>
          <p:nvPr/>
        </p:nvCxnSpPr>
        <p:spPr>
          <a:xfrm>
            <a:off x="5500517" y="1608454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6EE65B-3275-7507-CB4B-411510F989CA}"/>
              </a:ext>
            </a:extLst>
          </p:cNvPr>
          <p:cNvCxnSpPr>
            <a:cxnSpLocks/>
          </p:cNvCxnSpPr>
          <p:nvPr/>
        </p:nvCxnSpPr>
        <p:spPr>
          <a:xfrm>
            <a:off x="5666452" y="1347609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4E45D-AF3B-6BE0-23B4-39AE749C3733}"/>
              </a:ext>
            </a:extLst>
          </p:cNvPr>
          <p:cNvCxnSpPr>
            <a:cxnSpLocks/>
          </p:cNvCxnSpPr>
          <p:nvPr/>
        </p:nvCxnSpPr>
        <p:spPr>
          <a:xfrm flipH="1">
            <a:off x="5495704" y="1347609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8B77628-55BB-E666-CB2E-CB9FD9FFF3E7}"/>
              </a:ext>
            </a:extLst>
          </p:cNvPr>
          <p:cNvSpPr/>
          <p:nvPr/>
        </p:nvSpPr>
        <p:spPr>
          <a:xfrm>
            <a:off x="6730247" y="1597474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D1EFD2-6FD6-E8B1-6C2D-A6533F63AEB7}"/>
              </a:ext>
            </a:extLst>
          </p:cNvPr>
          <p:cNvSpPr/>
          <p:nvPr/>
        </p:nvSpPr>
        <p:spPr>
          <a:xfrm>
            <a:off x="5566034" y="1866826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6C8FDE-0902-5712-4B08-D62F54864EBB}"/>
              </a:ext>
            </a:extLst>
          </p:cNvPr>
          <p:cNvSpPr/>
          <p:nvPr/>
        </p:nvSpPr>
        <p:spPr>
          <a:xfrm>
            <a:off x="5752412" y="1604266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DCDAA3-55A1-90A6-4ED8-42081A15D38E}"/>
              </a:ext>
            </a:extLst>
          </p:cNvPr>
          <p:cNvSpPr/>
          <p:nvPr/>
        </p:nvSpPr>
        <p:spPr>
          <a:xfrm>
            <a:off x="6242068" y="1856159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422C81-FC84-A819-6E86-6995DFEBFBC2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6322629" y="1602386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9026C6-DD6A-3527-EEB6-B880C7C8B857}"/>
              </a:ext>
            </a:extLst>
          </p:cNvPr>
          <p:cNvCxnSpPr>
            <a:cxnSpLocks/>
          </p:cNvCxnSpPr>
          <p:nvPr/>
        </p:nvCxnSpPr>
        <p:spPr>
          <a:xfrm>
            <a:off x="6483751" y="1602386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32C28C-918E-02B9-7F7F-0AD1BA125BC4}"/>
              </a:ext>
            </a:extLst>
          </p:cNvPr>
          <p:cNvCxnSpPr>
            <a:cxnSpLocks/>
          </p:cNvCxnSpPr>
          <p:nvPr/>
        </p:nvCxnSpPr>
        <p:spPr>
          <a:xfrm>
            <a:off x="6649686" y="1341541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FF5A74-52FC-FFC7-1071-4842551318F3}"/>
              </a:ext>
            </a:extLst>
          </p:cNvPr>
          <p:cNvCxnSpPr>
            <a:cxnSpLocks/>
          </p:cNvCxnSpPr>
          <p:nvPr/>
        </p:nvCxnSpPr>
        <p:spPr>
          <a:xfrm flipH="1">
            <a:off x="6478938" y="1341541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391BC71-B5CC-E8FD-BE52-7ADA8999D124}"/>
              </a:ext>
            </a:extLst>
          </p:cNvPr>
          <p:cNvSpPr/>
          <p:nvPr/>
        </p:nvSpPr>
        <p:spPr>
          <a:xfrm>
            <a:off x="6547435" y="1862193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1D7584-DE6A-9F03-530B-62DC350D79D4}"/>
                  </a:ext>
                </a:extLst>
              </p:cNvPr>
              <p:cNvSpPr txBox="1"/>
              <p:nvPr/>
            </p:nvSpPr>
            <p:spPr>
              <a:xfrm>
                <a:off x="2044881" y="1595827"/>
                <a:ext cx="21253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1D7584-DE6A-9F03-530B-62DC350D7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81" y="1595827"/>
                <a:ext cx="212539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Google Shape;731;p43">
            <a:extLst>
              <a:ext uri="{FF2B5EF4-FFF2-40B4-BE49-F238E27FC236}">
                <a16:creationId xmlns:a16="http://schemas.microsoft.com/office/drawing/2014/main" id="{FE419A8C-CA90-DC60-8EF7-256DC5B907A2}"/>
              </a:ext>
            </a:extLst>
          </p:cNvPr>
          <p:cNvSpPr txBox="1">
            <a:spLocks/>
          </p:cNvSpPr>
          <p:nvPr/>
        </p:nvSpPr>
        <p:spPr>
          <a:xfrm>
            <a:off x="2739355" y="2195736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Consider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the</a:t>
            </a:r>
            <a:r>
              <a:rPr lang="es-ES" dirty="0">
                <a:solidFill>
                  <a:schemeClr val="bg2"/>
                </a:solidFill>
              </a:rPr>
              <a:t> top-</a:t>
            </a:r>
            <a:r>
              <a:rPr lang="es-ES" dirty="0" err="1">
                <a:solidFill>
                  <a:schemeClr val="bg2"/>
                </a:solidFill>
              </a:rPr>
              <a:t>level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cut</a:t>
            </a:r>
            <a:r>
              <a:rPr lang="es-ES" dirty="0">
                <a:solidFill>
                  <a:schemeClr val="bg2"/>
                </a:solidFill>
              </a:rPr>
              <a:t> in </a:t>
            </a:r>
            <a:r>
              <a:rPr lang="es-ES" dirty="0" err="1">
                <a:solidFill>
                  <a:schemeClr val="bg2"/>
                </a:solidFill>
              </a:rPr>
              <a:t>the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tree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732;p43">
                <a:extLst>
                  <a:ext uri="{FF2B5EF4-FFF2-40B4-BE49-F238E27FC236}">
                    <a16:creationId xmlns:a16="http://schemas.microsoft.com/office/drawing/2014/main" id="{5607BF6C-EF32-C54A-3871-299653B4A8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9353" y="2427773"/>
                <a:ext cx="4623487" cy="775889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/>
                  <a:t>Can’t </a:t>
                </a:r>
                <a:r>
                  <a:rPr lang="es-ES" dirty="0" err="1"/>
                  <a:t>separate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from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ES" dirty="0"/>
                  <a:t> (</a:t>
                </a:r>
                <a:r>
                  <a:rPr lang="es-ES" dirty="0" err="1"/>
                  <a:t>violates</a:t>
                </a:r>
                <a:r>
                  <a:rPr lang="es-ES" dirty="0"/>
                  <a:t> </a:t>
                </a:r>
                <a:r>
                  <a:rPr lang="es-ES" dirty="0" err="1"/>
                  <a:t>first</a:t>
                </a:r>
                <a:r>
                  <a:rPr lang="es-ES" dirty="0"/>
                  <a:t> </a:t>
                </a:r>
                <a:r>
                  <a:rPr lang="es-ES" dirty="0" err="1"/>
                  <a:t>constraint</a:t>
                </a:r>
                <a:r>
                  <a:rPr lang="es-ES" dirty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 err="1"/>
                  <a:t>Can’t</a:t>
                </a:r>
                <a:r>
                  <a:rPr lang="es-ES" dirty="0"/>
                  <a:t> </a:t>
                </a:r>
                <a:r>
                  <a:rPr lang="es-ES" dirty="0" err="1"/>
                  <a:t>separate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from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s-ES" dirty="0"/>
                  <a:t> (</a:t>
                </a:r>
                <a:r>
                  <a:rPr lang="es-ES" dirty="0" err="1"/>
                  <a:t>violates</a:t>
                </a:r>
                <a:r>
                  <a:rPr lang="es-ES" dirty="0"/>
                  <a:t> </a:t>
                </a:r>
                <a:r>
                  <a:rPr lang="es-ES" dirty="0" err="1"/>
                  <a:t>second</a:t>
                </a:r>
                <a:r>
                  <a:rPr lang="es-ES" dirty="0"/>
                  <a:t> </a:t>
                </a:r>
                <a:r>
                  <a:rPr lang="es-ES" dirty="0" err="1"/>
                  <a:t>constraint</a:t>
                </a:r>
                <a:r>
                  <a:rPr lang="es-ES" dirty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/>
                  <a:t>Can’t </a:t>
                </a:r>
                <a:r>
                  <a:rPr lang="es-ES" dirty="0" err="1"/>
                  <a:t>separate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from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s-ES" dirty="0"/>
                  <a:t> (</a:t>
                </a:r>
                <a:r>
                  <a:rPr lang="es-ES" dirty="0" err="1"/>
                  <a:t>violates</a:t>
                </a:r>
                <a:r>
                  <a:rPr lang="es-ES" dirty="0"/>
                  <a:t> </a:t>
                </a:r>
                <a:r>
                  <a:rPr lang="es-ES" dirty="0" err="1"/>
                  <a:t>third</a:t>
                </a:r>
                <a:r>
                  <a:rPr lang="es-ES" dirty="0"/>
                  <a:t> </a:t>
                </a:r>
                <a:r>
                  <a:rPr lang="es-ES" dirty="0" err="1"/>
                  <a:t>constraint</a:t>
                </a:r>
                <a:r>
                  <a:rPr lang="es-ES" dirty="0"/>
                  <a:t>)</a:t>
                </a:r>
              </a:p>
              <a:p>
                <a:r>
                  <a:rPr lang="en-US" dirty="0"/>
                  <a:t>The constraints are contradictory</a:t>
                </a:r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43" name="Google Shape;732;p43">
                <a:extLst>
                  <a:ext uri="{FF2B5EF4-FFF2-40B4-BE49-F238E27FC236}">
                    <a16:creationId xmlns:a16="http://schemas.microsoft.com/office/drawing/2014/main" id="{5607BF6C-EF32-C54A-3871-299653B4A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353" y="2427773"/>
                <a:ext cx="4623487" cy="775889"/>
              </a:xfrm>
              <a:prstGeom prst="rect">
                <a:avLst/>
              </a:prstGeom>
              <a:blipFill>
                <a:blip r:embed="rId5"/>
                <a:stretch>
                  <a:fillRect l="-1581" t="-2344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748;p43">
            <a:extLst>
              <a:ext uri="{FF2B5EF4-FFF2-40B4-BE49-F238E27FC236}">
                <a16:creationId xmlns:a16="http://schemas.microsoft.com/office/drawing/2014/main" id="{7164E0C4-F033-FA02-34C7-14AC03056E24}"/>
              </a:ext>
            </a:extLst>
          </p:cNvPr>
          <p:cNvSpPr/>
          <p:nvPr/>
        </p:nvSpPr>
        <p:spPr>
          <a:xfrm rot="10800000" flipH="1">
            <a:off x="2008351" y="2945821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7360;p78">
            <a:extLst>
              <a:ext uri="{FF2B5EF4-FFF2-40B4-BE49-F238E27FC236}">
                <a16:creationId xmlns:a16="http://schemas.microsoft.com/office/drawing/2014/main" id="{C55FC423-67AF-EE2B-E32B-9299A71C7D4A}"/>
              </a:ext>
            </a:extLst>
          </p:cNvPr>
          <p:cNvGrpSpPr/>
          <p:nvPr/>
        </p:nvGrpSpPr>
        <p:grpSpPr>
          <a:xfrm>
            <a:off x="2159823" y="2559811"/>
            <a:ext cx="355258" cy="323118"/>
            <a:chOff x="-46042675" y="3568700"/>
            <a:chExt cx="300100" cy="272950"/>
          </a:xfrm>
          <a:solidFill>
            <a:schemeClr val="tx1"/>
          </a:solidFill>
        </p:grpSpPr>
        <p:sp>
          <p:nvSpPr>
            <p:cNvPr id="46" name="Google Shape;7361;p78">
              <a:extLst>
                <a:ext uri="{FF2B5EF4-FFF2-40B4-BE49-F238E27FC236}">
                  <a16:creationId xmlns:a16="http://schemas.microsoft.com/office/drawing/2014/main" id="{BA5A7E1B-92B5-74EC-B5F5-8F304292C6BE}"/>
                </a:ext>
              </a:extLst>
            </p:cNvPr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362;p78">
              <a:extLst>
                <a:ext uri="{FF2B5EF4-FFF2-40B4-BE49-F238E27FC236}">
                  <a16:creationId xmlns:a16="http://schemas.microsoft.com/office/drawing/2014/main" id="{591A2542-88EA-88AB-5040-F0BCD0706D46}"/>
                </a:ext>
              </a:extLst>
            </p:cNvPr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363;p78">
              <a:extLst>
                <a:ext uri="{FF2B5EF4-FFF2-40B4-BE49-F238E27FC236}">
                  <a16:creationId xmlns:a16="http://schemas.microsoft.com/office/drawing/2014/main" id="{73C91D4A-931F-69D9-F855-9E4EB96A1503}"/>
                </a:ext>
              </a:extLst>
            </p:cNvPr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364;p78">
              <a:extLst>
                <a:ext uri="{FF2B5EF4-FFF2-40B4-BE49-F238E27FC236}">
                  <a16:creationId xmlns:a16="http://schemas.microsoft.com/office/drawing/2014/main" id="{9DC6DDE5-06E9-BCEC-8CD6-89429B8F964B}"/>
                </a:ext>
              </a:extLst>
            </p:cNvPr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8" name="Google Shape;731;p43">
                <a:extLst>
                  <a:ext uri="{FF2B5EF4-FFF2-40B4-BE49-F238E27FC236}">
                    <a16:creationId xmlns:a16="http://schemas.microsoft.com/office/drawing/2014/main" id="{B6584ABF-1924-54E5-66B2-4C8C19DD2B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2889" y="3789236"/>
                <a:ext cx="7331036" cy="254134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s-ES" sz="2400" dirty="0">
                    <a:solidFill>
                      <a:schemeClr val="bg2"/>
                    </a:solidFill>
                  </a:rPr>
                  <a:t>In </a:t>
                </a:r>
                <a:r>
                  <a:rPr lang="es-ES" sz="2400" dirty="0" err="1">
                    <a:solidFill>
                      <a:schemeClr val="bg2"/>
                    </a:solidFill>
                  </a:rPr>
                  <a:t>fact</a:t>
                </a:r>
                <a:r>
                  <a:rPr lang="es-ES" sz="2400" dirty="0">
                    <a:solidFill>
                      <a:schemeClr val="bg2"/>
                    </a:solidFill>
                  </a:rPr>
                  <a:t>, a </a:t>
                </a:r>
                <a:r>
                  <a:rPr lang="es-ES" sz="2400" dirty="0" err="1">
                    <a:solidFill>
                      <a:schemeClr val="bg2"/>
                    </a:solidFill>
                  </a:rPr>
                  <a:t>shattered</a:t>
                </a:r>
                <a:r>
                  <a:rPr lang="es-ES" sz="2400" dirty="0">
                    <a:solidFill>
                      <a:schemeClr val="bg2"/>
                    </a:solidFill>
                  </a:rPr>
                  <a:t> set </a:t>
                </a:r>
                <a:r>
                  <a:rPr lang="es-ES" sz="2400" dirty="0" err="1">
                    <a:solidFill>
                      <a:schemeClr val="bg2"/>
                    </a:solidFill>
                  </a:rPr>
                  <a:t>of</a:t>
                </a:r>
                <a:r>
                  <a:rPr lang="es-ES" sz="24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s-ES" sz="2400" dirty="0">
                    <a:solidFill>
                      <a:schemeClr val="bg2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2"/>
                    </a:solidFill>
                  </a:rPr>
                  <a:t>triplets</a:t>
                </a:r>
                <a:r>
                  <a:rPr lang="es-ES" sz="2400" dirty="0">
                    <a:solidFill>
                      <a:schemeClr val="bg2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2"/>
                    </a:solidFill>
                  </a:rPr>
                  <a:t>doesn’t</a:t>
                </a:r>
                <a:r>
                  <a:rPr lang="es-ES" sz="2400" dirty="0">
                    <a:solidFill>
                      <a:schemeClr val="bg2"/>
                    </a:solidFill>
                  </a:rPr>
                  <a:t> </a:t>
                </a:r>
                <a:r>
                  <a:rPr lang="es-ES" sz="2400" dirty="0" err="1">
                    <a:solidFill>
                      <a:schemeClr val="bg2"/>
                    </a:solidFill>
                  </a:rPr>
                  <a:t>exist</a:t>
                </a:r>
                <a:r>
                  <a:rPr lang="es-ES" sz="2400" dirty="0">
                    <a:solidFill>
                      <a:schemeClr val="bg2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528" name="Google Shape;731;p43">
                <a:extLst>
                  <a:ext uri="{FF2B5EF4-FFF2-40B4-BE49-F238E27FC236}">
                    <a16:creationId xmlns:a16="http://schemas.microsoft.com/office/drawing/2014/main" id="{B6584ABF-1924-54E5-66B2-4C8C19DD2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89" y="3789236"/>
                <a:ext cx="7331036" cy="254134"/>
              </a:xfrm>
              <a:prstGeom prst="rect">
                <a:avLst/>
              </a:prstGeom>
              <a:blipFill>
                <a:blip r:embed="rId6"/>
                <a:stretch>
                  <a:fillRect l="-173" t="-90476" r="-173" b="-5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027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33"/>
    </mc:Choice>
    <mc:Fallback xmlns="">
      <p:transition spd="slow" advTm="50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6" grpId="0" animBg="1"/>
      <p:bldP spid="17" grpId="0" animBg="1"/>
      <p:bldP spid="18" grpId="0" animBg="1"/>
      <p:bldP spid="19" grpId="0" animBg="1"/>
      <p:bldP spid="40" grpId="0" animBg="1"/>
      <p:bldP spid="42" grpId="0"/>
      <p:bldP spid="44" grpId="0" animBg="1"/>
      <p:bldP spid="5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Practical HC algorithms</a:t>
            </a:r>
          </a:p>
        </p:txBody>
      </p:sp>
      <p:sp>
        <p:nvSpPr>
          <p:cNvPr id="566" name="Google Shape;731;p43">
            <a:extLst>
              <a:ext uri="{FF2B5EF4-FFF2-40B4-BE49-F238E27FC236}">
                <a16:creationId xmlns:a16="http://schemas.microsoft.com/office/drawing/2014/main" id="{40346305-2527-3683-F411-9109E367B4D3}"/>
              </a:ext>
            </a:extLst>
          </p:cNvPr>
          <p:cNvSpPr txBox="1">
            <a:spLocks/>
          </p:cNvSpPr>
          <p:nvPr/>
        </p:nvSpPr>
        <p:spPr>
          <a:xfrm>
            <a:off x="3298304" y="1069562"/>
            <a:ext cx="2473200" cy="415500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chemeClr val="bg2"/>
                </a:solidFill>
              </a:rPr>
              <a:t>Bottom-up </a:t>
            </a:r>
            <a:r>
              <a:rPr lang="es-ES" dirty="0" err="1">
                <a:solidFill>
                  <a:schemeClr val="bg2"/>
                </a:solidFill>
              </a:rPr>
              <a:t>approaches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567" name="Google Shape;732;p43">
            <a:extLst>
              <a:ext uri="{FF2B5EF4-FFF2-40B4-BE49-F238E27FC236}">
                <a16:creationId xmlns:a16="http://schemas.microsoft.com/office/drawing/2014/main" id="{D8A8C4C5-73A7-2BC3-5FDF-15F207582B10}"/>
              </a:ext>
            </a:extLst>
          </p:cNvPr>
          <p:cNvSpPr txBox="1">
            <a:spLocks/>
          </p:cNvSpPr>
          <p:nvPr/>
        </p:nvSpPr>
        <p:spPr>
          <a:xfrm>
            <a:off x="3298304" y="1462965"/>
            <a:ext cx="3385618" cy="486152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err="1"/>
              <a:t>E.g</a:t>
            </a:r>
            <a:r>
              <a:rPr lang="es-ES" dirty="0"/>
              <a:t>. </a:t>
            </a:r>
            <a:r>
              <a:rPr lang="es-ES" dirty="0" err="1"/>
              <a:t>agglomerative</a:t>
            </a:r>
            <a:r>
              <a:rPr lang="es-ES" dirty="0"/>
              <a:t> </a:t>
            </a:r>
            <a:r>
              <a:rPr lang="es-ES" dirty="0" err="1"/>
              <a:t>clustering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err="1"/>
              <a:t>Require</a:t>
            </a:r>
            <a:r>
              <a:rPr lang="es-ES" dirty="0"/>
              <a:t> </a:t>
            </a:r>
            <a:r>
              <a:rPr lang="es-ES" dirty="0" err="1"/>
              <a:t>pairwise</a:t>
            </a:r>
            <a:r>
              <a:rPr lang="es-ES" dirty="0"/>
              <a:t> </a:t>
            </a:r>
            <a:r>
              <a:rPr lang="es-ES" dirty="0" err="1"/>
              <a:t>distances</a:t>
            </a:r>
            <a:r>
              <a:rPr lang="es-ES" dirty="0"/>
              <a:t>/</a:t>
            </a:r>
            <a:r>
              <a:rPr lang="es-ES" dirty="0" err="1"/>
              <a:t>similarities</a:t>
            </a:r>
            <a:endParaRPr lang="es-ES" dirty="0"/>
          </a:p>
        </p:txBody>
      </p:sp>
      <p:sp>
        <p:nvSpPr>
          <p:cNvPr id="581" name="Google Shape;748;p43">
            <a:extLst>
              <a:ext uri="{FF2B5EF4-FFF2-40B4-BE49-F238E27FC236}">
                <a16:creationId xmlns:a16="http://schemas.microsoft.com/office/drawing/2014/main" id="{1D404D30-1715-24D2-D083-D60964671F10}"/>
              </a:ext>
            </a:extLst>
          </p:cNvPr>
          <p:cNvSpPr/>
          <p:nvPr/>
        </p:nvSpPr>
        <p:spPr>
          <a:xfrm rot="10800000" flipH="1">
            <a:off x="2508692" y="1831340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731;p43">
            <a:extLst>
              <a:ext uri="{FF2B5EF4-FFF2-40B4-BE49-F238E27FC236}">
                <a16:creationId xmlns:a16="http://schemas.microsoft.com/office/drawing/2014/main" id="{596AC512-E6E2-753A-B593-CADB4AB50B95}"/>
              </a:ext>
            </a:extLst>
          </p:cNvPr>
          <p:cNvSpPr txBox="1">
            <a:spLocks/>
          </p:cNvSpPr>
          <p:nvPr/>
        </p:nvSpPr>
        <p:spPr>
          <a:xfrm>
            <a:off x="3298303" y="2218067"/>
            <a:ext cx="2473200" cy="415500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chemeClr val="bg2"/>
                </a:solidFill>
              </a:rPr>
              <a:t>Top-</a:t>
            </a:r>
            <a:r>
              <a:rPr lang="es-ES" dirty="0" err="1">
                <a:solidFill>
                  <a:schemeClr val="bg2"/>
                </a:solidFill>
              </a:rPr>
              <a:t>down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approaches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593" name="Google Shape;732;p43">
            <a:extLst>
              <a:ext uri="{FF2B5EF4-FFF2-40B4-BE49-F238E27FC236}">
                <a16:creationId xmlns:a16="http://schemas.microsoft.com/office/drawing/2014/main" id="{E6B16EF7-C181-F0FA-6694-E49578744ABB}"/>
              </a:ext>
            </a:extLst>
          </p:cNvPr>
          <p:cNvSpPr txBox="1">
            <a:spLocks/>
          </p:cNvSpPr>
          <p:nvPr/>
        </p:nvSpPr>
        <p:spPr>
          <a:xfrm>
            <a:off x="3298301" y="2611470"/>
            <a:ext cx="3453821" cy="742326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err="1"/>
              <a:t>Various</a:t>
            </a:r>
            <a:r>
              <a:rPr lang="es-ES" dirty="0"/>
              <a:t> </a:t>
            </a:r>
            <a:r>
              <a:rPr lang="es-ES" dirty="0" err="1"/>
              <a:t>heuristics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top-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cut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err="1"/>
              <a:t>Require</a:t>
            </a:r>
            <a:r>
              <a:rPr lang="es-ES" dirty="0"/>
              <a:t> </a:t>
            </a:r>
            <a:r>
              <a:rPr lang="es-ES" dirty="0" err="1"/>
              <a:t>pairwise</a:t>
            </a:r>
            <a:r>
              <a:rPr lang="es-ES" dirty="0"/>
              <a:t> </a:t>
            </a:r>
            <a:r>
              <a:rPr lang="es-ES" dirty="0" err="1"/>
              <a:t>distances</a:t>
            </a:r>
            <a:r>
              <a:rPr lang="es-ES" dirty="0"/>
              <a:t>/</a:t>
            </a:r>
            <a:r>
              <a:rPr lang="es-ES" dirty="0" err="1"/>
              <a:t>similarities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...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Euclidean</a:t>
            </a:r>
            <a:r>
              <a:rPr lang="es-ES" dirty="0"/>
              <a:t> </a:t>
            </a:r>
            <a:r>
              <a:rPr lang="es-ES" dirty="0" err="1"/>
              <a:t>vectors</a:t>
            </a:r>
            <a:endParaRPr lang="es-ES" dirty="0"/>
          </a:p>
        </p:txBody>
      </p:sp>
      <p:sp>
        <p:nvSpPr>
          <p:cNvPr id="602" name="Google Shape;748;p43">
            <a:extLst>
              <a:ext uri="{FF2B5EF4-FFF2-40B4-BE49-F238E27FC236}">
                <a16:creationId xmlns:a16="http://schemas.microsoft.com/office/drawing/2014/main" id="{DE7919F5-2E8E-6652-7414-1F81D7636C8C}"/>
              </a:ext>
            </a:extLst>
          </p:cNvPr>
          <p:cNvSpPr/>
          <p:nvPr/>
        </p:nvSpPr>
        <p:spPr>
          <a:xfrm rot="10800000" flipH="1">
            <a:off x="2508691" y="3066473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Arrow: Down 602">
            <a:extLst>
              <a:ext uri="{FF2B5EF4-FFF2-40B4-BE49-F238E27FC236}">
                <a16:creationId xmlns:a16="http://schemas.microsoft.com/office/drawing/2014/main" id="{87952E9F-0B71-AD15-61FA-8D9BEE8945F0}"/>
              </a:ext>
            </a:extLst>
          </p:cNvPr>
          <p:cNvSpPr/>
          <p:nvPr/>
        </p:nvSpPr>
        <p:spPr>
          <a:xfrm>
            <a:off x="2683528" y="2563342"/>
            <a:ext cx="344143" cy="43794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Arrow: Down 603">
            <a:extLst>
              <a:ext uri="{FF2B5EF4-FFF2-40B4-BE49-F238E27FC236}">
                <a16:creationId xmlns:a16="http://schemas.microsoft.com/office/drawing/2014/main" id="{0CBBB7F2-DB2B-A2E5-7347-520AF86317B3}"/>
              </a:ext>
            </a:extLst>
          </p:cNvPr>
          <p:cNvSpPr/>
          <p:nvPr/>
        </p:nvSpPr>
        <p:spPr>
          <a:xfrm rot="10800000">
            <a:off x="2683527" y="1348767"/>
            <a:ext cx="344143" cy="43794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Google Shape;731;p43">
            <a:extLst>
              <a:ext uri="{FF2B5EF4-FFF2-40B4-BE49-F238E27FC236}">
                <a16:creationId xmlns:a16="http://schemas.microsoft.com/office/drawing/2014/main" id="{BC3D2C76-CD10-6D01-5302-7DC38C9A1100}"/>
              </a:ext>
            </a:extLst>
          </p:cNvPr>
          <p:cNvSpPr txBox="1">
            <a:spLocks/>
          </p:cNvSpPr>
          <p:nvPr/>
        </p:nvSpPr>
        <p:spPr>
          <a:xfrm>
            <a:off x="3298303" y="3500573"/>
            <a:ext cx="2473200" cy="415500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Problem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606" name="Google Shape;732;p43">
            <a:extLst>
              <a:ext uri="{FF2B5EF4-FFF2-40B4-BE49-F238E27FC236}">
                <a16:creationId xmlns:a16="http://schemas.microsoft.com/office/drawing/2014/main" id="{52E85780-E69B-4D3E-4BB6-A0DB2BA8CBDE}"/>
              </a:ext>
            </a:extLst>
          </p:cNvPr>
          <p:cNvSpPr txBox="1">
            <a:spLocks/>
          </p:cNvSpPr>
          <p:nvPr/>
        </p:nvSpPr>
        <p:spPr>
          <a:xfrm>
            <a:off x="3298301" y="3893976"/>
            <a:ext cx="3853270" cy="486152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/>
              <a:t>Distances</a:t>
            </a:r>
            <a:r>
              <a:rPr lang="es-ES" dirty="0"/>
              <a:t>/</a:t>
            </a:r>
            <a:r>
              <a:rPr lang="es-ES" dirty="0" err="1"/>
              <a:t>similarities</a:t>
            </a:r>
            <a:r>
              <a:rPr lang="es-ES" dirty="0"/>
              <a:t> </a:t>
            </a:r>
            <a:r>
              <a:rPr lang="es-ES" dirty="0" err="1"/>
              <a:t>might</a:t>
            </a:r>
            <a:r>
              <a:rPr lang="es-ES" dirty="0"/>
              <a:t> be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available</a:t>
            </a:r>
            <a:endParaRPr lang="es-ES" dirty="0"/>
          </a:p>
        </p:txBody>
      </p:sp>
      <p:sp>
        <p:nvSpPr>
          <p:cNvPr id="607" name="Google Shape;748;p43">
            <a:extLst>
              <a:ext uri="{FF2B5EF4-FFF2-40B4-BE49-F238E27FC236}">
                <a16:creationId xmlns:a16="http://schemas.microsoft.com/office/drawing/2014/main" id="{6458787E-6B84-FBC4-B9C6-545B0D2066C9}"/>
              </a:ext>
            </a:extLst>
          </p:cNvPr>
          <p:cNvSpPr/>
          <p:nvPr/>
        </p:nvSpPr>
        <p:spPr>
          <a:xfrm rot="10800000" flipH="1">
            <a:off x="2508691" y="4166096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3A44C644-3FEA-7F8D-89E6-27E5100A8CF7}"/>
              </a:ext>
            </a:extLst>
          </p:cNvPr>
          <p:cNvSpPr txBox="1"/>
          <p:nvPr/>
        </p:nvSpPr>
        <p:spPr>
          <a:xfrm>
            <a:off x="2647417" y="3406735"/>
            <a:ext cx="356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7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24"/>
    </mc:Choice>
    <mc:Fallback xmlns="">
      <p:transition spd="slow" advTm="31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" grpId="0"/>
      <p:bldP spid="602" grpId="0" animBg="1"/>
      <p:bldP spid="603" grpId="0" animBg="1"/>
      <p:bldP spid="605" grpId="0"/>
      <p:bldP spid="606" grpId="0"/>
      <p:bldP spid="607" grpId="0" animBg="1"/>
      <p:bldP spid="6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533042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Application: phylogenetic tree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E11909-9BDF-E0BA-C923-C8857BCD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97717"/>
            <a:ext cx="42862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3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0"/>
    </mc:Choice>
    <mc:Fallback xmlns="">
      <p:transition spd="slow" advTm="3138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Almost correct tree</a:t>
            </a:r>
          </a:p>
        </p:txBody>
      </p:sp>
      <p:sp>
        <p:nvSpPr>
          <p:cNvPr id="3" name="Google Shape;731;p43">
            <a:extLst>
              <a:ext uri="{FF2B5EF4-FFF2-40B4-BE49-F238E27FC236}">
                <a16:creationId xmlns:a16="http://schemas.microsoft.com/office/drawing/2014/main" id="{69DE02F4-48A5-F78A-F028-B9E7113C7EE6}"/>
              </a:ext>
            </a:extLst>
          </p:cNvPr>
          <p:cNvSpPr txBox="1">
            <a:spLocks/>
          </p:cNvSpPr>
          <p:nvPr/>
        </p:nvSpPr>
        <p:spPr>
          <a:xfrm>
            <a:off x="2894038" y="1029894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Recall</a:t>
            </a:r>
            <a:r>
              <a:rPr lang="es-ES" dirty="0">
                <a:solidFill>
                  <a:schemeClr val="bg2"/>
                </a:solidFill>
              </a:rPr>
              <a:t>: Non-adaptive </a:t>
            </a:r>
            <a:r>
              <a:rPr lang="es-ES" dirty="0" err="1">
                <a:solidFill>
                  <a:schemeClr val="bg2"/>
                </a:solidFill>
              </a:rPr>
              <a:t>queries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12B3F16D-A3B3-D4F8-988F-A1C9417C06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4037" y="1261932"/>
                <a:ext cx="4782109" cy="290830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lower</a:t>
                </a:r>
                <a:r>
                  <a:rPr lang="es-ES" dirty="0"/>
                  <a:t> </a:t>
                </a:r>
                <a:r>
                  <a:rPr lang="es-ES" dirty="0" err="1"/>
                  <a:t>bound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</a:t>
                </a:r>
                <a:r>
                  <a:rPr lang="es-ES" dirty="0" err="1"/>
                  <a:t>recover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b="1" dirty="0" err="1"/>
                  <a:t>correct</a:t>
                </a:r>
                <a:r>
                  <a:rPr lang="es-ES" b="1" dirty="0"/>
                  <a:t> </a:t>
                </a:r>
                <a:r>
                  <a:rPr lang="es-ES" b="1" dirty="0" err="1"/>
                  <a:t>tree</a:t>
                </a:r>
                <a:endParaRPr lang="es-ES" b="1" dirty="0"/>
              </a:p>
            </p:txBody>
          </p:sp>
        </mc:Choice>
        <mc:Fallback xmlns="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12B3F16D-A3B3-D4F8-988F-A1C9417C0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37" y="1261932"/>
                <a:ext cx="4782109" cy="290830"/>
              </a:xfrm>
              <a:prstGeom prst="rect">
                <a:avLst/>
              </a:prstGeom>
              <a:blipFill>
                <a:blip r:embed="rId4"/>
                <a:stretch>
                  <a:fillRect l="-510" t="-6250"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748;p43">
            <a:extLst>
              <a:ext uri="{FF2B5EF4-FFF2-40B4-BE49-F238E27FC236}">
                <a16:creationId xmlns:a16="http://schemas.microsoft.com/office/drawing/2014/main" id="{E7981DBD-2B05-D9DF-BACF-F842E01CF63A}"/>
              </a:ext>
            </a:extLst>
          </p:cNvPr>
          <p:cNvSpPr/>
          <p:nvPr/>
        </p:nvSpPr>
        <p:spPr>
          <a:xfrm rot="10800000" flipH="1">
            <a:off x="2190689" y="1490704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7785;p79">
            <a:extLst>
              <a:ext uri="{FF2B5EF4-FFF2-40B4-BE49-F238E27FC236}">
                <a16:creationId xmlns:a16="http://schemas.microsoft.com/office/drawing/2014/main" id="{0C00214E-04E2-9F08-DCF9-1393AACDCC03}"/>
              </a:ext>
            </a:extLst>
          </p:cNvPr>
          <p:cNvGrpSpPr/>
          <p:nvPr/>
        </p:nvGrpSpPr>
        <p:grpSpPr>
          <a:xfrm rot="4386171">
            <a:off x="2244273" y="1013046"/>
            <a:ext cx="452798" cy="449473"/>
            <a:chOff x="-21322300" y="3693325"/>
            <a:chExt cx="306400" cy="304150"/>
          </a:xfrm>
          <a:solidFill>
            <a:schemeClr val="tx1"/>
          </a:solidFill>
        </p:grpSpPr>
        <p:sp>
          <p:nvSpPr>
            <p:cNvPr id="7" name="Google Shape;7786;p79">
              <a:extLst>
                <a:ext uri="{FF2B5EF4-FFF2-40B4-BE49-F238E27FC236}">
                  <a16:creationId xmlns:a16="http://schemas.microsoft.com/office/drawing/2014/main" id="{6DE3D04E-990A-2F9A-4390-828FAACA12E3}"/>
                </a:ext>
              </a:extLst>
            </p:cNvPr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787;p79">
              <a:extLst>
                <a:ext uri="{FF2B5EF4-FFF2-40B4-BE49-F238E27FC236}">
                  <a16:creationId xmlns:a16="http://schemas.microsoft.com/office/drawing/2014/main" id="{EA7B1546-2C6F-CA5D-F3D7-3DAF3BCCAA6F}"/>
                </a:ext>
              </a:extLst>
            </p:cNvPr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788;p79">
              <a:extLst>
                <a:ext uri="{FF2B5EF4-FFF2-40B4-BE49-F238E27FC236}">
                  <a16:creationId xmlns:a16="http://schemas.microsoft.com/office/drawing/2014/main" id="{91B11AE3-D401-DC8C-119A-62243C6FC3EA}"/>
                </a:ext>
              </a:extLst>
            </p:cNvPr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89;p79">
              <a:extLst>
                <a:ext uri="{FF2B5EF4-FFF2-40B4-BE49-F238E27FC236}">
                  <a16:creationId xmlns:a16="http://schemas.microsoft.com/office/drawing/2014/main" id="{6261C1F3-6CC3-01C6-B367-7D5B2FFD2A39}"/>
                </a:ext>
              </a:extLst>
            </p:cNvPr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CB436F8F-4E52-FE53-2392-2819DD3D757D}"/>
              </a:ext>
            </a:extLst>
          </p:cNvPr>
          <p:cNvGrpSpPr/>
          <p:nvPr/>
        </p:nvGrpSpPr>
        <p:grpSpPr>
          <a:xfrm>
            <a:off x="1613683" y="1664946"/>
            <a:ext cx="3404955" cy="2907548"/>
            <a:chOff x="1613683" y="1664946"/>
            <a:chExt cx="3404955" cy="2907548"/>
          </a:xfrm>
        </p:grpSpPr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951E9C7E-6AE4-788D-E725-D6E73EBDFE63}"/>
                </a:ext>
              </a:extLst>
            </p:cNvPr>
            <p:cNvCxnSpPr>
              <a:cxnSpLocks/>
            </p:cNvCxnSpPr>
            <p:nvPr/>
          </p:nvCxnSpPr>
          <p:spPr>
            <a:xfrm>
              <a:off x="2194054" y="2385013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E3B7F64D-BC82-E35C-B7C6-F430EDD5C5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9778" y="2385013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079EE14D-3230-0306-85E2-913897DC5CB8}"/>
                </a:ext>
              </a:extLst>
            </p:cNvPr>
            <p:cNvCxnSpPr>
              <a:cxnSpLocks/>
            </p:cNvCxnSpPr>
            <p:nvPr/>
          </p:nvCxnSpPr>
          <p:spPr>
            <a:xfrm>
              <a:off x="2579064" y="1966314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B054B9E3-CE01-792B-68F1-E6A60B4F6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4054" y="1966314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B465F32D-5CB9-7C57-8D58-CFDBEB2F4C15}"/>
                </a:ext>
              </a:extLst>
            </p:cNvPr>
            <p:cNvCxnSpPr>
              <a:cxnSpLocks/>
            </p:cNvCxnSpPr>
            <p:nvPr/>
          </p:nvCxnSpPr>
          <p:spPr>
            <a:xfrm>
              <a:off x="2232557" y="3764631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EE382E34-3ABE-DFE7-3A19-17EE3F81C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281" y="3764631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86DF0B7C-7D81-279E-53C4-B0C88E4B5015}"/>
                </a:ext>
              </a:extLst>
            </p:cNvPr>
            <p:cNvCxnSpPr>
              <a:cxnSpLocks/>
            </p:cNvCxnSpPr>
            <p:nvPr/>
          </p:nvCxnSpPr>
          <p:spPr>
            <a:xfrm>
              <a:off x="2617567" y="3345932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E64D2BB7-CB9D-A9C2-47D5-F5B3A20848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32557" y="3345932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D59E74BB-F271-FEEE-C4F0-3C706C008BE0}"/>
                </a:ext>
              </a:extLst>
            </p:cNvPr>
            <p:cNvCxnSpPr>
              <a:cxnSpLocks/>
            </p:cNvCxnSpPr>
            <p:nvPr/>
          </p:nvCxnSpPr>
          <p:spPr>
            <a:xfrm>
              <a:off x="4071688" y="2374623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DDF6F1FB-2F86-4D29-2984-4591412BE2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7412" y="2374623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75BC2F18-1345-98B5-5A1D-0E7AA5D8B95E}"/>
                </a:ext>
              </a:extLst>
            </p:cNvPr>
            <p:cNvCxnSpPr>
              <a:cxnSpLocks/>
            </p:cNvCxnSpPr>
            <p:nvPr/>
          </p:nvCxnSpPr>
          <p:spPr>
            <a:xfrm>
              <a:off x="4456698" y="1955924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74F892DD-82DC-8B50-1834-CB66BFB577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1688" y="1955924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B4CA1C94-D0F6-CBFA-C709-7A429152D0E2}"/>
                </a:ext>
              </a:extLst>
            </p:cNvPr>
            <p:cNvCxnSpPr>
              <a:cxnSpLocks/>
            </p:cNvCxnSpPr>
            <p:nvPr/>
          </p:nvCxnSpPr>
          <p:spPr>
            <a:xfrm>
              <a:off x="4110191" y="3754241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A0A0B52F-E7A8-D470-0A05-994EA66DDF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5915" y="3754241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FC10E86B-9829-F1B9-087E-3101729637D6}"/>
                </a:ext>
              </a:extLst>
            </p:cNvPr>
            <p:cNvCxnSpPr>
              <a:cxnSpLocks/>
            </p:cNvCxnSpPr>
            <p:nvPr/>
          </p:nvCxnSpPr>
          <p:spPr>
            <a:xfrm>
              <a:off x="4495201" y="3335542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D5F0F5D4-475C-DDC1-9E85-5D379CA3D9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0191" y="3335542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1" name="Google Shape;731;p43">
              <a:extLst>
                <a:ext uri="{FF2B5EF4-FFF2-40B4-BE49-F238E27FC236}">
                  <a16:creationId xmlns:a16="http://schemas.microsoft.com/office/drawing/2014/main" id="{BA799E86-2B04-2BF0-C170-C6A1A451ECE3}"/>
                </a:ext>
              </a:extLst>
            </p:cNvPr>
            <p:cNvSpPr txBox="1">
              <a:spLocks/>
            </p:cNvSpPr>
            <p:nvPr/>
          </p:nvSpPr>
          <p:spPr>
            <a:xfrm>
              <a:off x="2751510" y="1664946"/>
              <a:ext cx="1380487" cy="337280"/>
            </a:xfrm>
            <a:prstGeom prst="rect">
              <a:avLst/>
            </a:prstGeom>
          </p:spPr>
          <p:txBody>
            <a:bodyPr spcFirstLastPara="1" wrap="square" lIns="36000" tIns="36000" rIns="36000" bIns="360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s-ES" sz="2000" dirty="0" err="1">
                  <a:solidFill>
                    <a:schemeClr val="bg2"/>
                  </a:solidFill>
                </a:rPr>
                <a:t>Constraints</a:t>
              </a:r>
              <a:endParaRPr lang="es-ES" sz="2000" dirty="0">
                <a:solidFill>
                  <a:schemeClr val="bg2"/>
                </a:solidFill>
              </a:endParaRPr>
            </a:p>
          </p:txBody>
        </p:sp>
        <p:sp>
          <p:nvSpPr>
            <p:cNvPr id="574" name="Multiplication Sign 573">
              <a:extLst>
                <a:ext uri="{FF2B5EF4-FFF2-40B4-BE49-F238E27FC236}">
                  <a16:creationId xmlns:a16="http://schemas.microsoft.com/office/drawing/2014/main" id="{5E1E134D-ABE6-E9EF-F9B5-5A8E502B2A23}"/>
                </a:ext>
              </a:extLst>
            </p:cNvPr>
            <p:cNvSpPr/>
            <p:nvPr/>
          </p:nvSpPr>
          <p:spPr>
            <a:xfrm>
              <a:off x="1728642" y="1946126"/>
              <a:ext cx="509888" cy="50988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F5AA36DE-A4DB-ACDA-8D34-F144B04E8DFA}"/>
                </a:ext>
              </a:extLst>
            </p:cNvPr>
            <p:cNvSpPr txBox="1"/>
            <p:nvPr/>
          </p:nvSpPr>
          <p:spPr>
            <a:xfrm>
              <a:off x="3594292" y="1905913"/>
              <a:ext cx="45563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i="0" dirty="0">
                  <a:solidFill>
                    <a:srgbClr val="00B050"/>
                  </a:solidFill>
                  <a:effectLst/>
                  <a:latin typeface="Arial Rounded MT Bold" panose="020F0704030504030204" pitchFamily="34" charset="0"/>
                </a:rPr>
                <a:t>✓</a:t>
              </a:r>
              <a:endParaRPr lang="en-US" sz="3000" b="1" dirty="0">
                <a:solidFill>
                  <a:srgbClr val="00B05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18FC665E-89D2-C8E3-5813-C8030BE69BD1}"/>
                </a:ext>
              </a:extLst>
            </p:cNvPr>
            <p:cNvSpPr txBox="1"/>
            <p:nvPr/>
          </p:nvSpPr>
          <p:spPr>
            <a:xfrm>
              <a:off x="1634436" y="3285348"/>
              <a:ext cx="45563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i="0" dirty="0">
                  <a:solidFill>
                    <a:srgbClr val="00B050"/>
                  </a:solidFill>
                  <a:effectLst/>
                  <a:latin typeface="Arial Rounded MT Bold" panose="020F0704030504030204" pitchFamily="34" charset="0"/>
                </a:rPr>
                <a:t>✓</a:t>
              </a:r>
              <a:endParaRPr lang="en-US" sz="3000" b="1" dirty="0">
                <a:solidFill>
                  <a:srgbClr val="00B05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79" name="TextBox 578">
              <a:extLst>
                <a:ext uri="{FF2B5EF4-FFF2-40B4-BE49-F238E27FC236}">
                  <a16:creationId xmlns:a16="http://schemas.microsoft.com/office/drawing/2014/main" id="{CAF04F32-76B5-6111-C9F6-F59BE4E3F6CB}"/>
                </a:ext>
              </a:extLst>
            </p:cNvPr>
            <p:cNvSpPr txBox="1"/>
            <p:nvPr/>
          </p:nvSpPr>
          <p:spPr>
            <a:xfrm>
              <a:off x="3605637" y="3291852"/>
              <a:ext cx="45563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i="0" dirty="0">
                  <a:solidFill>
                    <a:srgbClr val="00B050"/>
                  </a:solidFill>
                  <a:effectLst/>
                  <a:latin typeface="Arial Rounded MT Bold" panose="020F0704030504030204" pitchFamily="34" charset="0"/>
                </a:rPr>
                <a:t>✓</a:t>
              </a:r>
              <a:endParaRPr lang="en-US" sz="3000" b="1" dirty="0">
                <a:solidFill>
                  <a:srgbClr val="00B050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1D96FE7-8301-D0CE-76B2-802D5D99B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913" y="4216123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FC1AFB42-0F04-7078-6874-F97B3F5D5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609" y="4218976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DD7F41C9-D2DA-B361-DF34-21BF29D3E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449" y="3697185"/>
              <a:ext cx="505921" cy="26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4AFA9B9-5D77-2C33-D2B7-2E4E7E65A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96" y="2814975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49C029A9-A876-1DA1-FB59-C083A8F0B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492" y="2817828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Stanford University Logo - PNG and Vector - Logo Download">
              <a:extLst>
                <a:ext uri="{FF2B5EF4-FFF2-40B4-BE49-F238E27FC236}">
                  <a16:creationId xmlns:a16="http://schemas.microsoft.com/office/drawing/2014/main" id="{8918AC84-FD02-AEC5-9F80-550F76185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454" y="2298521"/>
              <a:ext cx="254930" cy="38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E74933D-0322-1D59-995F-2A6D7D7DF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914" y="4185610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CEF25F47-959F-0E23-9CFA-1C3E53E84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624" y="4200641"/>
              <a:ext cx="505921" cy="26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Stanford University Logo - PNG and Vector - Logo Download">
              <a:extLst>
                <a:ext uri="{FF2B5EF4-FFF2-40B4-BE49-F238E27FC236}">
                  <a16:creationId xmlns:a16="http://schemas.microsoft.com/office/drawing/2014/main" id="{F3817C6A-6557-96E7-B106-A424722E3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708" y="3688529"/>
              <a:ext cx="254930" cy="38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0505A1E1-55BA-4490-EF1C-F290A0985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683" y="2825456"/>
              <a:ext cx="505921" cy="26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Stanford University Logo - PNG and Vector - Logo Download">
              <a:extLst>
                <a:ext uri="{FF2B5EF4-FFF2-40B4-BE49-F238E27FC236}">
                  <a16:creationId xmlns:a16="http://schemas.microsoft.com/office/drawing/2014/main" id="{4F8CF043-72B7-31FB-D361-294581B94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380" y="2814975"/>
              <a:ext cx="254930" cy="38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791989FD-4586-CAE5-F5E0-808090AF6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667" y="2300761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4E2AB159-7EE2-B3EA-4E8A-97861C4D30C0}"/>
              </a:ext>
            </a:extLst>
          </p:cNvPr>
          <p:cNvGrpSpPr/>
          <p:nvPr/>
        </p:nvGrpSpPr>
        <p:grpSpPr>
          <a:xfrm>
            <a:off x="5238283" y="1685183"/>
            <a:ext cx="2626932" cy="3095183"/>
            <a:chOff x="5238283" y="1685183"/>
            <a:chExt cx="2626932" cy="3095183"/>
          </a:xfrm>
        </p:grpSpPr>
        <p:grpSp>
          <p:nvGrpSpPr>
            <p:cNvPr id="564" name="Google Shape;958;p52">
              <a:extLst>
                <a:ext uri="{FF2B5EF4-FFF2-40B4-BE49-F238E27FC236}">
                  <a16:creationId xmlns:a16="http://schemas.microsoft.com/office/drawing/2014/main" id="{329279EE-59E8-E9DF-1574-26744CD4130D}"/>
                </a:ext>
              </a:extLst>
            </p:cNvPr>
            <p:cNvGrpSpPr/>
            <p:nvPr/>
          </p:nvGrpSpPr>
          <p:grpSpPr>
            <a:xfrm rot="-5400000" flipH="1">
              <a:off x="3823705" y="3195248"/>
              <a:ext cx="2999696" cy="170539"/>
              <a:chOff x="2411286" y="3707402"/>
              <a:chExt cx="7066091" cy="349824"/>
            </a:xfrm>
          </p:grpSpPr>
          <p:sp>
            <p:nvSpPr>
              <p:cNvPr id="565" name="Google Shape;959;p52">
                <a:extLst>
                  <a:ext uri="{FF2B5EF4-FFF2-40B4-BE49-F238E27FC236}">
                    <a16:creationId xmlns:a16="http://schemas.microsoft.com/office/drawing/2014/main" id="{6737B0F9-2317-FEB0-1DE5-5A6D8897425A}"/>
                  </a:ext>
                </a:extLst>
              </p:cNvPr>
              <p:cNvSpPr/>
              <p:nvPr/>
            </p:nvSpPr>
            <p:spPr>
              <a:xfrm>
                <a:off x="2753337" y="3707402"/>
                <a:ext cx="679051" cy="3498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764" extrusionOk="0">
                    <a:moveTo>
                      <a:pt x="916" y="0"/>
                    </a:moveTo>
                    <a:lnTo>
                      <a:pt x="1" y="382"/>
                    </a:lnTo>
                    <a:lnTo>
                      <a:pt x="916" y="764"/>
                    </a:lnTo>
                    <a:lnTo>
                      <a:pt x="1483" y="382"/>
                    </a:lnTo>
                    <a:lnTo>
                      <a:pt x="9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960;p52">
                <a:extLst>
                  <a:ext uri="{FF2B5EF4-FFF2-40B4-BE49-F238E27FC236}">
                    <a16:creationId xmlns:a16="http://schemas.microsoft.com/office/drawing/2014/main" id="{060B22B9-63A5-DF6F-0557-933637B2D14E}"/>
                  </a:ext>
                </a:extLst>
              </p:cNvPr>
              <p:cNvSpPr/>
              <p:nvPr/>
            </p:nvSpPr>
            <p:spPr>
              <a:xfrm>
                <a:off x="2411286" y="3783182"/>
                <a:ext cx="198266" cy="198264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9" y="1"/>
                    </a:moveTo>
                    <a:cubicBezTo>
                      <a:pt x="97" y="1"/>
                      <a:pt x="0" y="97"/>
                      <a:pt x="0" y="214"/>
                    </a:cubicBezTo>
                    <a:cubicBezTo>
                      <a:pt x="0" y="336"/>
                      <a:pt x="97" y="433"/>
                      <a:pt x="219" y="433"/>
                    </a:cubicBezTo>
                    <a:cubicBezTo>
                      <a:pt x="336" y="433"/>
                      <a:pt x="432" y="336"/>
                      <a:pt x="432" y="214"/>
                    </a:cubicBezTo>
                    <a:cubicBezTo>
                      <a:pt x="432" y="97"/>
                      <a:pt x="336" y="1"/>
                      <a:pt x="2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961;p52">
                <a:extLst>
                  <a:ext uri="{FF2B5EF4-FFF2-40B4-BE49-F238E27FC236}">
                    <a16:creationId xmlns:a16="http://schemas.microsoft.com/office/drawing/2014/main" id="{F662817C-F9D3-04AE-75AD-CE067D3E153B}"/>
                  </a:ext>
                </a:extLst>
              </p:cNvPr>
              <p:cNvSpPr/>
              <p:nvPr/>
            </p:nvSpPr>
            <p:spPr>
              <a:xfrm>
                <a:off x="3453007" y="3913630"/>
                <a:ext cx="90662" cy="9111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9" extrusionOk="0">
                    <a:moveTo>
                      <a:pt x="97" y="1"/>
                    </a:moveTo>
                    <a:cubicBezTo>
                      <a:pt x="43" y="1"/>
                      <a:pt x="0" y="47"/>
                      <a:pt x="0" y="102"/>
                    </a:cubicBezTo>
                    <a:cubicBezTo>
                      <a:pt x="0" y="156"/>
                      <a:pt x="43" y="198"/>
                      <a:pt x="97" y="198"/>
                    </a:cubicBezTo>
                    <a:cubicBezTo>
                      <a:pt x="151" y="198"/>
                      <a:pt x="198" y="156"/>
                      <a:pt x="198" y="102"/>
                    </a:cubicBezTo>
                    <a:cubicBezTo>
                      <a:pt x="198" y="47"/>
                      <a:pt x="151" y="1"/>
                      <a:pt x="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962;p52">
                <a:extLst>
                  <a:ext uri="{FF2B5EF4-FFF2-40B4-BE49-F238E27FC236}">
                    <a16:creationId xmlns:a16="http://schemas.microsoft.com/office/drawing/2014/main" id="{4A8AE79B-A153-617C-A4D6-A328ADA58158}"/>
                  </a:ext>
                </a:extLst>
              </p:cNvPr>
              <p:cNvSpPr/>
              <p:nvPr/>
            </p:nvSpPr>
            <p:spPr>
              <a:xfrm>
                <a:off x="3453007" y="3750622"/>
                <a:ext cx="90662" cy="90661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8" extrusionOk="0">
                    <a:moveTo>
                      <a:pt x="97" y="0"/>
                    </a:moveTo>
                    <a:cubicBezTo>
                      <a:pt x="43" y="0"/>
                      <a:pt x="0" y="47"/>
                      <a:pt x="0" y="101"/>
                    </a:cubicBezTo>
                    <a:cubicBezTo>
                      <a:pt x="0" y="155"/>
                      <a:pt x="43" y="198"/>
                      <a:pt x="97" y="198"/>
                    </a:cubicBezTo>
                    <a:cubicBezTo>
                      <a:pt x="151" y="198"/>
                      <a:pt x="198" y="155"/>
                      <a:pt x="198" y="101"/>
                    </a:cubicBezTo>
                    <a:cubicBezTo>
                      <a:pt x="198" y="47"/>
                      <a:pt x="151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963;p52">
                <a:extLst>
                  <a:ext uri="{FF2B5EF4-FFF2-40B4-BE49-F238E27FC236}">
                    <a16:creationId xmlns:a16="http://schemas.microsoft.com/office/drawing/2014/main" id="{68C167AA-E206-FCBA-DBF0-483A799CB5E5}"/>
                  </a:ext>
                </a:extLst>
              </p:cNvPr>
              <p:cNvSpPr/>
              <p:nvPr/>
            </p:nvSpPr>
            <p:spPr>
              <a:xfrm rot="-5400000">
                <a:off x="6390528" y="870182"/>
                <a:ext cx="149400" cy="60243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2" name="Google Shape;731;p43">
              <a:extLst>
                <a:ext uri="{FF2B5EF4-FFF2-40B4-BE49-F238E27FC236}">
                  <a16:creationId xmlns:a16="http://schemas.microsoft.com/office/drawing/2014/main" id="{90782900-E4D7-8F0E-3AD8-36978F6E9C6C}"/>
                </a:ext>
              </a:extLst>
            </p:cNvPr>
            <p:cNvSpPr txBox="1">
              <a:spLocks/>
            </p:cNvSpPr>
            <p:nvPr/>
          </p:nvSpPr>
          <p:spPr>
            <a:xfrm>
              <a:off x="5593971" y="1685183"/>
              <a:ext cx="2271244" cy="337280"/>
            </a:xfrm>
            <a:prstGeom prst="rect">
              <a:avLst/>
            </a:prstGeom>
          </p:spPr>
          <p:txBody>
            <a:bodyPr spcFirstLastPara="1" wrap="square" lIns="36000" tIns="36000" rIns="36000" bIns="360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s-ES" sz="2000" dirty="0" err="1">
                  <a:solidFill>
                    <a:schemeClr val="bg2"/>
                  </a:solidFill>
                </a:rPr>
                <a:t>Almost</a:t>
              </a:r>
              <a:r>
                <a:rPr lang="es-ES" sz="2000" dirty="0">
                  <a:solidFill>
                    <a:schemeClr val="bg2"/>
                  </a:solidFill>
                </a:rPr>
                <a:t> </a:t>
              </a:r>
              <a:r>
                <a:rPr lang="es-ES" sz="2000" dirty="0" err="1">
                  <a:solidFill>
                    <a:schemeClr val="bg2"/>
                  </a:solidFill>
                </a:rPr>
                <a:t>correct</a:t>
              </a:r>
              <a:r>
                <a:rPr lang="es-ES" sz="2000" dirty="0">
                  <a:solidFill>
                    <a:schemeClr val="bg2"/>
                  </a:solidFill>
                </a:rPr>
                <a:t> </a:t>
              </a:r>
              <a:r>
                <a:rPr lang="es-ES" sz="2000" dirty="0" err="1">
                  <a:solidFill>
                    <a:schemeClr val="bg2"/>
                  </a:solidFill>
                </a:rPr>
                <a:t>tree</a:t>
              </a:r>
              <a:endParaRPr lang="es-ES" sz="2000" dirty="0">
                <a:solidFill>
                  <a:schemeClr val="bg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5" name="TextBox 574">
                  <a:extLst>
                    <a:ext uri="{FF2B5EF4-FFF2-40B4-BE49-F238E27FC236}">
                      <a16:creationId xmlns:a16="http://schemas.microsoft.com/office/drawing/2014/main" id="{94C8C240-7678-DAD9-7569-344C7A806EE6}"/>
                    </a:ext>
                  </a:extLst>
                </p:cNvPr>
                <p:cNvSpPr txBox="1"/>
                <p:nvPr/>
              </p:nvSpPr>
              <p:spPr>
                <a:xfrm>
                  <a:off x="5954332" y="4312998"/>
                  <a:ext cx="1388201" cy="396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Error rate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5" name="TextBox 574">
                  <a:extLst>
                    <a:ext uri="{FF2B5EF4-FFF2-40B4-BE49-F238E27FC236}">
                      <a16:creationId xmlns:a16="http://schemas.microsoft.com/office/drawing/2014/main" id="{94C8C240-7678-DAD9-7569-344C7A806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332" y="4312998"/>
                  <a:ext cx="1388201" cy="396519"/>
                </a:xfrm>
                <a:prstGeom prst="rect">
                  <a:avLst/>
                </a:prstGeom>
                <a:blipFill>
                  <a:blip r:embed="rId9"/>
                  <a:stretch>
                    <a:fillRect l="-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884CEEC-7284-E394-1992-A58499AE24A6}"/>
                </a:ext>
              </a:extLst>
            </p:cNvPr>
            <p:cNvCxnSpPr>
              <a:cxnSpLocks/>
            </p:cNvCxnSpPr>
            <p:nvPr/>
          </p:nvCxnSpPr>
          <p:spPr>
            <a:xfrm>
              <a:off x="6271597" y="3278452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67EF395-F219-6CFE-26AE-EEFE2358D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7321" y="3278452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AB8784F-E771-DC32-CF95-859C832ADC9C}"/>
                </a:ext>
              </a:extLst>
            </p:cNvPr>
            <p:cNvCxnSpPr>
              <a:cxnSpLocks/>
            </p:cNvCxnSpPr>
            <p:nvPr/>
          </p:nvCxnSpPr>
          <p:spPr>
            <a:xfrm>
              <a:off x="6656607" y="2859753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A694276-3C47-CE53-C324-639EEC3790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1597" y="2859753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EC591FB-A0B9-4A40-49A8-B454260784B1}"/>
                </a:ext>
              </a:extLst>
            </p:cNvPr>
            <p:cNvCxnSpPr>
              <a:cxnSpLocks/>
            </p:cNvCxnSpPr>
            <p:nvPr/>
          </p:nvCxnSpPr>
          <p:spPr>
            <a:xfrm>
              <a:off x="7041617" y="2450759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7D4E1E56-CC39-05A5-8EA1-30B0D8DAF9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6607" y="2450759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2C3A5337-9690-EBF0-E7CB-E2ED1248E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362" y="3708313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F78A58DF-E1C1-C3BD-79C6-9FF844FF5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058" y="3711166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" name="Picture 2">
              <a:extLst>
                <a:ext uri="{FF2B5EF4-FFF2-40B4-BE49-F238E27FC236}">
                  <a16:creationId xmlns:a16="http://schemas.microsoft.com/office/drawing/2014/main" id="{546A6B8F-700E-3DE0-D077-E52B17083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898" y="3189375"/>
              <a:ext cx="505921" cy="26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" name="Picture 2" descr="Stanford University Logo - PNG and Vector - Logo Download">
              <a:extLst>
                <a:ext uri="{FF2B5EF4-FFF2-40B4-BE49-F238E27FC236}">
                  <a16:creationId xmlns:a16="http://schemas.microsoft.com/office/drawing/2014/main" id="{3D974DE4-9013-BB02-C5DB-E26497E59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174" y="2795363"/>
              <a:ext cx="254930" cy="38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25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76"/>
    </mc:Choice>
    <mc:Fallback xmlns="">
      <p:transition spd="slow" advTm="37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Classification in HC settings</a:t>
            </a:r>
          </a:p>
        </p:txBody>
      </p:sp>
      <p:sp>
        <p:nvSpPr>
          <p:cNvPr id="30" name="Google Shape;731;p43">
            <a:extLst>
              <a:ext uri="{FF2B5EF4-FFF2-40B4-BE49-F238E27FC236}">
                <a16:creationId xmlns:a16="http://schemas.microsoft.com/office/drawing/2014/main" id="{6A9B9669-9BE3-CED2-FC57-A5DCCC6DF11C}"/>
              </a:ext>
            </a:extLst>
          </p:cNvPr>
          <p:cNvSpPr txBox="1">
            <a:spLocks/>
          </p:cNvSpPr>
          <p:nvPr/>
        </p:nvSpPr>
        <p:spPr>
          <a:xfrm>
            <a:off x="2451368" y="2933003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 err="1">
                <a:solidFill>
                  <a:schemeClr val="bg2"/>
                </a:solidFill>
              </a:rPr>
              <a:t>Hypothesis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space</a:t>
            </a:r>
            <a:r>
              <a:rPr lang="es-ES" dirty="0">
                <a:solidFill>
                  <a:schemeClr val="bg2"/>
                </a:solidFill>
              </a:rPr>
              <a:t>: </a:t>
            </a:r>
            <a:r>
              <a:rPr lang="es-ES" dirty="0" err="1">
                <a:solidFill>
                  <a:schemeClr val="bg2"/>
                </a:solidFill>
              </a:rPr>
              <a:t>constraints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induced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by</a:t>
            </a:r>
            <a:r>
              <a:rPr lang="es-ES" dirty="0">
                <a:solidFill>
                  <a:schemeClr val="bg2"/>
                </a:solidFill>
              </a:rPr>
              <a:t> HC </a:t>
            </a:r>
            <a:r>
              <a:rPr lang="es-ES" dirty="0" err="1">
                <a:solidFill>
                  <a:schemeClr val="bg2"/>
                </a:solidFill>
              </a:rPr>
              <a:t>trees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D171E4-AD5B-25A3-B06A-90DF97578B68}"/>
              </a:ext>
            </a:extLst>
          </p:cNvPr>
          <p:cNvSpPr/>
          <p:nvPr/>
        </p:nvSpPr>
        <p:spPr>
          <a:xfrm>
            <a:off x="3255848" y="2326099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C91F6D-D7F0-F61D-4776-88EE9900D9BF}"/>
              </a:ext>
            </a:extLst>
          </p:cNvPr>
          <p:cNvSpPr/>
          <p:nvPr/>
        </p:nvSpPr>
        <p:spPr>
          <a:xfrm>
            <a:off x="3744027" y="2060786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3D7E22-F9F8-BE4D-442B-94DEC46300B6}"/>
              </a:ext>
            </a:extLst>
          </p:cNvPr>
          <p:cNvSpPr/>
          <p:nvPr/>
        </p:nvSpPr>
        <p:spPr>
          <a:xfrm>
            <a:off x="3563048" y="2329503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FAA296-6A1E-D55C-1826-F1F7E0F8686F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3336409" y="2072326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6A5D18-E9FD-F85B-FB11-9174542DACC7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3497531" y="2072326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4BE995-33B7-1AD3-2269-C1189939F8D5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3663466" y="1811481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951C68-3F55-31CF-35CE-0B45FB8C49E8}"/>
              </a:ext>
            </a:extLst>
          </p:cNvPr>
          <p:cNvCxnSpPr>
            <a:cxnSpLocks/>
          </p:cNvCxnSpPr>
          <p:nvPr/>
        </p:nvCxnSpPr>
        <p:spPr>
          <a:xfrm flipH="1">
            <a:off x="3492718" y="1811481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A02AF55-5F06-D9BD-CDC5-26226B276C3D}"/>
              </a:ext>
            </a:extLst>
          </p:cNvPr>
          <p:cNvSpPr/>
          <p:nvPr/>
        </p:nvSpPr>
        <p:spPr>
          <a:xfrm>
            <a:off x="4341898" y="1222139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5611AE-333F-883D-7871-0E00EE373DAC}"/>
              </a:ext>
            </a:extLst>
          </p:cNvPr>
          <p:cNvSpPr/>
          <p:nvPr/>
        </p:nvSpPr>
        <p:spPr>
          <a:xfrm>
            <a:off x="4993990" y="1222139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9CF29B-DCA0-F97C-59F6-5F8192A8FA0E}"/>
              </a:ext>
            </a:extLst>
          </p:cNvPr>
          <p:cNvSpPr/>
          <p:nvPr/>
        </p:nvSpPr>
        <p:spPr>
          <a:xfrm>
            <a:off x="4649098" y="1225543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DD1421B-D40F-B7AE-1A10-3AE64700187E}"/>
              </a:ext>
            </a:extLst>
          </p:cNvPr>
          <p:cNvSpPr/>
          <p:nvPr/>
        </p:nvSpPr>
        <p:spPr>
          <a:xfrm>
            <a:off x="4729659" y="2335367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1AE428-3ECE-ED6F-53C7-C50A50BAE06B}"/>
              </a:ext>
            </a:extLst>
          </p:cNvPr>
          <p:cNvCxnSpPr>
            <a:cxnSpLocks/>
          </p:cNvCxnSpPr>
          <p:nvPr/>
        </p:nvCxnSpPr>
        <p:spPr>
          <a:xfrm flipH="1">
            <a:off x="4503020" y="2078190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D60AEF-9CE3-C20D-5BA0-6A38257EB099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664142" y="2078190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C702F4-400E-ABC0-18BC-BE82A9D181B5}"/>
              </a:ext>
            </a:extLst>
          </p:cNvPr>
          <p:cNvCxnSpPr>
            <a:cxnSpLocks/>
          </p:cNvCxnSpPr>
          <p:nvPr/>
        </p:nvCxnSpPr>
        <p:spPr>
          <a:xfrm>
            <a:off x="4830077" y="1817345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A31D5FA-5BF5-128D-D87C-C89F360743FC}"/>
              </a:ext>
            </a:extLst>
          </p:cNvPr>
          <p:cNvCxnSpPr>
            <a:cxnSpLocks/>
          </p:cNvCxnSpPr>
          <p:nvPr/>
        </p:nvCxnSpPr>
        <p:spPr>
          <a:xfrm flipH="1">
            <a:off x="4659329" y="1817345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34132B5A-D1E3-4B73-49F5-EE6CFCEBD2FA}"/>
              </a:ext>
            </a:extLst>
          </p:cNvPr>
          <p:cNvSpPr/>
          <p:nvPr/>
        </p:nvSpPr>
        <p:spPr>
          <a:xfrm>
            <a:off x="5589070" y="2326099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0FF75D8-D83F-A92F-895C-D5B2CDC65B21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5669631" y="2072326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96E8596-956A-EF60-D2F2-11804075867D}"/>
              </a:ext>
            </a:extLst>
          </p:cNvPr>
          <p:cNvCxnSpPr>
            <a:cxnSpLocks/>
          </p:cNvCxnSpPr>
          <p:nvPr/>
        </p:nvCxnSpPr>
        <p:spPr>
          <a:xfrm>
            <a:off x="5830753" y="2072326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F925B4E-CBAE-6953-C897-D9B7B00DDED2}"/>
              </a:ext>
            </a:extLst>
          </p:cNvPr>
          <p:cNvCxnSpPr>
            <a:cxnSpLocks/>
          </p:cNvCxnSpPr>
          <p:nvPr/>
        </p:nvCxnSpPr>
        <p:spPr>
          <a:xfrm>
            <a:off x="5996688" y="1811481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C58250-0940-9B96-C066-D57049B5D86B}"/>
              </a:ext>
            </a:extLst>
          </p:cNvPr>
          <p:cNvCxnSpPr>
            <a:cxnSpLocks/>
          </p:cNvCxnSpPr>
          <p:nvPr/>
        </p:nvCxnSpPr>
        <p:spPr>
          <a:xfrm flipH="1">
            <a:off x="5825940" y="1811481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EBC113C-3100-8C2F-DAAD-F9DAD7A99B86}"/>
              </a:ext>
            </a:extLst>
          </p:cNvPr>
          <p:cNvSpPr/>
          <p:nvPr/>
        </p:nvSpPr>
        <p:spPr>
          <a:xfrm>
            <a:off x="4429981" y="2335367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2962D4A-8A0A-CD0D-9914-82DB0398E7E2}"/>
              </a:ext>
            </a:extLst>
          </p:cNvPr>
          <p:cNvSpPr/>
          <p:nvPr/>
        </p:nvSpPr>
        <p:spPr>
          <a:xfrm>
            <a:off x="4917102" y="2072326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CEAF011-5F32-C789-941B-216CC9F46CB6}"/>
              </a:ext>
            </a:extLst>
          </p:cNvPr>
          <p:cNvSpPr/>
          <p:nvPr/>
        </p:nvSpPr>
        <p:spPr>
          <a:xfrm>
            <a:off x="5903792" y="2326446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E1160E-4C5E-C9E6-0001-9E5950F6C879}"/>
              </a:ext>
            </a:extLst>
          </p:cNvPr>
          <p:cNvSpPr/>
          <p:nvPr/>
        </p:nvSpPr>
        <p:spPr>
          <a:xfrm>
            <a:off x="6078900" y="2059620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6F1E789B-80EB-B2AE-EFB2-5B313D66E60B}"/>
              </a:ext>
            </a:extLst>
          </p:cNvPr>
          <p:cNvSpPr/>
          <p:nvPr/>
        </p:nvSpPr>
        <p:spPr>
          <a:xfrm rot="5400000">
            <a:off x="4580912" y="1623516"/>
            <a:ext cx="344230" cy="11438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Arrow: Right 511">
            <a:extLst>
              <a:ext uri="{FF2B5EF4-FFF2-40B4-BE49-F238E27FC236}">
                <a16:creationId xmlns:a16="http://schemas.microsoft.com/office/drawing/2014/main" id="{A1F1C318-49AD-BC92-0E78-4B3029D435E9}"/>
              </a:ext>
            </a:extLst>
          </p:cNvPr>
          <p:cNvSpPr/>
          <p:nvPr/>
        </p:nvSpPr>
        <p:spPr>
          <a:xfrm rot="7917828">
            <a:off x="3890985" y="1651665"/>
            <a:ext cx="521321" cy="9343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" name="Arrow: Right 512">
            <a:extLst>
              <a:ext uri="{FF2B5EF4-FFF2-40B4-BE49-F238E27FC236}">
                <a16:creationId xmlns:a16="http://schemas.microsoft.com/office/drawing/2014/main" id="{92E17F33-6D58-AC33-861B-65CA97497DBF}"/>
              </a:ext>
            </a:extLst>
          </p:cNvPr>
          <p:cNvSpPr/>
          <p:nvPr/>
        </p:nvSpPr>
        <p:spPr>
          <a:xfrm rot="2790584">
            <a:off x="5105498" y="1647867"/>
            <a:ext cx="521321" cy="9343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8B65EEC0-B7F4-32A9-2BE0-315B5A4CA813}"/>
              </a:ext>
            </a:extLst>
          </p:cNvPr>
          <p:cNvSpPr txBox="1"/>
          <p:nvPr/>
        </p:nvSpPr>
        <p:spPr>
          <a:xfrm>
            <a:off x="2561366" y="115221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Inputs: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B130E544-E482-B360-99AD-D4E0C28CEDC9}"/>
              </a:ext>
            </a:extLst>
          </p:cNvPr>
          <p:cNvSpPr txBox="1"/>
          <p:nvPr/>
        </p:nvSpPr>
        <p:spPr>
          <a:xfrm>
            <a:off x="2569325" y="1911044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Labels: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2BB3DD7-A91C-250B-958A-E4F59077FD6F}"/>
              </a:ext>
            </a:extLst>
          </p:cNvPr>
          <p:cNvSpPr/>
          <p:nvPr/>
        </p:nvSpPr>
        <p:spPr>
          <a:xfrm>
            <a:off x="1880632" y="3439882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30A0FAD-B57A-AA0A-A16F-B007682065E0}"/>
              </a:ext>
            </a:extLst>
          </p:cNvPr>
          <p:cNvSpPr/>
          <p:nvPr/>
        </p:nvSpPr>
        <p:spPr>
          <a:xfrm>
            <a:off x="2532724" y="3439882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0A01563-6BB0-6A0F-19D4-02819CFDB878}"/>
              </a:ext>
            </a:extLst>
          </p:cNvPr>
          <p:cNvSpPr/>
          <p:nvPr/>
        </p:nvSpPr>
        <p:spPr>
          <a:xfrm>
            <a:off x="2197458" y="3443286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CC12997-0C89-9FAE-E6D6-110AB85C14B8}"/>
              </a:ext>
            </a:extLst>
          </p:cNvPr>
          <p:cNvSpPr/>
          <p:nvPr/>
        </p:nvSpPr>
        <p:spPr>
          <a:xfrm>
            <a:off x="1880632" y="3776428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F32363-84D9-F592-B163-8B55089953D1}"/>
              </a:ext>
            </a:extLst>
          </p:cNvPr>
          <p:cNvSpPr/>
          <p:nvPr/>
        </p:nvSpPr>
        <p:spPr>
          <a:xfrm>
            <a:off x="2532724" y="3776428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EAB6B82-23CA-41CC-6D2B-97233C8F51BD}"/>
              </a:ext>
            </a:extLst>
          </p:cNvPr>
          <p:cNvSpPr/>
          <p:nvPr/>
        </p:nvSpPr>
        <p:spPr>
          <a:xfrm>
            <a:off x="2197458" y="3779832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A757867-C2DC-7496-1AA5-2D8616EFDDBC}"/>
              </a:ext>
            </a:extLst>
          </p:cNvPr>
          <p:cNvSpPr/>
          <p:nvPr/>
        </p:nvSpPr>
        <p:spPr>
          <a:xfrm>
            <a:off x="1880632" y="4112974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C4E61F3-3C46-ABC6-7B69-BA32653B420C}"/>
              </a:ext>
            </a:extLst>
          </p:cNvPr>
          <p:cNvSpPr/>
          <p:nvPr/>
        </p:nvSpPr>
        <p:spPr>
          <a:xfrm>
            <a:off x="2532724" y="4112974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A3ADB57E-657D-ED86-77AB-FEA87EB67F1B}"/>
              </a:ext>
            </a:extLst>
          </p:cNvPr>
          <p:cNvSpPr/>
          <p:nvPr/>
        </p:nvSpPr>
        <p:spPr>
          <a:xfrm>
            <a:off x="2197458" y="4108404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520C5606-540A-D515-E7A2-568ADA672C61}"/>
              </a:ext>
            </a:extLst>
          </p:cNvPr>
          <p:cNvSpPr/>
          <p:nvPr/>
        </p:nvSpPr>
        <p:spPr>
          <a:xfrm>
            <a:off x="3114676" y="3781751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82A2F30C-D20D-5AB8-7C8B-1665199DDF3B}"/>
              </a:ext>
            </a:extLst>
          </p:cNvPr>
          <p:cNvSpPr/>
          <p:nvPr/>
        </p:nvSpPr>
        <p:spPr>
          <a:xfrm>
            <a:off x="3602855" y="3516438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6B040E91-B8D2-B693-AE7D-B0291D07F824}"/>
              </a:ext>
            </a:extLst>
          </p:cNvPr>
          <p:cNvSpPr/>
          <p:nvPr/>
        </p:nvSpPr>
        <p:spPr>
          <a:xfrm>
            <a:off x="3421876" y="3785155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A98FFF29-2E51-670E-DAE7-5A592C7DFB18}"/>
              </a:ext>
            </a:extLst>
          </p:cNvPr>
          <p:cNvCxnSpPr>
            <a:cxnSpLocks/>
            <a:endCxn id="516" idx="0"/>
          </p:cNvCxnSpPr>
          <p:nvPr/>
        </p:nvCxnSpPr>
        <p:spPr>
          <a:xfrm flipH="1">
            <a:off x="3195237" y="3527978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8A13D654-88D1-066D-D3FD-1FEF7ECF47F1}"/>
              </a:ext>
            </a:extLst>
          </p:cNvPr>
          <p:cNvCxnSpPr>
            <a:cxnSpLocks/>
            <a:endCxn id="520" idx="0"/>
          </p:cNvCxnSpPr>
          <p:nvPr/>
        </p:nvCxnSpPr>
        <p:spPr>
          <a:xfrm>
            <a:off x="3356359" y="3527978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323CC775-02B7-B0FB-CBE2-C45254B03257}"/>
              </a:ext>
            </a:extLst>
          </p:cNvPr>
          <p:cNvCxnSpPr>
            <a:cxnSpLocks/>
            <a:endCxn id="519" idx="0"/>
          </p:cNvCxnSpPr>
          <p:nvPr/>
        </p:nvCxnSpPr>
        <p:spPr>
          <a:xfrm>
            <a:off x="3522294" y="3267133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E71D68E8-28D6-4599-4AB1-8630A7D250CC}"/>
              </a:ext>
            </a:extLst>
          </p:cNvPr>
          <p:cNvCxnSpPr>
            <a:cxnSpLocks/>
          </p:cNvCxnSpPr>
          <p:nvPr/>
        </p:nvCxnSpPr>
        <p:spPr>
          <a:xfrm flipH="1">
            <a:off x="3351546" y="3267133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620;p37">
            <a:extLst>
              <a:ext uri="{FF2B5EF4-FFF2-40B4-BE49-F238E27FC236}">
                <a16:creationId xmlns:a16="http://schemas.microsoft.com/office/drawing/2014/main" id="{706F14FB-9E22-7C39-AFCF-1F7292BF4079}"/>
              </a:ext>
            </a:extLst>
          </p:cNvPr>
          <p:cNvSpPr/>
          <p:nvPr/>
        </p:nvSpPr>
        <p:spPr>
          <a:xfrm rot="10800000" flipH="1">
            <a:off x="3642911" y="2768418"/>
            <a:ext cx="1858177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9623DDF-BD0A-3795-6DF6-BA35A858E582}"/>
              </a:ext>
            </a:extLst>
          </p:cNvPr>
          <p:cNvSpPr/>
          <p:nvPr/>
        </p:nvSpPr>
        <p:spPr>
          <a:xfrm>
            <a:off x="4012023" y="3778347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19AFD89-61E0-B044-DB31-25FC6C6BE60A}"/>
              </a:ext>
            </a:extLst>
          </p:cNvPr>
          <p:cNvSpPr/>
          <p:nvPr/>
        </p:nvSpPr>
        <p:spPr>
          <a:xfrm>
            <a:off x="4500202" y="3513034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9F79312-DDBD-6AC5-6319-3A9084310BB0}"/>
              </a:ext>
            </a:extLst>
          </p:cNvPr>
          <p:cNvSpPr/>
          <p:nvPr/>
        </p:nvSpPr>
        <p:spPr>
          <a:xfrm>
            <a:off x="4319223" y="3781751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E2E050-911F-8DE8-6E9A-975F3B54D25E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4092584" y="3524574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8A22CF-AD44-7CF7-E209-82DF5BB53207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4253706" y="3524574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9AE004BA-0CA4-4FCF-8ABD-1147D9FBB1DB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4419641" y="3263729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5C515E5A-AA7F-5A9F-3C0B-5D2FD5894FF2}"/>
              </a:ext>
            </a:extLst>
          </p:cNvPr>
          <p:cNvCxnSpPr>
            <a:cxnSpLocks/>
          </p:cNvCxnSpPr>
          <p:nvPr/>
        </p:nvCxnSpPr>
        <p:spPr>
          <a:xfrm flipH="1">
            <a:off x="4248893" y="3263729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Oval 525">
            <a:extLst>
              <a:ext uri="{FF2B5EF4-FFF2-40B4-BE49-F238E27FC236}">
                <a16:creationId xmlns:a16="http://schemas.microsoft.com/office/drawing/2014/main" id="{EABDBFB5-82CC-0B3E-42CB-CA4C4D6C89E4}"/>
              </a:ext>
            </a:extLst>
          </p:cNvPr>
          <p:cNvSpPr/>
          <p:nvPr/>
        </p:nvSpPr>
        <p:spPr>
          <a:xfrm>
            <a:off x="3139702" y="4552668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05722FBA-3CDF-A1F8-A4B5-E55C6A185447}"/>
              </a:ext>
            </a:extLst>
          </p:cNvPr>
          <p:cNvSpPr/>
          <p:nvPr/>
        </p:nvSpPr>
        <p:spPr>
          <a:xfrm>
            <a:off x="3627881" y="4287355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835B97A2-74E0-A66B-1BCF-900974485F7C}"/>
              </a:ext>
            </a:extLst>
          </p:cNvPr>
          <p:cNvSpPr/>
          <p:nvPr/>
        </p:nvSpPr>
        <p:spPr>
          <a:xfrm>
            <a:off x="3446902" y="4556072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56343608-6087-8F9B-F23B-92DE4CC129B3}"/>
              </a:ext>
            </a:extLst>
          </p:cNvPr>
          <p:cNvCxnSpPr>
            <a:cxnSpLocks/>
            <a:endCxn id="526" idx="0"/>
          </p:cNvCxnSpPr>
          <p:nvPr/>
        </p:nvCxnSpPr>
        <p:spPr>
          <a:xfrm flipH="1">
            <a:off x="3220263" y="4298895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E8E358B2-FBB2-2B8F-DB3D-F6F5C265CD3B}"/>
              </a:ext>
            </a:extLst>
          </p:cNvPr>
          <p:cNvCxnSpPr>
            <a:cxnSpLocks/>
            <a:endCxn id="528" idx="0"/>
          </p:cNvCxnSpPr>
          <p:nvPr/>
        </p:nvCxnSpPr>
        <p:spPr>
          <a:xfrm>
            <a:off x="3381385" y="4298895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96B99DF7-FBB8-8DAF-0F8B-1E8CB4521520}"/>
              </a:ext>
            </a:extLst>
          </p:cNvPr>
          <p:cNvCxnSpPr>
            <a:cxnSpLocks/>
            <a:endCxn id="527" idx="0"/>
          </p:cNvCxnSpPr>
          <p:nvPr/>
        </p:nvCxnSpPr>
        <p:spPr>
          <a:xfrm>
            <a:off x="3547320" y="4038050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FE91B2CD-DE19-2D17-AE3A-7A776C765A44}"/>
              </a:ext>
            </a:extLst>
          </p:cNvPr>
          <p:cNvCxnSpPr>
            <a:cxnSpLocks/>
          </p:cNvCxnSpPr>
          <p:nvPr/>
        </p:nvCxnSpPr>
        <p:spPr>
          <a:xfrm flipH="1">
            <a:off x="3376572" y="4038050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" name="Arrow: Right 532">
            <a:extLst>
              <a:ext uri="{FF2B5EF4-FFF2-40B4-BE49-F238E27FC236}">
                <a16:creationId xmlns:a16="http://schemas.microsoft.com/office/drawing/2014/main" id="{E4426769-0317-3772-A0EE-B7BA6FC89902}"/>
              </a:ext>
            </a:extLst>
          </p:cNvPr>
          <p:cNvSpPr/>
          <p:nvPr/>
        </p:nvSpPr>
        <p:spPr>
          <a:xfrm>
            <a:off x="4754280" y="3951662"/>
            <a:ext cx="318330" cy="19511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id="{1C4EF9C8-D53A-A70B-89DF-E1516B5AFFE4}"/>
              </a:ext>
            </a:extLst>
          </p:cNvPr>
          <p:cNvSpPr/>
          <p:nvPr/>
        </p:nvSpPr>
        <p:spPr>
          <a:xfrm>
            <a:off x="5140751" y="4243061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606A172F-299E-A31D-FCCC-8EE5F045FA72}"/>
              </a:ext>
            </a:extLst>
          </p:cNvPr>
          <p:cNvSpPr/>
          <p:nvPr/>
        </p:nvSpPr>
        <p:spPr>
          <a:xfrm>
            <a:off x="5628930" y="3977748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C52B6C1E-41FD-9AA4-060A-41C3CA505480}"/>
              </a:ext>
            </a:extLst>
          </p:cNvPr>
          <p:cNvSpPr/>
          <p:nvPr/>
        </p:nvSpPr>
        <p:spPr>
          <a:xfrm>
            <a:off x="5447951" y="4246465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537" name="Straight Connector 536">
            <a:extLst>
              <a:ext uri="{FF2B5EF4-FFF2-40B4-BE49-F238E27FC236}">
                <a16:creationId xmlns:a16="http://schemas.microsoft.com/office/drawing/2014/main" id="{675171AF-1904-84AB-5357-3F21EEB438C7}"/>
              </a:ext>
            </a:extLst>
          </p:cNvPr>
          <p:cNvCxnSpPr>
            <a:cxnSpLocks/>
            <a:endCxn id="534" idx="0"/>
          </p:cNvCxnSpPr>
          <p:nvPr/>
        </p:nvCxnSpPr>
        <p:spPr>
          <a:xfrm flipH="1">
            <a:off x="5221312" y="3989288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E76740C0-7008-D90D-FD84-DE2540C0C913}"/>
              </a:ext>
            </a:extLst>
          </p:cNvPr>
          <p:cNvCxnSpPr>
            <a:cxnSpLocks/>
            <a:endCxn id="536" idx="0"/>
          </p:cNvCxnSpPr>
          <p:nvPr/>
        </p:nvCxnSpPr>
        <p:spPr>
          <a:xfrm>
            <a:off x="5382434" y="3989288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6F631FE5-F2A7-751A-4F9C-0BFD3761D4F8}"/>
              </a:ext>
            </a:extLst>
          </p:cNvPr>
          <p:cNvCxnSpPr>
            <a:cxnSpLocks/>
            <a:endCxn id="535" idx="0"/>
          </p:cNvCxnSpPr>
          <p:nvPr/>
        </p:nvCxnSpPr>
        <p:spPr>
          <a:xfrm>
            <a:off x="5548369" y="3728443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34A2C607-2A95-C023-B593-3C94D2A4E83A}"/>
              </a:ext>
            </a:extLst>
          </p:cNvPr>
          <p:cNvCxnSpPr>
            <a:cxnSpLocks/>
          </p:cNvCxnSpPr>
          <p:nvPr/>
        </p:nvCxnSpPr>
        <p:spPr>
          <a:xfrm flipH="1">
            <a:off x="5377621" y="3728443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1" name="Oval 540">
            <a:extLst>
              <a:ext uri="{FF2B5EF4-FFF2-40B4-BE49-F238E27FC236}">
                <a16:creationId xmlns:a16="http://schemas.microsoft.com/office/drawing/2014/main" id="{064A5FDD-FDAB-F629-C4E0-17B54729BB5D}"/>
              </a:ext>
            </a:extLst>
          </p:cNvPr>
          <p:cNvSpPr/>
          <p:nvPr/>
        </p:nvSpPr>
        <p:spPr>
          <a:xfrm>
            <a:off x="5786184" y="3723880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A77DF4A3-A7AB-9B67-D6E1-BFC2908485C4}"/>
              </a:ext>
            </a:extLst>
          </p:cNvPr>
          <p:cNvCxnSpPr>
            <a:cxnSpLocks/>
            <a:endCxn id="541" idx="0"/>
          </p:cNvCxnSpPr>
          <p:nvPr/>
        </p:nvCxnSpPr>
        <p:spPr>
          <a:xfrm>
            <a:off x="5705623" y="3474575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8A1CD057-2314-E13C-5D1D-4FBF749EBB4F}"/>
              </a:ext>
            </a:extLst>
          </p:cNvPr>
          <p:cNvCxnSpPr>
            <a:cxnSpLocks/>
          </p:cNvCxnSpPr>
          <p:nvPr/>
        </p:nvCxnSpPr>
        <p:spPr>
          <a:xfrm flipH="1">
            <a:off x="5534875" y="3474575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4" name="Google Shape;958;p52">
            <a:extLst>
              <a:ext uri="{FF2B5EF4-FFF2-40B4-BE49-F238E27FC236}">
                <a16:creationId xmlns:a16="http://schemas.microsoft.com/office/drawing/2014/main" id="{C17AA338-C54A-AF76-EB05-2868352636D7}"/>
              </a:ext>
            </a:extLst>
          </p:cNvPr>
          <p:cNvGrpSpPr/>
          <p:nvPr/>
        </p:nvGrpSpPr>
        <p:grpSpPr>
          <a:xfrm rot="-5400000" flipH="1" flipV="1">
            <a:off x="2161099" y="3944093"/>
            <a:ext cx="1543629" cy="67310"/>
            <a:chOff x="2411286" y="3707402"/>
            <a:chExt cx="7066091" cy="349824"/>
          </a:xfrm>
        </p:grpSpPr>
        <p:sp>
          <p:nvSpPr>
            <p:cNvPr id="545" name="Google Shape;959;p52">
              <a:extLst>
                <a:ext uri="{FF2B5EF4-FFF2-40B4-BE49-F238E27FC236}">
                  <a16:creationId xmlns:a16="http://schemas.microsoft.com/office/drawing/2014/main" id="{17B1BBD9-1790-F45E-EA41-B73815E2AF7D}"/>
                </a:ext>
              </a:extLst>
            </p:cNvPr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60;p52">
              <a:extLst>
                <a:ext uri="{FF2B5EF4-FFF2-40B4-BE49-F238E27FC236}">
                  <a16:creationId xmlns:a16="http://schemas.microsoft.com/office/drawing/2014/main" id="{201EF9CA-49E5-400F-2BD8-0B521CAC0D19}"/>
                </a:ext>
              </a:extLst>
            </p:cNvPr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61;p52">
              <a:extLst>
                <a:ext uri="{FF2B5EF4-FFF2-40B4-BE49-F238E27FC236}">
                  <a16:creationId xmlns:a16="http://schemas.microsoft.com/office/drawing/2014/main" id="{8B212C63-84AF-B2C1-DD71-5850465844E2}"/>
                </a:ext>
              </a:extLst>
            </p:cNvPr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62;p52">
              <a:extLst>
                <a:ext uri="{FF2B5EF4-FFF2-40B4-BE49-F238E27FC236}">
                  <a16:creationId xmlns:a16="http://schemas.microsoft.com/office/drawing/2014/main" id="{2199F472-9EC7-CE73-C363-FBC3D5CC5783}"/>
                </a:ext>
              </a:extLst>
            </p:cNvPr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63;p52">
              <a:extLst>
                <a:ext uri="{FF2B5EF4-FFF2-40B4-BE49-F238E27FC236}">
                  <a16:creationId xmlns:a16="http://schemas.microsoft.com/office/drawing/2014/main" id="{6087792E-BABE-4B5B-B017-A1CED0055FC1}"/>
                </a:ext>
              </a:extLst>
            </p:cNvPr>
            <p:cNvSpPr/>
            <p:nvPr/>
          </p:nvSpPr>
          <p:spPr>
            <a:xfrm rot="-5400000">
              <a:off x="6390528" y="870182"/>
              <a:ext cx="149400" cy="60243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958;p52">
            <a:extLst>
              <a:ext uri="{FF2B5EF4-FFF2-40B4-BE49-F238E27FC236}">
                <a16:creationId xmlns:a16="http://schemas.microsoft.com/office/drawing/2014/main" id="{5AA6BD1A-A309-956B-6D7C-CCF2BC4AAE7C}"/>
              </a:ext>
            </a:extLst>
          </p:cNvPr>
          <p:cNvGrpSpPr/>
          <p:nvPr/>
        </p:nvGrpSpPr>
        <p:grpSpPr>
          <a:xfrm rot="-5400000" flipH="1" flipV="1">
            <a:off x="5462695" y="3940689"/>
            <a:ext cx="1543629" cy="67310"/>
            <a:chOff x="2411286" y="3707402"/>
            <a:chExt cx="7066091" cy="349824"/>
          </a:xfrm>
        </p:grpSpPr>
        <p:sp>
          <p:nvSpPr>
            <p:cNvPr id="584" name="Google Shape;959;p52">
              <a:extLst>
                <a:ext uri="{FF2B5EF4-FFF2-40B4-BE49-F238E27FC236}">
                  <a16:creationId xmlns:a16="http://schemas.microsoft.com/office/drawing/2014/main" id="{CD12DED3-7DAE-CBC6-A51E-D31CA53216A5}"/>
                </a:ext>
              </a:extLst>
            </p:cNvPr>
            <p:cNvSpPr/>
            <p:nvPr/>
          </p:nvSpPr>
          <p:spPr>
            <a:xfrm>
              <a:off x="2753337" y="3707402"/>
              <a:ext cx="679051" cy="349824"/>
            </a:xfrm>
            <a:custGeom>
              <a:avLst/>
              <a:gdLst/>
              <a:ahLst/>
              <a:cxnLst/>
              <a:rect l="l" t="t" r="r" b="b"/>
              <a:pathLst>
                <a:path w="1483" h="764" extrusionOk="0">
                  <a:moveTo>
                    <a:pt x="916" y="0"/>
                  </a:moveTo>
                  <a:lnTo>
                    <a:pt x="1" y="382"/>
                  </a:lnTo>
                  <a:lnTo>
                    <a:pt x="916" y="764"/>
                  </a:lnTo>
                  <a:lnTo>
                    <a:pt x="1483" y="382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60;p52">
              <a:extLst>
                <a:ext uri="{FF2B5EF4-FFF2-40B4-BE49-F238E27FC236}">
                  <a16:creationId xmlns:a16="http://schemas.microsoft.com/office/drawing/2014/main" id="{BED0668A-7F76-6C91-4CB2-2AC944A6B387}"/>
                </a:ext>
              </a:extLst>
            </p:cNvPr>
            <p:cNvSpPr/>
            <p:nvPr/>
          </p:nvSpPr>
          <p:spPr>
            <a:xfrm>
              <a:off x="2411286" y="3783182"/>
              <a:ext cx="198266" cy="198264"/>
            </a:xfrm>
            <a:custGeom>
              <a:avLst/>
              <a:gdLst/>
              <a:ahLst/>
              <a:cxnLst/>
              <a:rect l="l" t="t" r="r" b="b"/>
              <a:pathLst>
                <a:path w="433" h="433" extrusionOk="0">
                  <a:moveTo>
                    <a:pt x="219" y="1"/>
                  </a:moveTo>
                  <a:cubicBezTo>
                    <a:pt x="97" y="1"/>
                    <a:pt x="0" y="97"/>
                    <a:pt x="0" y="214"/>
                  </a:cubicBezTo>
                  <a:cubicBezTo>
                    <a:pt x="0" y="336"/>
                    <a:pt x="97" y="433"/>
                    <a:pt x="219" y="433"/>
                  </a:cubicBezTo>
                  <a:cubicBezTo>
                    <a:pt x="336" y="433"/>
                    <a:pt x="432" y="336"/>
                    <a:pt x="432" y="214"/>
                  </a:cubicBezTo>
                  <a:cubicBezTo>
                    <a:pt x="432" y="97"/>
                    <a:pt x="336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61;p52">
              <a:extLst>
                <a:ext uri="{FF2B5EF4-FFF2-40B4-BE49-F238E27FC236}">
                  <a16:creationId xmlns:a16="http://schemas.microsoft.com/office/drawing/2014/main" id="{172B725D-0F54-D3A9-E37D-1F0E4EE86FFB}"/>
                </a:ext>
              </a:extLst>
            </p:cNvPr>
            <p:cNvSpPr/>
            <p:nvPr/>
          </p:nvSpPr>
          <p:spPr>
            <a:xfrm>
              <a:off x="3453007" y="3913630"/>
              <a:ext cx="90662" cy="91119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7" y="1"/>
                  </a:moveTo>
                  <a:cubicBezTo>
                    <a:pt x="43" y="1"/>
                    <a:pt x="0" y="47"/>
                    <a:pt x="0" y="102"/>
                  </a:cubicBezTo>
                  <a:cubicBezTo>
                    <a:pt x="0" y="156"/>
                    <a:pt x="43" y="198"/>
                    <a:pt x="97" y="198"/>
                  </a:cubicBezTo>
                  <a:cubicBezTo>
                    <a:pt x="151" y="198"/>
                    <a:pt x="198" y="156"/>
                    <a:pt x="198" y="102"/>
                  </a:cubicBezTo>
                  <a:cubicBezTo>
                    <a:pt x="198" y="47"/>
                    <a:pt x="151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62;p52">
              <a:extLst>
                <a:ext uri="{FF2B5EF4-FFF2-40B4-BE49-F238E27FC236}">
                  <a16:creationId xmlns:a16="http://schemas.microsoft.com/office/drawing/2014/main" id="{87228894-5033-47F0-C58A-5BB87F8F4D5A}"/>
                </a:ext>
              </a:extLst>
            </p:cNvPr>
            <p:cNvSpPr/>
            <p:nvPr/>
          </p:nvSpPr>
          <p:spPr>
            <a:xfrm>
              <a:off x="3453007" y="3750622"/>
              <a:ext cx="90662" cy="90661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7" y="0"/>
                  </a:moveTo>
                  <a:cubicBezTo>
                    <a:pt x="43" y="0"/>
                    <a:pt x="0" y="47"/>
                    <a:pt x="0" y="101"/>
                  </a:cubicBezTo>
                  <a:cubicBezTo>
                    <a:pt x="0" y="155"/>
                    <a:pt x="43" y="198"/>
                    <a:pt x="97" y="198"/>
                  </a:cubicBezTo>
                  <a:cubicBezTo>
                    <a:pt x="151" y="198"/>
                    <a:pt x="198" y="155"/>
                    <a:pt x="198" y="101"/>
                  </a:cubicBezTo>
                  <a:cubicBezTo>
                    <a:pt x="198" y="47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63;p52">
              <a:extLst>
                <a:ext uri="{FF2B5EF4-FFF2-40B4-BE49-F238E27FC236}">
                  <a16:creationId xmlns:a16="http://schemas.microsoft.com/office/drawing/2014/main" id="{08E2C892-619C-FC15-F91B-299D97065E90}"/>
                </a:ext>
              </a:extLst>
            </p:cNvPr>
            <p:cNvSpPr/>
            <p:nvPr/>
          </p:nvSpPr>
          <p:spPr>
            <a:xfrm rot="-5400000">
              <a:off x="6390528" y="870182"/>
              <a:ext cx="149400" cy="60243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Oval 589">
            <a:extLst>
              <a:ext uri="{FF2B5EF4-FFF2-40B4-BE49-F238E27FC236}">
                <a16:creationId xmlns:a16="http://schemas.microsoft.com/office/drawing/2014/main" id="{E30E7683-316B-0652-0322-5AC8E3AC24DF}"/>
              </a:ext>
            </a:extLst>
          </p:cNvPr>
          <p:cNvSpPr/>
          <p:nvPr/>
        </p:nvSpPr>
        <p:spPr>
          <a:xfrm>
            <a:off x="2528274" y="4414691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591" name="Oval 590">
            <a:extLst>
              <a:ext uri="{FF2B5EF4-FFF2-40B4-BE49-F238E27FC236}">
                <a16:creationId xmlns:a16="http://schemas.microsoft.com/office/drawing/2014/main" id="{3B781710-E525-7DD7-CB66-845FA0EB0014}"/>
              </a:ext>
            </a:extLst>
          </p:cNvPr>
          <p:cNvSpPr/>
          <p:nvPr/>
        </p:nvSpPr>
        <p:spPr>
          <a:xfrm>
            <a:off x="2193008" y="4410121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id="{7FE66275-9E8F-525F-8A0D-D0AF69AF1197}"/>
              </a:ext>
            </a:extLst>
          </p:cNvPr>
          <p:cNvSpPr/>
          <p:nvPr/>
        </p:nvSpPr>
        <p:spPr>
          <a:xfrm>
            <a:off x="1878286" y="4417014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id="{9A0D7EEC-F1FC-47F3-E820-8B277F1E1BD4}"/>
              </a:ext>
            </a:extLst>
          </p:cNvPr>
          <p:cNvSpPr/>
          <p:nvPr/>
        </p:nvSpPr>
        <p:spPr>
          <a:xfrm>
            <a:off x="3951256" y="4547002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594" name="Oval 593">
            <a:extLst>
              <a:ext uri="{FF2B5EF4-FFF2-40B4-BE49-F238E27FC236}">
                <a16:creationId xmlns:a16="http://schemas.microsoft.com/office/drawing/2014/main" id="{29CEBCFC-6211-082D-7F94-78AFBB07E898}"/>
              </a:ext>
            </a:extLst>
          </p:cNvPr>
          <p:cNvSpPr/>
          <p:nvPr/>
        </p:nvSpPr>
        <p:spPr>
          <a:xfrm>
            <a:off x="4439435" y="4281689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595" name="Oval 594">
            <a:extLst>
              <a:ext uri="{FF2B5EF4-FFF2-40B4-BE49-F238E27FC236}">
                <a16:creationId xmlns:a16="http://schemas.microsoft.com/office/drawing/2014/main" id="{448ADE22-2009-6FAD-18A8-C0710A68B9DC}"/>
              </a:ext>
            </a:extLst>
          </p:cNvPr>
          <p:cNvSpPr/>
          <p:nvPr/>
        </p:nvSpPr>
        <p:spPr>
          <a:xfrm>
            <a:off x="4258456" y="4550406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195AB748-5297-92A8-AD09-6BB2280DC3C9}"/>
              </a:ext>
            </a:extLst>
          </p:cNvPr>
          <p:cNvCxnSpPr>
            <a:cxnSpLocks/>
            <a:endCxn id="593" idx="0"/>
          </p:cNvCxnSpPr>
          <p:nvPr/>
        </p:nvCxnSpPr>
        <p:spPr>
          <a:xfrm flipH="1">
            <a:off x="4031817" y="4293229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B798054-0717-D1AB-1FFE-F8900E1C684B}"/>
              </a:ext>
            </a:extLst>
          </p:cNvPr>
          <p:cNvCxnSpPr>
            <a:cxnSpLocks/>
            <a:endCxn id="595" idx="0"/>
          </p:cNvCxnSpPr>
          <p:nvPr/>
        </p:nvCxnSpPr>
        <p:spPr>
          <a:xfrm>
            <a:off x="4192939" y="4293229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00539685-E7A3-6945-83E5-4D34CF1374B8}"/>
              </a:ext>
            </a:extLst>
          </p:cNvPr>
          <p:cNvCxnSpPr>
            <a:cxnSpLocks/>
            <a:endCxn id="594" idx="0"/>
          </p:cNvCxnSpPr>
          <p:nvPr/>
        </p:nvCxnSpPr>
        <p:spPr>
          <a:xfrm>
            <a:off x="4358874" y="4032384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638902F6-C7F2-15B0-3822-6F8586123F7F}"/>
              </a:ext>
            </a:extLst>
          </p:cNvPr>
          <p:cNvCxnSpPr>
            <a:cxnSpLocks/>
          </p:cNvCxnSpPr>
          <p:nvPr/>
        </p:nvCxnSpPr>
        <p:spPr>
          <a:xfrm flipH="1">
            <a:off x="4188126" y="4032384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Oval 599">
            <a:extLst>
              <a:ext uri="{FF2B5EF4-FFF2-40B4-BE49-F238E27FC236}">
                <a16:creationId xmlns:a16="http://schemas.microsoft.com/office/drawing/2014/main" id="{293CC955-8B16-501C-A758-A4ECF3B3CAC7}"/>
              </a:ext>
            </a:extLst>
          </p:cNvPr>
          <p:cNvSpPr/>
          <p:nvPr/>
        </p:nvSpPr>
        <p:spPr>
          <a:xfrm>
            <a:off x="6391666" y="3749572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601" name="Oval 600">
            <a:extLst>
              <a:ext uri="{FF2B5EF4-FFF2-40B4-BE49-F238E27FC236}">
                <a16:creationId xmlns:a16="http://schemas.microsoft.com/office/drawing/2014/main" id="{ED07EC46-8695-FD6F-C757-46EE3407AD0A}"/>
              </a:ext>
            </a:extLst>
          </p:cNvPr>
          <p:cNvSpPr/>
          <p:nvPr/>
        </p:nvSpPr>
        <p:spPr>
          <a:xfrm>
            <a:off x="6879845" y="3484259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id="{48FE2958-6955-6D1F-BE19-C569F452DD27}"/>
              </a:ext>
            </a:extLst>
          </p:cNvPr>
          <p:cNvSpPr/>
          <p:nvPr/>
        </p:nvSpPr>
        <p:spPr>
          <a:xfrm>
            <a:off x="6698866" y="3752976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id="{86FDE1E2-F801-B05E-F9B9-B50F043AF4B7}"/>
              </a:ext>
            </a:extLst>
          </p:cNvPr>
          <p:cNvCxnSpPr>
            <a:cxnSpLocks/>
            <a:endCxn id="600" idx="0"/>
          </p:cNvCxnSpPr>
          <p:nvPr/>
        </p:nvCxnSpPr>
        <p:spPr>
          <a:xfrm flipH="1">
            <a:off x="6472227" y="3495799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E74488F0-99ED-A112-7F0A-D74AFE281AA0}"/>
              </a:ext>
            </a:extLst>
          </p:cNvPr>
          <p:cNvCxnSpPr>
            <a:cxnSpLocks/>
            <a:endCxn id="602" idx="0"/>
          </p:cNvCxnSpPr>
          <p:nvPr/>
        </p:nvCxnSpPr>
        <p:spPr>
          <a:xfrm>
            <a:off x="6633349" y="3495799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4A784A82-A075-7D0A-492F-35A7E21218D6}"/>
              </a:ext>
            </a:extLst>
          </p:cNvPr>
          <p:cNvCxnSpPr>
            <a:cxnSpLocks/>
            <a:endCxn id="601" idx="0"/>
          </p:cNvCxnSpPr>
          <p:nvPr/>
        </p:nvCxnSpPr>
        <p:spPr>
          <a:xfrm>
            <a:off x="6799284" y="3234954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09599E84-C39C-AC36-7EA7-1CDB749AFACF}"/>
              </a:ext>
            </a:extLst>
          </p:cNvPr>
          <p:cNvCxnSpPr>
            <a:cxnSpLocks/>
          </p:cNvCxnSpPr>
          <p:nvPr/>
        </p:nvCxnSpPr>
        <p:spPr>
          <a:xfrm flipH="1">
            <a:off x="6628536" y="3234954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Oval 606">
            <a:extLst>
              <a:ext uri="{FF2B5EF4-FFF2-40B4-BE49-F238E27FC236}">
                <a16:creationId xmlns:a16="http://schemas.microsoft.com/office/drawing/2014/main" id="{5D173412-0C7A-EC73-9754-A68777D17771}"/>
              </a:ext>
            </a:extLst>
          </p:cNvPr>
          <p:cNvSpPr/>
          <p:nvPr/>
        </p:nvSpPr>
        <p:spPr>
          <a:xfrm>
            <a:off x="7289013" y="3746168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1B60BB8D-93F6-8C0B-9B9D-FBD1F70998DD}"/>
              </a:ext>
            </a:extLst>
          </p:cNvPr>
          <p:cNvCxnSpPr>
            <a:cxnSpLocks/>
            <a:endCxn id="607" idx="0"/>
          </p:cNvCxnSpPr>
          <p:nvPr/>
        </p:nvCxnSpPr>
        <p:spPr>
          <a:xfrm flipH="1">
            <a:off x="7369574" y="3492395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F4AAEFE1-03A1-6AF6-FE44-6210FE0E170E}"/>
              </a:ext>
            </a:extLst>
          </p:cNvPr>
          <p:cNvCxnSpPr>
            <a:cxnSpLocks/>
          </p:cNvCxnSpPr>
          <p:nvPr/>
        </p:nvCxnSpPr>
        <p:spPr>
          <a:xfrm>
            <a:off x="7530696" y="3492395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FC094FA3-4FC2-455E-8607-B52E1D77B3CA}"/>
              </a:ext>
            </a:extLst>
          </p:cNvPr>
          <p:cNvCxnSpPr>
            <a:cxnSpLocks/>
          </p:cNvCxnSpPr>
          <p:nvPr/>
        </p:nvCxnSpPr>
        <p:spPr>
          <a:xfrm>
            <a:off x="7696631" y="3231550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CDBBB223-9875-CA0F-B6EB-E506A0480C92}"/>
              </a:ext>
            </a:extLst>
          </p:cNvPr>
          <p:cNvCxnSpPr>
            <a:cxnSpLocks/>
          </p:cNvCxnSpPr>
          <p:nvPr/>
        </p:nvCxnSpPr>
        <p:spPr>
          <a:xfrm flipH="1">
            <a:off x="7525883" y="3231550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" name="Oval 613">
            <a:extLst>
              <a:ext uri="{FF2B5EF4-FFF2-40B4-BE49-F238E27FC236}">
                <a16:creationId xmlns:a16="http://schemas.microsoft.com/office/drawing/2014/main" id="{42C42AB0-D665-E1B7-D78E-3BFABA444882}"/>
              </a:ext>
            </a:extLst>
          </p:cNvPr>
          <p:cNvSpPr/>
          <p:nvPr/>
        </p:nvSpPr>
        <p:spPr>
          <a:xfrm>
            <a:off x="6416692" y="4520489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615" name="Oval 614">
            <a:extLst>
              <a:ext uri="{FF2B5EF4-FFF2-40B4-BE49-F238E27FC236}">
                <a16:creationId xmlns:a16="http://schemas.microsoft.com/office/drawing/2014/main" id="{18E745A5-4012-1CB3-78FA-CCE9E29AA7AC}"/>
              </a:ext>
            </a:extLst>
          </p:cNvPr>
          <p:cNvSpPr/>
          <p:nvPr/>
        </p:nvSpPr>
        <p:spPr>
          <a:xfrm>
            <a:off x="6904871" y="4255176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id="{A6DF240C-DE87-347B-F088-8C213D4419D5}"/>
              </a:ext>
            </a:extLst>
          </p:cNvPr>
          <p:cNvSpPr/>
          <p:nvPr/>
        </p:nvSpPr>
        <p:spPr>
          <a:xfrm>
            <a:off x="6723892" y="4523893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6C7E6C24-8FC8-A070-ACBD-D4B9BB4034ED}"/>
              </a:ext>
            </a:extLst>
          </p:cNvPr>
          <p:cNvCxnSpPr>
            <a:cxnSpLocks/>
            <a:endCxn id="614" idx="0"/>
          </p:cNvCxnSpPr>
          <p:nvPr/>
        </p:nvCxnSpPr>
        <p:spPr>
          <a:xfrm flipH="1">
            <a:off x="6497253" y="4266716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6000D660-D49D-57A2-B854-3CA0BE463540}"/>
              </a:ext>
            </a:extLst>
          </p:cNvPr>
          <p:cNvCxnSpPr>
            <a:cxnSpLocks/>
            <a:endCxn id="616" idx="0"/>
          </p:cNvCxnSpPr>
          <p:nvPr/>
        </p:nvCxnSpPr>
        <p:spPr>
          <a:xfrm>
            <a:off x="6658375" y="4266716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D843C6D0-70AB-4674-4F37-AEA246778AC8}"/>
              </a:ext>
            </a:extLst>
          </p:cNvPr>
          <p:cNvCxnSpPr>
            <a:cxnSpLocks/>
            <a:endCxn id="615" idx="0"/>
          </p:cNvCxnSpPr>
          <p:nvPr/>
        </p:nvCxnSpPr>
        <p:spPr>
          <a:xfrm>
            <a:off x="6824310" y="4005871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7771CEF6-0B28-051E-1706-0DF6EB0B8648}"/>
              </a:ext>
            </a:extLst>
          </p:cNvPr>
          <p:cNvCxnSpPr>
            <a:cxnSpLocks/>
          </p:cNvCxnSpPr>
          <p:nvPr/>
        </p:nvCxnSpPr>
        <p:spPr>
          <a:xfrm flipH="1">
            <a:off x="6653562" y="4005871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1" name="Oval 620">
            <a:extLst>
              <a:ext uri="{FF2B5EF4-FFF2-40B4-BE49-F238E27FC236}">
                <a16:creationId xmlns:a16="http://schemas.microsoft.com/office/drawing/2014/main" id="{654AD380-401B-B3BF-6E5E-3FA0C0221732}"/>
              </a:ext>
            </a:extLst>
          </p:cNvPr>
          <p:cNvSpPr/>
          <p:nvPr/>
        </p:nvSpPr>
        <p:spPr>
          <a:xfrm>
            <a:off x="7228246" y="4514823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622" name="Oval 621">
            <a:extLst>
              <a:ext uri="{FF2B5EF4-FFF2-40B4-BE49-F238E27FC236}">
                <a16:creationId xmlns:a16="http://schemas.microsoft.com/office/drawing/2014/main" id="{7AFC5886-445F-5FDF-4058-1C6D05593B9E}"/>
              </a:ext>
            </a:extLst>
          </p:cNvPr>
          <p:cNvSpPr/>
          <p:nvPr/>
        </p:nvSpPr>
        <p:spPr>
          <a:xfrm>
            <a:off x="7716425" y="4249510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id="{6B99A9AB-997B-B4AF-9105-D184133A1DFE}"/>
              </a:ext>
            </a:extLst>
          </p:cNvPr>
          <p:cNvSpPr/>
          <p:nvPr/>
        </p:nvSpPr>
        <p:spPr>
          <a:xfrm>
            <a:off x="7535446" y="4518227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</a:p>
        </p:txBody>
      </p: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67BAEE97-1F68-ADE5-BF77-7CBC5A3149F0}"/>
              </a:ext>
            </a:extLst>
          </p:cNvPr>
          <p:cNvCxnSpPr>
            <a:cxnSpLocks/>
            <a:endCxn id="621" idx="0"/>
          </p:cNvCxnSpPr>
          <p:nvPr/>
        </p:nvCxnSpPr>
        <p:spPr>
          <a:xfrm flipH="1">
            <a:off x="7308807" y="4261050"/>
            <a:ext cx="161122" cy="25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EF8C7734-27DC-EF0A-CBCA-E34CF31CEDB9}"/>
              </a:ext>
            </a:extLst>
          </p:cNvPr>
          <p:cNvCxnSpPr>
            <a:cxnSpLocks/>
            <a:endCxn id="623" idx="0"/>
          </p:cNvCxnSpPr>
          <p:nvPr/>
        </p:nvCxnSpPr>
        <p:spPr>
          <a:xfrm>
            <a:off x="7469929" y="4261050"/>
            <a:ext cx="146078" cy="257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767507C9-3B6B-EE96-898B-2B390022D5CC}"/>
              </a:ext>
            </a:extLst>
          </p:cNvPr>
          <p:cNvCxnSpPr>
            <a:cxnSpLocks/>
            <a:endCxn id="622" idx="0"/>
          </p:cNvCxnSpPr>
          <p:nvPr/>
        </p:nvCxnSpPr>
        <p:spPr>
          <a:xfrm>
            <a:off x="7635864" y="4000205"/>
            <a:ext cx="161122" cy="249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F34A0A3D-FCA9-0827-5581-82937E177E1E}"/>
              </a:ext>
            </a:extLst>
          </p:cNvPr>
          <p:cNvCxnSpPr>
            <a:cxnSpLocks/>
          </p:cNvCxnSpPr>
          <p:nvPr/>
        </p:nvCxnSpPr>
        <p:spPr>
          <a:xfrm flipH="1">
            <a:off x="7465116" y="4000205"/>
            <a:ext cx="165935" cy="2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8" name="Oval 627">
            <a:extLst>
              <a:ext uri="{FF2B5EF4-FFF2-40B4-BE49-F238E27FC236}">
                <a16:creationId xmlns:a16="http://schemas.microsoft.com/office/drawing/2014/main" id="{7526A77B-2FAA-5D9F-0906-488B1725AE14}"/>
              </a:ext>
            </a:extLst>
          </p:cNvPr>
          <p:cNvSpPr/>
          <p:nvPr/>
        </p:nvSpPr>
        <p:spPr>
          <a:xfrm>
            <a:off x="7757335" y="3459587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id="{689D8967-452A-926A-29DD-0DCFBDEF9AF9}"/>
              </a:ext>
            </a:extLst>
          </p:cNvPr>
          <p:cNvSpPr/>
          <p:nvPr/>
        </p:nvSpPr>
        <p:spPr>
          <a:xfrm>
            <a:off x="7599268" y="3745251"/>
            <a:ext cx="161122" cy="161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</a:p>
        </p:txBody>
      </p:sp>
      <p:sp>
        <p:nvSpPr>
          <p:cNvPr id="630" name="Multiplication Sign 629">
            <a:extLst>
              <a:ext uri="{FF2B5EF4-FFF2-40B4-BE49-F238E27FC236}">
                <a16:creationId xmlns:a16="http://schemas.microsoft.com/office/drawing/2014/main" id="{763602CE-5D96-55AD-35F9-9CC3BC807FAD}"/>
              </a:ext>
            </a:extLst>
          </p:cNvPr>
          <p:cNvSpPr/>
          <p:nvPr/>
        </p:nvSpPr>
        <p:spPr>
          <a:xfrm>
            <a:off x="6859193" y="3702340"/>
            <a:ext cx="509888" cy="50988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2"/>
    </mc:Choice>
    <mc:Fallback xmlns="">
      <p:transition spd="slow" advTm="41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  <p:bldP spid="3" grpId="0" animBg="1"/>
      <p:bldP spid="4" grpId="0" animBg="1"/>
      <p:bldP spid="47" grpId="0" animBg="1"/>
      <p:bldP spid="52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512" grpId="0" animBg="1"/>
      <p:bldP spid="513" grpId="0" animBg="1"/>
      <p:bldP spid="518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3" grpId="0" animBg="1"/>
      <p:bldP spid="54" grpId="0" animBg="1"/>
      <p:bldP spid="515" grpId="0" animBg="1"/>
      <p:bldP spid="516" grpId="0" animBg="1"/>
      <p:bldP spid="519" grpId="0" animBg="1"/>
      <p:bldP spid="520" grpId="0" animBg="1"/>
      <p:bldP spid="34" grpId="0" animBg="1"/>
      <p:bldP spid="35" grpId="0" animBg="1"/>
      <p:bldP spid="37" grpId="0" animBg="1"/>
      <p:bldP spid="38" grpId="0" animBg="1"/>
      <p:bldP spid="526" grpId="0" animBg="1"/>
      <p:bldP spid="527" grpId="0" animBg="1"/>
      <p:bldP spid="528" grpId="0" animBg="1"/>
      <p:bldP spid="533" grpId="0" animBg="1"/>
      <p:bldP spid="534" grpId="0" animBg="1"/>
      <p:bldP spid="535" grpId="0" animBg="1"/>
      <p:bldP spid="536" grpId="0" animBg="1"/>
      <p:bldP spid="541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600" grpId="0" animBg="1"/>
      <p:bldP spid="601" grpId="0" animBg="1"/>
      <p:bldP spid="602" grpId="0" animBg="1"/>
      <p:bldP spid="607" grpId="0" animBg="1"/>
      <p:bldP spid="614" grpId="0" animBg="1"/>
      <p:bldP spid="615" grpId="0" animBg="1"/>
      <p:bldP spid="616" grpId="0" animBg="1"/>
      <p:bldP spid="621" grpId="0" animBg="1"/>
      <p:bldP spid="622" grpId="0" animBg="1"/>
      <p:bldP spid="623" grpId="0" animBg="1"/>
      <p:bldP spid="628" grpId="0" animBg="1"/>
      <p:bldP spid="629" grpId="0" animBg="1"/>
      <p:bldP spid="6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Naive generalization of VC dimension</a:t>
            </a:r>
          </a:p>
        </p:txBody>
      </p:sp>
      <p:sp>
        <p:nvSpPr>
          <p:cNvPr id="10" name="Google Shape;731;p43">
            <a:extLst>
              <a:ext uri="{FF2B5EF4-FFF2-40B4-BE49-F238E27FC236}">
                <a16:creationId xmlns:a16="http://schemas.microsoft.com/office/drawing/2014/main" id="{D68FC199-81D7-F0B2-AE2A-045DAA9E1F9B}"/>
              </a:ext>
            </a:extLst>
          </p:cNvPr>
          <p:cNvSpPr txBox="1">
            <a:spLocks/>
          </p:cNvSpPr>
          <p:nvPr/>
        </p:nvSpPr>
        <p:spPr>
          <a:xfrm>
            <a:off x="2366485" y="4393332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chemeClr val="bg2"/>
                </a:solidFill>
              </a:rPr>
              <a:t>Doesn’t work!</a:t>
            </a:r>
            <a:endParaRPr lang="es-ES" sz="2000" dirty="0">
              <a:solidFill>
                <a:schemeClr val="bg2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4224B1-0379-0439-C459-18B26EB769A5}"/>
              </a:ext>
            </a:extLst>
          </p:cNvPr>
          <p:cNvSpPr/>
          <p:nvPr/>
        </p:nvSpPr>
        <p:spPr>
          <a:xfrm>
            <a:off x="3089698" y="1440461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9E8A41-BA69-8954-08D4-BF1E7D442C1A}"/>
              </a:ext>
            </a:extLst>
          </p:cNvPr>
          <p:cNvSpPr/>
          <p:nvPr/>
        </p:nvSpPr>
        <p:spPr>
          <a:xfrm>
            <a:off x="3413243" y="1440461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7DDADF-BFAE-6E09-2AD4-9BC0087F1F3D}"/>
              </a:ext>
            </a:extLst>
          </p:cNvPr>
          <p:cNvSpPr/>
          <p:nvPr/>
        </p:nvSpPr>
        <p:spPr>
          <a:xfrm>
            <a:off x="3736788" y="1440461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102808-63CA-CADB-1E75-C5DE4AE933DF}"/>
              </a:ext>
            </a:extLst>
          </p:cNvPr>
          <p:cNvSpPr/>
          <p:nvPr/>
        </p:nvSpPr>
        <p:spPr>
          <a:xfrm>
            <a:off x="4068925" y="1440461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6E2B8F-4A54-05CA-0ADB-2F5EA8EC7E99}"/>
              </a:ext>
            </a:extLst>
          </p:cNvPr>
          <p:cNvSpPr/>
          <p:nvPr/>
        </p:nvSpPr>
        <p:spPr>
          <a:xfrm>
            <a:off x="5486517" y="1440461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7AB168-EC18-B69A-476F-DA6C58A4B7E4}"/>
              </a:ext>
            </a:extLst>
          </p:cNvPr>
          <p:cNvSpPr/>
          <p:nvPr/>
        </p:nvSpPr>
        <p:spPr>
          <a:xfrm>
            <a:off x="5154380" y="1440461"/>
            <a:ext cx="161122" cy="16112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55796-0557-EEDE-6614-CDB3DAA7338F}"/>
              </a:ext>
            </a:extLst>
          </p:cNvPr>
          <p:cNvSpPr txBox="1"/>
          <p:nvPr/>
        </p:nvSpPr>
        <p:spPr>
          <a:xfrm>
            <a:off x="4498698" y="129380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3C34D7-7711-1E9A-9B72-0E3A0A21777A}"/>
              </a:ext>
            </a:extLst>
          </p:cNvPr>
          <p:cNvSpPr/>
          <p:nvPr/>
        </p:nvSpPr>
        <p:spPr>
          <a:xfrm>
            <a:off x="2544622" y="1912205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E14958-ABD0-5F0C-6A9B-0DFCF36E3E6E}"/>
              </a:ext>
            </a:extLst>
          </p:cNvPr>
          <p:cNvSpPr/>
          <p:nvPr/>
        </p:nvSpPr>
        <p:spPr>
          <a:xfrm>
            <a:off x="2868167" y="1912205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365E2E-6176-FFF4-8E37-0B401656F760}"/>
              </a:ext>
            </a:extLst>
          </p:cNvPr>
          <p:cNvSpPr/>
          <p:nvPr/>
        </p:nvSpPr>
        <p:spPr>
          <a:xfrm>
            <a:off x="2544622" y="2160612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20FD78-55D5-4B8E-B9C6-B6CEE7A0CCCE}"/>
              </a:ext>
            </a:extLst>
          </p:cNvPr>
          <p:cNvSpPr/>
          <p:nvPr/>
        </p:nvSpPr>
        <p:spPr>
          <a:xfrm>
            <a:off x="2868167" y="2160612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69FCF1-64E0-28D3-634E-493F484BA34A}"/>
              </a:ext>
            </a:extLst>
          </p:cNvPr>
          <p:cNvSpPr/>
          <p:nvPr/>
        </p:nvSpPr>
        <p:spPr>
          <a:xfrm>
            <a:off x="2544622" y="2409121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6E02D9-1901-9801-F2FA-46886A4B963D}"/>
              </a:ext>
            </a:extLst>
          </p:cNvPr>
          <p:cNvSpPr/>
          <p:nvPr/>
        </p:nvSpPr>
        <p:spPr>
          <a:xfrm>
            <a:off x="2868167" y="2409121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CCD547-326B-C873-16FE-995686666471}"/>
              </a:ext>
            </a:extLst>
          </p:cNvPr>
          <p:cNvSpPr/>
          <p:nvPr/>
        </p:nvSpPr>
        <p:spPr>
          <a:xfrm>
            <a:off x="2544622" y="2657528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123F484-1790-355F-7670-DE083ECE2E98}"/>
              </a:ext>
            </a:extLst>
          </p:cNvPr>
          <p:cNvSpPr/>
          <p:nvPr/>
        </p:nvSpPr>
        <p:spPr>
          <a:xfrm>
            <a:off x="2868167" y="2657528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35442B-D50D-2E14-7139-5245101DA260}"/>
              </a:ext>
            </a:extLst>
          </p:cNvPr>
          <p:cNvSpPr/>
          <p:nvPr/>
        </p:nvSpPr>
        <p:spPr>
          <a:xfrm>
            <a:off x="2544622" y="2902808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73DD46-5D0C-BE4B-1790-DBE1D0D2CD16}"/>
              </a:ext>
            </a:extLst>
          </p:cNvPr>
          <p:cNvSpPr/>
          <p:nvPr/>
        </p:nvSpPr>
        <p:spPr>
          <a:xfrm>
            <a:off x="2868167" y="2902808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639A54-7D2E-8EFA-EC86-826D6C4691C6}"/>
              </a:ext>
            </a:extLst>
          </p:cNvPr>
          <p:cNvSpPr/>
          <p:nvPr/>
        </p:nvSpPr>
        <p:spPr>
          <a:xfrm>
            <a:off x="2544622" y="3151215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AB2A83-D35B-B51D-2C21-EB994E4F6E17}"/>
              </a:ext>
            </a:extLst>
          </p:cNvPr>
          <p:cNvSpPr/>
          <p:nvPr/>
        </p:nvSpPr>
        <p:spPr>
          <a:xfrm>
            <a:off x="2868167" y="3151215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57816C-D740-DEC7-C6D0-507137C21714}"/>
              </a:ext>
            </a:extLst>
          </p:cNvPr>
          <p:cNvSpPr/>
          <p:nvPr/>
        </p:nvSpPr>
        <p:spPr>
          <a:xfrm>
            <a:off x="2544622" y="3399724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2A9D7C-2B14-09EE-1759-FA5203EADA82}"/>
              </a:ext>
            </a:extLst>
          </p:cNvPr>
          <p:cNvSpPr/>
          <p:nvPr/>
        </p:nvSpPr>
        <p:spPr>
          <a:xfrm>
            <a:off x="2868167" y="3399724"/>
            <a:ext cx="161122" cy="1611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B852E35-2786-F6F5-8E01-265C156AEAEF}"/>
              </a:ext>
            </a:extLst>
          </p:cNvPr>
          <p:cNvSpPr/>
          <p:nvPr/>
        </p:nvSpPr>
        <p:spPr>
          <a:xfrm>
            <a:off x="2544622" y="3648131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E78C35-11DC-32C8-AC12-5F0D1C614186}"/>
              </a:ext>
            </a:extLst>
          </p:cNvPr>
          <p:cNvSpPr/>
          <p:nvPr/>
        </p:nvSpPr>
        <p:spPr>
          <a:xfrm>
            <a:off x="2868167" y="3648131"/>
            <a:ext cx="161122" cy="16112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4E6AEECD-D05A-D723-0E4C-CFF6ECAFB185}"/>
              </a:ext>
            </a:extLst>
          </p:cNvPr>
          <p:cNvSpPr/>
          <p:nvPr/>
        </p:nvSpPr>
        <p:spPr>
          <a:xfrm>
            <a:off x="3271864" y="1911861"/>
            <a:ext cx="161122" cy="2140100"/>
          </a:xfrm>
          <a:prstGeom prst="righ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1332567-EB91-6AAD-5B53-64C57BD8F466}"/>
                  </a:ext>
                </a:extLst>
              </p:cNvPr>
              <p:cNvSpPr txBox="1"/>
              <p:nvPr/>
            </p:nvSpPr>
            <p:spPr>
              <a:xfrm>
                <a:off x="3426445" y="2794418"/>
                <a:ext cx="1330749" cy="315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 labelings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1332567-EB91-6AAD-5B53-64C57BD8F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445" y="2794418"/>
                <a:ext cx="1330749" cy="315792"/>
              </a:xfrm>
              <a:prstGeom prst="rect">
                <a:avLst/>
              </a:prstGeom>
              <a:blipFill>
                <a:blip r:embed="rId5"/>
                <a:stretch>
                  <a:fillRect r="-1376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5" name="Google Shape;731;p43">
                <a:extLst>
                  <a:ext uri="{FF2B5EF4-FFF2-40B4-BE49-F238E27FC236}">
                    <a16:creationId xmlns:a16="http://schemas.microsoft.com/office/drawing/2014/main" id="{37FD6B2B-6CE2-3ED1-1D8B-EC387057FB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3126" y="2698948"/>
                <a:ext cx="2473200" cy="254134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 err="1">
                    <a:solidFill>
                      <a:schemeClr val="bg2"/>
                    </a:solidFill>
                  </a:rPr>
                  <a:t>is</a:t>
                </a:r>
                <a:r>
                  <a:rPr lang="es-ES" dirty="0">
                    <a:solidFill>
                      <a:schemeClr val="bg2"/>
                    </a:solidFill>
                  </a:rPr>
                  <a:t> “VC-</a:t>
                </a:r>
                <a:r>
                  <a:rPr lang="es-ES" dirty="0" err="1">
                    <a:solidFill>
                      <a:schemeClr val="bg2"/>
                    </a:solidFill>
                  </a:rPr>
                  <a:t>shattered</a:t>
                </a:r>
                <a:r>
                  <a:rPr lang="es-ES" dirty="0">
                    <a:solidFill>
                      <a:schemeClr val="bg2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515" name="Google Shape;731;p43">
                <a:extLst>
                  <a:ext uri="{FF2B5EF4-FFF2-40B4-BE49-F238E27FC236}">
                    <a16:creationId xmlns:a16="http://schemas.microsoft.com/office/drawing/2014/main" id="{37FD6B2B-6CE2-3ED1-1D8B-EC387057F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126" y="2698948"/>
                <a:ext cx="2473200" cy="254134"/>
              </a:xfrm>
              <a:prstGeom prst="rect">
                <a:avLst/>
              </a:prstGeom>
              <a:blipFill>
                <a:blip r:embed="rId6"/>
                <a:stretch>
                  <a:fillRect l="-1026" t="-1904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Google Shape;732;p43">
                <a:extLst>
                  <a:ext uri="{FF2B5EF4-FFF2-40B4-BE49-F238E27FC236}">
                    <a16:creationId xmlns:a16="http://schemas.microsoft.com/office/drawing/2014/main" id="{30699D71-7CCF-EE1B-F00F-C2DC6C8F4D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3125" y="2930985"/>
                <a:ext cx="2980926" cy="315793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dirty="0"/>
                  <a:t>If </a:t>
                </a:r>
                <a:r>
                  <a:rPr lang="es-ES" dirty="0" err="1"/>
                  <a:t>all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labelings</a:t>
                </a:r>
                <a:r>
                  <a:rPr lang="es-ES" dirty="0"/>
                  <a:t> are </a:t>
                </a:r>
                <a:r>
                  <a:rPr lang="es-ES" dirty="0" err="1"/>
                  <a:t>possible</a:t>
                </a:r>
                <a:r>
                  <a:rPr lang="es-E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516" name="Google Shape;732;p43">
                <a:extLst>
                  <a:ext uri="{FF2B5EF4-FFF2-40B4-BE49-F238E27FC236}">
                    <a16:creationId xmlns:a16="http://schemas.microsoft.com/office/drawing/2014/main" id="{30699D71-7CCF-EE1B-F00F-C2DC6C8F4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125" y="2930985"/>
                <a:ext cx="2980926" cy="315793"/>
              </a:xfrm>
              <a:prstGeom prst="rect">
                <a:avLst/>
              </a:prstGeom>
              <a:blipFill>
                <a:blip r:embed="rId7"/>
                <a:stretch>
                  <a:fillRect l="-2454" t="-384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7" name="Google Shape;748;p43">
            <a:extLst>
              <a:ext uri="{FF2B5EF4-FFF2-40B4-BE49-F238E27FC236}">
                <a16:creationId xmlns:a16="http://schemas.microsoft.com/office/drawing/2014/main" id="{3DEEF566-51BB-F3D8-31B5-B5C91D39E0F0}"/>
              </a:ext>
            </a:extLst>
          </p:cNvPr>
          <p:cNvSpPr/>
          <p:nvPr/>
        </p:nvSpPr>
        <p:spPr>
          <a:xfrm rot="10800000" flipH="1">
            <a:off x="5165196" y="3096791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4027;p70">
            <a:extLst>
              <a:ext uri="{FF2B5EF4-FFF2-40B4-BE49-F238E27FC236}">
                <a16:creationId xmlns:a16="http://schemas.microsoft.com/office/drawing/2014/main" id="{E6578F4A-484C-1818-CF35-1DB0A075E64D}"/>
              </a:ext>
            </a:extLst>
          </p:cNvPr>
          <p:cNvGrpSpPr/>
          <p:nvPr/>
        </p:nvGrpSpPr>
        <p:grpSpPr>
          <a:xfrm>
            <a:off x="5197043" y="2797308"/>
            <a:ext cx="602454" cy="192534"/>
            <a:chOff x="6853641" y="2534077"/>
            <a:chExt cx="1515545" cy="501229"/>
          </a:xfrm>
          <a:solidFill>
            <a:schemeClr val="tx1"/>
          </a:solidFill>
        </p:grpSpPr>
        <p:grpSp>
          <p:nvGrpSpPr>
            <p:cNvPr id="519" name="Google Shape;4028;p70">
              <a:extLst>
                <a:ext uri="{FF2B5EF4-FFF2-40B4-BE49-F238E27FC236}">
                  <a16:creationId xmlns:a16="http://schemas.microsoft.com/office/drawing/2014/main" id="{777C8E1F-F5D8-1F7E-B657-1DE683D45397}"/>
                </a:ext>
              </a:extLst>
            </p:cNvPr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  <a:grpFill/>
          </p:grpSpPr>
          <p:sp>
            <p:nvSpPr>
              <p:cNvPr id="533" name="Google Shape;4029;p70">
                <a:extLst>
                  <a:ext uri="{FF2B5EF4-FFF2-40B4-BE49-F238E27FC236}">
                    <a16:creationId xmlns:a16="http://schemas.microsoft.com/office/drawing/2014/main" id="{B652E02B-F26D-575E-01D8-DF6E3651CFC4}"/>
                  </a:ext>
                </a:extLst>
              </p:cNvPr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4030;p70">
                <a:extLst>
                  <a:ext uri="{FF2B5EF4-FFF2-40B4-BE49-F238E27FC236}">
                    <a16:creationId xmlns:a16="http://schemas.microsoft.com/office/drawing/2014/main" id="{68838EFA-0EDC-F59C-051A-80D4E75728F1}"/>
                  </a:ext>
                </a:extLst>
              </p:cNvPr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4031;p70">
                <a:extLst>
                  <a:ext uri="{FF2B5EF4-FFF2-40B4-BE49-F238E27FC236}">
                    <a16:creationId xmlns:a16="http://schemas.microsoft.com/office/drawing/2014/main" id="{17CA7986-FB19-0B4A-B87C-0C497E851437}"/>
                  </a:ext>
                </a:extLst>
              </p:cNvPr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4032;p70">
                <a:extLst>
                  <a:ext uri="{FF2B5EF4-FFF2-40B4-BE49-F238E27FC236}">
                    <a16:creationId xmlns:a16="http://schemas.microsoft.com/office/drawing/2014/main" id="{1CFF8ED3-368B-7389-C1EB-3B92CBDE62CE}"/>
                  </a:ext>
                </a:extLst>
              </p:cNvPr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4033;p70">
                <a:extLst>
                  <a:ext uri="{FF2B5EF4-FFF2-40B4-BE49-F238E27FC236}">
                    <a16:creationId xmlns:a16="http://schemas.microsoft.com/office/drawing/2014/main" id="{0B5FA8A8-05FA-7754-AFC7-4B7E288B41D4}"/>
                  </a:ext>
                </a:extLst>
              </p:cNvPr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8" name="Google Shape;4034;p70">
              <a:extLst>
                <a:ext uri="{FF2B5EF4-FFF2-40B4-BE49-F238E27FC236}">
                  <a16:creationId xmlns:a16="http://schemas.microsoft.com/office/drawing/2014/main" id="{1BE79239-4AE0-2946-DFC4-2BD3746C780C}"/>
                </a:ext>
              </a:extLst>
            </p:cNvPr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035;p70">
              <a:extLst>
                <a:ext uri="{FF2B5EF4-FFF2-40B4-BE49-F238E27FC236}">
                  <a16:creationId xmlns:a16="http://schemas.microsoft.com/office/drawing/2014/main" id="{15B91428-5974-C897-7C4C-0F154F871D61}"/>
                </a:ext>
              </a:extLst>
            </p:cNvPr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036;p70">
              <a:extLst>
                <a:ext uri="{FF2B5EF4-FFF2-40B4-BE49-F238E27FC236}">
                  <a16:creationId xmlns:a16="http://schemas.microsoft.com/office/drawing/2014/main" id="{1668BAE2-DD39-CA09-463B-7E24D9D71CB7}"/>
                </a:ext>
              </a:extLst>
            </p:cNvPr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037;p70">
              <a:extLst>
                <a:ext uri="{FF2B5EF4-FFF2-40B4-BE49-F238E27FC236}">
                  <a16:creationId xmlns:a16="http://schemas.microsoft.com/office/drawing/2014/main" id="{AFFE62C4-1740-AA47-6B48-F7DFF0F5A6BC}"/>
                </a:ext>
              </a:extLst>
            </p:cNvPr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038;p70">
              <a:extLst>
                <a:ext uri="{FF2B5EF4-FFF2-40B4-BE49-F238E27FC236}">
                  <a16:creationId xmlns:a16="http://schemas.microsoft.com/office/drawing/2014/main" id="{C5B56E80-DDF5-0FF8-65C1-1C6167B3C0AF}"/>
                </a:ext>
              </a:extLst>
            </p:cNvPr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850C4D6D-F43E-C3B0-89C1-20598685CFC6}"/>
              </a:ext>
            </a:extLst>
          </p:cNvPr>
          <p:cNvSpPr/>
          <p:nvPr/>
        </p:nvSpPr>
        <p:spPr>
          <a:xfrm>
            <a:off x="3375144" y="1397863"/>
            <a:ext cx="237320" cy="23732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id="{3361EBE6-C8EE-B4F1-D9CD-3AE7FAB83567}"/>
              </a:ext>
            </a:extLst>
          </p:cNvPr>
          <p:cNvSpPr/>
          <p:nvPr/>
        </p:nvSpPr>
        <p:spPr>
          <a:xfrm>
            <a:off x="3697280" y="1397863"/>
            <a:ext cx="237320" cy="23732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A19CCC-A085-B28B-3D27-1E4405270371}"/>
              </a:ext>
            </a:extLst>
          </p:cNvPr>
          <p:cNvSpPr/>
          <p:nvPr/>
        </p:nvSpPr>
        <p:spPr>
          <a:xfrm>
            <a:off x="2544622" y="3890839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851293-AD6E-B3F5-80B1-25FDBC4F2964}"/>
              </a:ext>
            </a:extLst>
          </p:cNvPr>
          <p:cNvSpPr/>
          <p:nvPr/>
        </p:nvSpPr>
        <p:spPr>
          <a:xfrm>
            <a:off x="2868167" y="3890839"/>
            <a:ext cx="161122" cy="16112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BC6DF0-2DE5-CA12-7F19-843DB06738D8}"/>
                  </a:ext>
                </a:extLst>
              </p:cNvPr>
              <p:cNvSpPr txBox="1"/>
              <p:nvPr/>
            </p:nvSpPr>
            <p:spPr>
              <a:xfrm>
                <a:off x="812412" y="2738337"/>
                <a:ext cx="1265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             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BC6DF0-2DE5-CA12-7F19-843DB0673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12" y="2738337"/>
                <a:ext cx="1265795" cy="307777"/>
              </a:xfrm>
              <a:prstGeom prst="rect">
                <a:avLst/>
              </a:prstGeom>
              <a:blipFill>
                <a:blip r:embed="rId8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0201AB3-0304-71DE-0FBA-C01F8AE9D4A8}"/>
              </a:ext>
            </a:extLst>
          </p:cNvPr>
          <p:cNvGrpSpPr/>
          <p:nvPr/>
        </p:nvGrpSpPr>
        <p:grpSpPr>
          <a:xfrm>
            <a:off x="1369642" y="2811665"/>
            <a:ext cx="484667" cy="161122"/>
            <a:chOff x="1369642" y="2811665"/>
            <a:chExt cx="484667" cy="16112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92EAAA6-01C0-8427-E00B-11D6402EC628}"/>
                </a:ext>
              </a:extLst>
            </p:cNvPr>
            <p:cNvSpPr/>
            <p:nvPr/>
          </p:nvSpPr>
          <p:spPr>
            <a:xfrm>
              <a:off x="1369642" y="2811665"/>
              <a:ext cx="161122" cy="161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10000"/>
                    </a:schemeClr>
                  </a:solidFill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836AEE-D634-325F-80C7-7A120E67C291}"/>
                </a:ext>
              </a:extLst>
            </p:cNvPr>
            <p:cNvSpPr/>
            <p:nvPr/>
          </p:nvSpPr>
          <p:spPr>
            <a:xfrm>
              <a:off x="1693187" y="2811665"/>
              <a:ext cx="161122" cy="161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45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44"/>
    </mc:Choice>
    <mc:Fallback xmlns="">
      <p:transition spd="slow" advTm="63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1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6" grpId="0" animBg="1"/>
      <p:bldP spid="47" grpId="0"/>
      <p:bldP spid="515" grpId="0"/>
      <p:bldP spid="516" grpId="0"/>
      <p:bldP spid="517" grpId="0" animBg="1"/>
      <p:bldP spid="538" grpId="0" animBg="1"/>
      <p:bldP spid="539" grpId="0" animBg="1"/>
      <p:bldP spid="14" grpId="0" animBg="1"/>
      <p:bldP spid="23" grpId="0" animBg="1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87286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Non-binary trees</a:t>
            </a:r>
          </a:p>
        </p:txBody>
      </p:sp>
      <p:sp>
        <p:nvSpPr>
          <p:cNvPr id="2" name="Google Shape;731;p43">
            <a:extLst>
              <a:ext uri="{FF2B5EF4-FFF2-40B4-BE49-F238E27FC236}">
                <a16:creationId xmlns:a16="http://schemas.microsoft.com/office/drawing/2014/main" id="{A715FFB7-9F57-9DE1-A915-0FFF032EB625}"/>
              </a:ext>
            </a:extLst>
          </p:cNvPr>
          <p:cNvSpPr txBox="1">
            <a:spLocks/>
          </p:cNvSpPr>
          <p:nvPr/>
        </p:nvSpPr>
        <p:spPr>
          <a:xfrm>
            <a:off x="2842172" y="1073430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Connectivity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699460E6-608F-431C-ECC4-094D38F38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2170" y="1305467"/>
                <a:ext cx="5069590" cy="981408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Generate edges as before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connected,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with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Repeat until convergence</a:t>
                </a:r>
              </a:p>
            </p:txBody>
          </p:sp>
        </mc:Choice>
        <mc:Fallback xmlns="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699460E6-608F-431C-ECC4-094D38F38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170" y="1305467"/>
                <a:ext cx="5069590" cy="981408"/>
              </a:xfrm>
              <a:prstGeom prst="rect">
                <a:avLst/>
              </a:prstGeom>
              <a:blipFill>
                <a:blip r:embed="rId4"/>
                <a:stretch>
                  <a:fillRect l="-1202" t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748;p43">
            <a:extLst>
              <a:ext uri="{FF2B5EF4-FFF2-40B4-BE49-F238E27FC236}">
                <a16:creationId xmlns:a16="http://schemas.microsoft.com/office/drawing/2014/main" id="{1DA0DA49-486D-EB9D-01BC-3A84A79FD378}"/>
              </a:ext>
            </a:extLst>
          </p:cNvPr>
          <p:cNvSpPr/>
          <p:nvPr/>
        </p:nvSpPr>
        <p:spPr>
          <a:xfrm rot="10800000" flipH="1">
            <a:off x="2038495" y="1842670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B2752-7738-9D81-6B4A-485C885B6497}"/>
              </a:ext>
            </a:extLst>
          </p:cNvPr>
          <p:cNvSpPr txBox="1"/>
          <p:nvPr/>
        </p:nvSpPr>
        <p:spPr>
          <a:xfrm>
            <a:off x="2172048" y="1101057"/>
            <a:ext cx="356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0E468E-2546-993A-BFE8-980B6DA56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372" y="2159827"/>
            <a:ext cx="5315256" cy="1150387"/>
          </a:xfrm>
          <a:prstGeom prst="rect">
            <a:avLst/>
          </a:prstGeom>
        </p:spPr>
      </p:pic>
      <p:sp>
        <p:nvSpPr>
          <p:cNvPr id="18" name="Google Shape;731;p43">
            <a:extLst>
              <a:ext uri="{FF2B5EF4-FFF2-40B4-BE49-F238E27FC236}">
                <a16:creationId xmlns:a16="http://schemas.microsoft.com/office/drawing/2014/main" id="{7BA83E54-CD6E-5E32-F9F2-700880D60EB3}"/>
              </a:ext>
            </a:extLst>
          </p:cNvPr>
          <p:cNvSpPr txBox="1">
            <a:spLocks/>
          </p:cNvSpPr>
          <p:nvPr/>
        </p:nvSpPr>
        <p:spPr>
          <a:xfrm>
            <a:off x="2842172" y="3495270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Algorithm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21" name="Google Shape;732;p43">
            <a:extLst>
              <a:ext uri="{FF2B5EF4-FFF2-40B4-BE49-F238E27FC236}">
                <a16:creationId xmlns:a16="http://schemas.microsoft.com/office/drawing/2014/main" id="{E68358BD-1B38-4ED1-9257-88760A7F72BC}"/>
              </a:ext>
            </a:extLst>
          </p:cNvPr>
          <p:cNvSpPr txBox="1">
            <a:spLocks/>
          </p:cNvSpPr>
          <p:nvPr/>
        </p:nvSpPr>
        <p:spPr>
          <a:xfrm>
            <a:off x="2842170" y="3727307"/>
            <a:ext cx="2869163" cy="295945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Same as before</a:t>
            </a:r>
            <a:endParaRPr lang="es-ES" dirty="0"/>
          </a:p>
        </p:txBody>
      </p:sp>
      <p:sp>
        <p:nvSpPr>
          <p:cNvPr id="22" name="Google Shape;748;p43">
            <a:extLst>
              <a:ext uri="{FF2B5EF4-FFF2-40B4-BE49-F238E27FC236}">
                <a16:creationId xmlns:a16="http://schemas.microsoft.com/office/drawing/2014/main" id="{44591C92-833C-8CE2-8F93-DC7C3519A0B0}"/>
              </a:ext>
            </a:extLst>
          </p:cNvPr>
          <p:cNvSpPr/>
          <p:nvPr/>
        </p:nvSpPr>
        <p:spPr>
          <a:xfrm rot="10800000" flipH="1">
            <a:off x="2037501" y="3973251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A4D39D5B-A773-FF6B-57B3-FB1A50CB55BB}"/>
              </a:ext>
            </a:extLst>
          </p:cNvPr>
          <p:cNvSpPr/>
          <p:nvPr/>
        </p:nvSpPr>
        <p:spPr>
          <a:xfrm>
            <a:off x="2198503" y="3489177"/>
            <a:ext cx="344143" cy="43794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Google Shape;731;p43">
            <a:extLst>
              <a:ext uri="{FF2B5EF4-FFF2-40B4-BE49-F238E27FC236}">
                <a16:creationId xmlns:a16="http://schemas.microsoft.com/office/drawing/2014/main" id="{5565458B-ED2C-732F-9860-A78729FD28B6}"/>
              </a:ext>
            </a:extLst>
          </p:cNvPr>
          <p:cNvSpPr txBox="1">
            <a:spLocks/>
          </p:cNvSpPr>
          <p:nvPr/>
        </p:nvSpPr>
        <p:spPr>
          <a:xfrm>
            <a:off x="2841177" y="4272296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Critical</a:t>
            </a:r>
            <a:r>
              <a:rPr lang="es-ES" dirty="0">
                <a:solidFill>
                  <a:schemeClr val="bg2"/>
                </a:solidFill>
              </a:rPr>
              <a:t>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Google Shape;732;p43">
                <a:extLst>
                  <a:ext uri="{FF2B5EF4-FFF2-40B4-BE49-F238E27FC236}">
                    <a16:creationId xmlns:a16="http://schemas.microsoft.com/office/drawing/2014/main" id="{25280158-8C7B-CEDA-A3BD-9CBD92B94D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1175" y="4504333"/>
                <a:ext cx="4761531" cy="414654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Same as before: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triplets</a:t>
                </a:r>
              </a:p>
            </p:txBody>
          </p:sp>
        </mc:Choice>
        <mc:Fallback xmlns="">
          <p:sp>
            <p:nvSpPr>
              <p:cNvPr id="29" name="Google Shape;732;p43">
                <a:extLst>
                  <a:ext uri="{FF2B5EF4-FFF2-40B4-BE49-F238E27FC236}">
                    <a16:creationId xmlns:a16="http://schemas.microsoft.com/office/drawing/2014/main" id="{25280158-8C7B-CEDA-A3BD-9CBD92B94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175" y="4504333"/>
                <a:ext cx="4761531" cy="414654"/>
              </a:xfrm>
              <a:prstGeom prst="rect">
                <a:avLst/>
              </a:prstGeom>
              <a:blipFill>
                <a:blip r:embed="rId6"/>
                <a:stretch>
                  <a:fillRect l="-1408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748;p43">
            <a:extLst>
              <a:ext uri="{FF2B5EF4-FFF2-40B4-BE49-F238E27FC236}">
                <a16:creationId xmlns:a16="http://schemas.microsoft.com/office/drawing/2014/main" id="{93941218-DB7A-A3E1-1259-F9F245B68099}"/>
              </a:ext>
            </a:extLst>
          </p:cNvPr>
          <p:cNvSpPr/>
          <p:nvPr/>
        </p:nvSpPr>
        <p:spPr>
          <a:xfrm rot="10800000" flipH="1">
            <a:off x="2037500" y="4753035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8B815B-990C-0553-F891-7C26D55118BF}"/>
              </a:ext>
            </a:extLst>
          </p:cNvPr>
          <p:cNvSpPr txBox="1"/>
          <p:nvPr/>
        </p:nvSpPr>
        <p:spPr>
          <a:xfrm>
            <a:off x="2171053" y="4011422"/>
            <a:ext cx="356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5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03"/>
    </mc:Choice>
    <mc:Fallback xmlns="">
      <p:transition spd="slow" advTm="23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 animBg="1"/>
      <p:bldP spid="23" grpId="0" animBg="1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“Odd one out” constraints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7D9D7B0-F026-C4F2-4243-8DF9DFE2919C}"/>
              </a:ext>
            </a:extLst>
          </p:cNvPr>
          <p:cNvSpPr/>
          <p:nvPr/>
        </p:nvSpPr>
        <p:spPr>
          <a:xfrm>
            <a:off x="3749486" y="2367133"/>
            <a:ext cx="978408" cy="18436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oogle Shape;6450;p76">
            <a:extLst>
              <a:ext uri="{FF2B5EF4-FFF2-40B4-BE49-F238E27FC236}">
                <a16:creationId xmlns:a16="http://schemas.microsoft.com/office/drawing/2014/main" id="{3AF8E046-FC63-F08E-1620-7E7C5DA109C3}"/>
              </a:ext>
            </a:extLst>
          </p:cNvPr>
          <p:cNvGrpSpPr/>
          <p:nvPr/>
        </p:nvGrpSpPr>
        <p:grpSpPr>
          <a:xfrm>
            <a:off x="4054024" y="1920248"/>
            <a:ext cx="350079" cy="350079"/>
            <a:chOff x="3497300" y="3227275"/>
            <a:chExt cx="296175" cy="296175"/>
          </a:xfrm>
        </p:grpSpPr>
        <p:sp>
          <p:nvSpPr>
            <p:cNvPr id="8" name="Google Shape;6451;p76">
              <a:extLst>
                <a:ext uri="{FF2B5EF4-FFF2-40B4-BE49-F238E27FC236}">
                  <a16:creationId xmlns:a16="http://schemas.microsoft.com/office/drawing/2014/main" id="{6BFF03C1-5CB9-01ED-4DFA-FEB2A1352DB6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52;p76">
              <a:extLst>
                <a:ext uri="{FF2B5EF4-FFF2-40B4-BE49-F238E27FC236}">
                  <a16:creationId xmlns:a16="http://schemas.microsoft.com/office/drawing/2014/main" id="{2B8289CC-4100-A20A-61D1-18089D6CEF68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453;p76">
              <a:extLst>
                <a:ext uri="{FF2B5EF4-FFF2-40B4-BE49-F238E27FC236}">
                  <a16:creationId xmlns:a16="http://schemas.microsoft.com/office/drawing/2014/main" id="{D936CD4D-C176-4537-1032-EDA409631870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454;p76">
              <a:extLst>
                <a:ext uri="{FF2B5EF4-FFF2-40B4-BE49-F238E27FC236}">
                  <a16:creationId xmlns:a16="http://schemas.microsoft.com/office/drawing/2014/main" id="{16C9F2E8-429D-5FA1-A8D1-8B55C0C0A6FB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55;p76">
              <a:extLst>
                <a:ext uri="{FF2B5EF4-FFF2-40B4-BE49-F238E27FC236}">
                  <a16:creationId xmlns:a16="http://schemas.microsoft.com/office/drawing/2014/main" id="{0DDBA8FF-6F07-2AF6-9598-9B61D70F0DB2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56;p76">
              <a:extLst>
                <a:ext uri="{FF2B5EF4-FFF2-40B4-BE49-F238E27FC236}">
                  <a16:creationId xmlns:a16="http://schemas.microsoft.com/office/drawing/2014/main" id="{3BA45FE4-AF37-2128-5E78-409B9EC9A952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57;p76">
              <a:extLst>
                <a:ext uri="{FF2B5EF4-FFF2-40B4-BE49-F238E27FC236}">
                  <a16:creationId xmlns:a16="http://schemas.microsoft.com/office/drawing/2014/main" id="{1EB8B202-303C-AC23-BFE6-EA0FCF29FBA0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58;p76">
              <a:extLst>
                <a:ext uri="{FF2B5EF4-FFF2-40B4-BE49-F238E27FC236}">
                  <a16:creationId xmlns:a16="http://schemas.microsoft.com/office/drawing/2014/main" id="{0914422A-BD4B-2C86-CE04-F8A5AF580FA9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A496B3-969C-F13E-1C7B-EDD822AA2059}"/>
              </a:ext>
            </a:extLst>
          </p:cNvPr>
          <p:cNvCxnSpPr>
            <a:cxnSpLocks/>
          </p:cNvCxnSpPr>
          <p:nvPr/>
        </p:nvCxnSpPr>
        <p:spPr>
          <a:xfrm>
            <a:off x="6092792" y="1913126"/>
            <a:ext cx="642962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AEE9C1-A04D-7054-82C2-8B4F48E962B4}"/>
              </a:ext>
            </a:extLst>
          </p:cNvPr>
          <p:cNvCxnSpPr>
            <a:cxnSpLocks/>
          </p:cNvCxnSpPr>
          <p:nvPr/>
        </p:nvCxnSpPr>
        <p:spPr>
          <a:xfrm flipH="1">
            <a:off x="5485623" y="1913126"/>
            <a:ext cx="607169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EE15B7-6CB9-4162-35FE-ECE65788419E}"/>
              </a:ext>
            </a:extLst>
          </p:cNvPr>
          <p:cNvCxnSpPr>
            <a:cxnSpLocks/>
          </p:cNvCxnSpPr>
          <p:nvPr/>
        </p:nvCxnSpPr>
        <p:spPr>
          <a:xfrm>
            <a:off x="6700981" y="1010477"/>
            <a:ext cx="642962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B2712D-0F2F-8D4A-B9F0-B56ED9B5E8CC}"/>
              </a:ext>
            </a:extLst>
          </p:cNvPr>
          <p:cNvCxnSpPr>
            <a:cxnSpLocks/>
          </p:cNvCxnSpPr>
          <p:nvPr/>
        </p:nvCxnSpPr>
        <p:spPr>
          <a:xfrm flipH="1">
            <a:off x="6093812" y="1010477"/>
            <a:ext cx="607169" cy="90335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DEFD253-34A5-65B6-E458-D7EC2E486B1B}"/>
              </a:ext>
            </a:extLst>
          </p:cNvPr>
          <p:cNvSpPr txBox="1"/>
          <p:nvPr/>
        </p:nvSpPr>
        <p:spPr>
          <a:xfrm>
            <a:off x="4565614" y="4004421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[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C405D-8B9B-DBF1-43BF-893FCC85FACB}"/>
              </a:ext>
            </a:extLst>
          </p:cNvPr>
          <p:cNvSpPr txBox="1"/>
          <p:nvPr/>
        </p:nvSpPr>
        <p:spPr>
          <a:xfrm>
            <a:off x="5151744" y="4067141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,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5611A5-2023-E3B2-884B-9AD78A1F4FC0}"/>
              </a:ext>
            </a:extLst>
          </p:cNvPr>
          <p:cNvSpPr txBox="1"/>
          <p:nvPr/>
        </p:nvSpPr>
        <p:spPr>
          <a:xfrm>
            <a:off x="6572087" y="400197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274531-6678-DA4D-60FF-BF33E88F712A}"/>
              </a:ext>
            </a:extLst>
          </p:cNvPr>
          <p:cNvSpPr txBox="1"/>
          <p:nvPr/>
        </p:nvSpPr>
        <p:spPr>
          <a:xfrm>
            <a:off x="5923120" y="400197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DF0CD3-5C4A-FA07-8F40-C7AFE731B6E7}"/>
                  </a:ext>
                </a:extLst>
              </p:cNvPr>
              <p:cNvSpPr txBox="1"/>
              <p:nvPr/>
            </p:nvSpPr>
            <p:spPr>
              <a:xfrm>
                <a:off x="1610819" y="4182618"/>
                <a:ext cx="27499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DF0CD3-5C4A-FA07-8F40-C7AFE731B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19" y="4182618"/>
                <a:ext cx="2749984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Google Shape;620;p37">
            <a:extLst>
              <a:ext uri="{FF2B5EF4-FFF2-40B4-BE49-F238E27FC236}">
                <a16:creationId xmlns:a16="http://schemas.microsoft.com/office/drawing/2014/main" id="{7257582D-8152-8A4E-49BB-16742793747A}"/>
              </a:ext>
            </a:extLst>
          </p:cNvPr>
          <p:cNvSpPr/>
          <p:nvPr/>
        </p:nvSpPr>
        <p:spPr>
          <a:xfrm rot="10800000" flipH="1">
            <a:off x="3309268" y="3893273"/>
            <a:ext cx="1858177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AC64C1-5274-19AA-4DD5-84174456AD8F}"/>
              </a:ext>
            </a:extLst>
          </p:cNvPr>
          <p:cNvGrpSpPr/>
          <p:nvPr/>
        </p:nvGrpSpPr>
        <p:grpSpPr>
          <a:xfrm>
            <a:off x="513998" y="1360874"/>
            <a:ext cx="2916938" cy="2236011"/>
            <a:chOff x="513998" y="1360874"/>
            <a:chExt cx="2916938" cy="223601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544C5B6-0B39-7E50-990B-D1578ABAB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98" y="1607026"/>
              <a:ext cx="1468491" cy="757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90D48366-178B-BC47-767D-E2A631900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243" y="2670508"/>
              <a:ext cx="1654245" cy="926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F328922-0E13-BB68-A98B-62023CD18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764" y="1360874"/>
              <a:ext cx="1134172" cy="113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A57396-89CC-CC67-CA56-8207EFF2C4A6}"/>
              </a:ext>
            </a:extLst>
          </p:cNvPr>
          <p:cNvGrpSpPr/>
          <p:nvPr/>
        </p:nvGrpSpPr>
        <p:grpSpPr>
          <a:xfrm>
            <a:off x="5041637" y="1909356"/>
            <a:ext cx="2919737" cy="1675917"/>
            <a:chOff x="5041637" y="1909356"/>
            <a:chExt cx="2919737" cy="1675917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83845BEE-8F21-DC12-6D68-E5F41DB88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637" y="2802580"/>
              <a:ext cx="782693" cy="782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36571B0C-28CF-08AC-DCA0-05498D7DC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929" y="2825133"/>
              <a:ext cx="1102014" cy="61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02E25B4-12CA-4B74-8088-D57378220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360" y="1909356"/>
              <a:ext cx="1102014" cy="568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EC999-7834-7C9C-941C-07340A8ACCE9}"/>
              </a:ext>
            </a:extLst>
          </p:cNvPr>
          <p:cNvGrpSpPr/>
          <p:nvPr/>
        </p:nvGrpSpPr>
        <p:grpSpPr>
          <a:xfrm>
            <a:off x="4812742" y="4235264"/>
            <a:ext cx="1837614" cy="356371"/>
            <a:chOff x="4812742" y="4235264"/>
            <a:chExt cx="1837614" cy="35637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C2E5C26-B107-2065-1F62-AAE3A32A2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435" y="4282916"/>
              <a:ext cx="505921" cy="26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8032D325-FAAF-7652-165D-B764D424E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742" y="4235264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2E557DCF-6431-F181-F897-646BD7F8B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428" y="4261890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545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0"/>
    </mc:Choice>
    <mc:Fallback xmlns="">
      <p:transition spd="slow" advTm="3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3" name="Google Shape;573;p35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20000" y="445025"/>
                <a:ext cx="7872860" cy="572700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 noProof="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noProof="0" dirty="0"/>
                  <a:t>-tuples</a:t>
                </a:r>
              </a:p>
            </p:txBody>
          </p:sp>
        </mc:Choice>
        <mc:Fallback xmlns="">
          <p:sp>
            <p:nvSpPr>
              <p:cNvPr id="573" name="Google Shape;573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0000" y="445025"/>
                <a:ext cx="7872860" cy="572700"/>
              </a:xfrm>
              <a:prstGeom prst="rect">
                <a:avLst/>
              </a:prstGeom>
              <a:blipFill>
                <a:blip r:embed="rId4"/>
                <a:stretch>
                  <a:fillRect t="-1595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731;p43">
            <a:extLst>
              <a:ext uri="{FF2B5EF4-FFF2-40B4-BE49-F238E27FC236}">
                <a16:creationId xmlns:a16="http://schemas.microsoft.com/office/drawing/2014/main" id="{BE40E0C2-206A-15B1-C24E-C2D47DBC22C8}"/>
              </a:ext>
            </a:extLst>
          </p:cNvPr>
          <p:cNvSpPr txBox="1">
            <a:spLocks/>
          </p:cNvSpPr>
          <p:nvPr/>
        </p:nvSpPr>
        <p:spPr>
          <a:xfrm>
            <a:off x="2818878" y="1259286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Settings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732;p43">
                <a:extLst>
                  <a:ext uri="{FF2B5EF4-FFF2-40B4-BE49-F238E27FC236}">
                    <a16:creationId xmlns:a16="http://schemas.microsoft.com/office/drawing/2014/main" id="{EE1614BA-4F8F-6CE5-CFC0-1C33B2E9FF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8876" y="1491323"/>
                <a:ext cx="4623487" cy="631222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Constraints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Constraint is a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leaves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If the constraint separates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then the tree must 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Google Shape;732;p43">
                <a:extLst>
                  <a:ext uri="{FF2B5EF4-FFF2-40B4-BE49-F238E27FC236}">
                    <a16:creationId xmlns:a16="http://schemas.microsoft.com/office/drawing/2014/main" id="{EE1614BA-4F8F-6CE5-CFC0-1C33B2E9F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876" y="1491323"/>
                <a:ext cx="4623487" cy="631222"/>
              </a:xfrm>
              <a:prstGeom prst="rect">
                <a:avLst/>
              </a:prstGeom>
              <a:blipFill>
                <a:blip r:embed="rId5"/>
                <a:stretch>
                  <a:fillRect l="-1318" t="-3883" b="-59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748;p43">
            <a:extLst>
              <a:ext uri="{FF2B5EF4-FFF2-40B4-BE49-F238E27FC236}">
                <a16:creationId xmlns:a16="http://schemas.microsoft.com/office/drawing/2014/main" id="{70FF96CB-12DD-F7C3-3357-F7881A93E284}"/>
              </a:ext>
            </a:extLst>
          </p:cNvPr>
          <p:cNvSpPr/>
          <p:nvPr/>
        </p:nvSpPr>
        <p:spPr>
          <a:xfrm rot="10800000" flipH="1">
            <a:off x="2087393" y="1911128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5342;p74">
            <a:extLst>
              <a:ext uri="{FF2B5EF4-FFF2-40B4-BE49-F238E27FC236}">
                <a16:creationId xmlns:a16="http://schemas.microsoft.com/office/drawing/2014/main" id="{21612AAD-6487-2930-4783-4D6BFF09FE8E}"/>
              </a:ext>
            </a:extLst>
          </p:cNvPr>
          <p:cNvGrpSpPr/>
          <p:nvPr/>
        </p:nvGrpSpPr>
        <p:grpSpPr>
          <a:xfrm>
            <a:off x="2250814" y="1493122"/>
            <a:ext cx="339306" cy="339253"/>
            <a:chOff x="2685825" y="840375"/>
            <a:chExt cx="481900" cy="481825"/>
          </a:xfrm>
          <a:solidFill>
            <a:schemeClr val="tx1"/>
          </a:solidFill>
        </p:grpSpPr>
        <p:sp>
          <p:nvSpPr>
            <p:cNvPr id="7" name="Google Shape;5343;p74">
              <a:extLst>
                <a:ext uri="{FF2B5EF4-FFF2-40B4-BE49-F238E27FC236}">
                  <a16:creationId xmlns:a16="http://schemas.microsoft.com/office/drawing/2014/main" id="{1F61A302-94CE-CBC7-40B2-95463549035C}"/>
                </a:ext>
              </a:extLst>
            </p:cNvPr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5344;p74">
              <a:extLst>
                <a:ext uri="{FF2B5EF4-FFF2-40B4-BE49-F238E27FC236}">
                  <a16:creationId xmlns:a16="http://schemas.microsoft.com/office/drawing/2014/main" id="{3A401658-18F7-408A-BAD1-807BB3F71384}"/>
                </a:ext>
              </a:extLst>
            </p:cNvPr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5" name="Google Shape;731;p43">
            <a:extLst>
              <a:ext uri="{FF2B5EF4-FFF2-40B4-BE49-F238E27FC236}">
                <a16:creationId xmlns:a16="http://schemas.microsoft.com/office/drawing/2014/main" id="{EF5F8EC4-1F55-D9FE-AF3B-BEB18B56623C}"/>
              </a:ext>
            </a:extLst>
          </p:cNvPr>
          <p:cNvSpPr txBox="1">
            <a:spLocks/>
          </p:cNvSpPr>
          <p:nvPr/>
        </p:nvSpPr>
        <p:spPr>
          <a:xfrm>
            <a:off x="2818877" y="2871765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Result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26" name="Google Shape;748;p43">
            <a:extLst>
              <a:ext uri="{FF2B5EF4-FFF2-40B4-BE49-F238E27FC236}">
                <a16:creationId xmlns:a16="http://schemas.microsoft.com/office/drawing/2014/main" id="{620DD98B-B2B6-1EDC-3947-1C8EBB5AB16A}"/>
              </a:ext>
            </a:extLst>
          </p:cNvPr>
          <p:cNvSpPr/>
          <p:nvPr/>
        </p:nvSpPr>
        <p:spPr>
          <a:xfrm rot="10800000" flipH="1">
            <a:off x="2087392" y="3380532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732;p43">
                <a:extLst>
                  <a:ext uri="{FF2B5EF4-FFF2-40B4-BE49-F238E27FC236}">
                    <a16:creationId xmlns:a16="http://schemas.microsoft.com/office/drawing/2014/main" id="{46753368-3446-26EB-1AFA-9D7212AC2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8876" y="3103803"/>
                <a:ext cx="5029635" cy="594779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The Natarajan dimension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Linear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8" name="Google Shape;732;p43">
                <a:extLst>
                  <a:ext uri="{FF2B5EF4-FFF2-40B4-BE49-F238E27FC236}">
                    <a16:creationId xmlns:a16="http://schemas.microsoft.com/office/drawing/2014/main" id="{46753368-3446-26EB-1AFA-9D7212AC2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876" y="3103803"/>
                <a:ext cx="5029635" cy="594779"/>
              </a:xfrm>
              <a:prstGeom prst="rect">
                <a:avLst/>
              </a:prstGeom>
              <a:blipFill>
                <a:blip r:embed="rId10"/>
                <a:stretch>
                  <a:fillRect l="-1212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oogle Shape;5927;p75">
            <a:extLst>
              <a:ext uri="{FF2B5EF4-FFF2-40B4-BE49-F238E27FC236}">
                <a16:creationId xmlns:a16="http://schemas.microsoft.com/office/drawing/2014/main" id="{84B71F51-6B51-B709-6D8C-B9F8D03EFA62}"/>
              </a:ext>
            </a:extLst>
          </p:cNvPr>
          <p:cNvGrpSpPr/>
          <p:nvPr/>
        </p:nvGrpSpPr>
        <p:grpSpPr>
          <a:xfrm>
            <a:off x="2248220" y="2964003"/>
            <a:ext cx="345328" cy="352833"/>
            <a:chOff x="-24353875" y="3147725"/>
            <a:chExt cx="289875" cy="296175"/>
          </a:xfrm>
          <a:solidFill>
            <a:schemeClr val="tx1"/>
          </a:solidFill>
        </p:grpSpPr>
        <p:sp>
          <p:nvSpPr>
            <p:cNvPr id="30" name="Google Shape;5928;p75">
              <a:extLst>
                <a:ext uri="{FF2B5EF4-FFF2-40B4-BE49-F238E27FC236}">
                  <a16:creationId xmlns:a16="http://schemas.microsoft.com/office/drawing/2014/main" id="{74AFD24C-471B-E033-18EC-24C3B8D5CAFA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29;p75">
              <a:extLst>
                <a:ext uri="{FF2B5EF4-FFF2-40B4-BE49-F238E27FC236}">
                  <a16:creationId xmlns:a16="http://schemas.microsoft.com/office/drawing/2014/main" id="{4F7B6CAB-DDF6-02D7-3B93-BB79CE016298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731;p43">
            <a:extLst>
              <a:ext uri="{FF2B5EF4-FFF2-40B4-BE49-F238E27FC236}">
                <a16:creationId xmlns:a16="http://schemas.microsoft.com/office/drawing/2014/main" id="{1C65668C-08AC-846A-AAB2-61C81BBB6BB9}"/>
              </a:ext>
            </a:extLst>
          </p:cNvPr>
          <p:cNvSpPr txBox="1">
            <a:spLocks/>
          </p:cNvSpPr>
          <p:nvPr/>
        </p:nvSpPr>
        <p:spPr>
          <a:xfrm>
            <a:off x="2818876" y="3909422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Proof</a:t>
            </a:r>
            <a:r>
              <a:rPr lang="es-ES" dirty="0">
                <a:solidFill>
                  <a:schemeClr val="bg2"/>
                </a:solidFill>
              </a:rPr>
              <a:t> idea</a:t>
            </a:r>
          </a:p>
        </p:txBody>
      </p:sp>
      <p:sp>
        <p:nvSpPr>
          <p:cNvPr id="8" name="Google Shape;748;p43">
            <a:extLst>
              <a:ext uri="{FF2B5EF4-FFF2-40B4-BE49-F238E27FC236}">
                <a16:creationId xmlns:a16="http://schemas.microsoft.com/office/drawing/2014/main" id="{93B39C82-D10F-F83E-C5C1-520687AF9AFC}"/>
              </a:ext>
            </a:extLst>
          </p:cNvPr>
          <p:cNvSpPr/>
          <p:nvPr/>
        </p:nvSpPr>
        <p:spPr>
          <a:xfrm rot="10800000" flipH="1">
            <a:off x="2087391" y="4418189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732;p43">
                <a:extLst>
                  <a:ext uri="{FF2B5EF4-FFF2-40B4-BE49-F238E27FC236}">
                    <a16:creationId xmlns:a16="http://schemas.microsoft.com/office/drawing/2014/main" id="{868CF8EF-2E43-A359-D8DB-FCF17D869F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8875" y="4141460"/>
                <a:ext cx="5312928" cy="594779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Upper bound: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-tuple constraint has a triplet constraint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Lower bound: same idea as for triplets</a:t>
                </a:r>
              </a:p>
            </p:txBody>
          </p:sp>
        </mc:Choice>
        <mc:Fallback xmlns="">
          <p:sp>
            <p:nvSpPr>
              <p:cNvPr id="10" name="Google Shape;732;p43">
                <a:extLst>
                  <a:ext uri="{FF2B5EF4-FFF2-40B4-BE49-F238E27FC236}">
                    <a16:creationId xmlns:a16="http://schemas.microsoft.com/office/drawing/2014/main" id="{868CF8EF-2E43-A359-D8DB-FCF17D86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875" y="4141460"/>
                <a:ext cx="5312928" cy="594779"/>
              </a:xfrm>
              <a:prstGeom prst="rect">
                <a:avLst/>
              </a:prstGeom>
              <a:blipFill>
                <a:blip r:embed="rId11"/>
                <a:stretch>
                  <a:fillRect l="-1190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oogle Shape;5927;p75">
            <a:extLst>
              <a:ext uri="{FF2B5EF4-FFF2-40B4-BE49-F238E27FC236}">
                <a16:creationId xmlns:a16="http://schemas.microsoft.com/office/drawing/2014/main" id="{0E0BA87A-A3BE-B487-C5A8-B9F8F8B2EF6F}"/>
              </a:ext>
            </a:extLst>
          </p:cNvPr>
          <p:cNvGrpSpPr/>
          <p:nvPr/>
        </p:nvGrpSpPr>
        <p:grpSpPr>
          <a:xfrm>
            <a:off x="2248219" y="4001660"/>
            <a:ext cx="345328" cy="352833"/>
            <a:chOff x="-24353875" y="3147725"/>
            <a:chExt cx="289875" cy="296175"/>
          </a:xfrm>
          <a:solidFill>
            <a:schemeClr val="tx1"/>
          </a:solidFill>
        </p:grpSpPr>
        <p:sp>
          <p:nvSpPr>
            <p:cNvPr id="15" name="Google Shape;5928;p75">
              <a:extLst>
                <a:ext uri="{FF2B5EF4-FFF2-40B4-BE49-F238E27FC236}">
                  <a16:creationId xmlns:a16="http://schemas.microsoft.com/office/drawing/2014/main" id="{3516E6E0-2F1B-2923-697A-4FE693CD7658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29;p75">
              <a:extLst>
                <a:ext uri="{FF2B5EF4-FFF2-40B4-BE49-F238E27FC236}">
                  <a16:creationId xmlns:a16="http://schemas.microsoft.com/office/drawing/2014/main" id="{163D5EA0-7A22-5F74-D059-ADB89D82FB6D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5A6BE4-FB52-E1DD-A46E-FB718F800EE9}"/>
              </a:ext>
            </a:extLst>
          </p:cNvPr>
          <p:cNvGrpSpPr/>
          <p:nvPr/>
        </p:nvGrpSpPr>
        <p:grpSpPr>
          <a:xfrm>
            <a:off x="156316" y="1017725"/>
            <a:ext cx="1865742" cy="1613925"/>
            <a:chOff x="156316" y="1017725"/>
            <a:chExt cx="1865742" cy="161392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996C966-E7A7-DA9A-86D5-6D7D21D6542A}"/>
                </a:ext>
              </a:extLst>
            </p:cNvPr>
            <p:cNvCxnSpPr>
              <a:cxnSpLocks/>
            </p:cNvCxnSpPr>
            <p:nvPr/>
          </p:nvCxnSpPr>
          <p:spPr>
            <a:xfrm>
              <a:off x="726551" y="1845418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43920D-E473-5607-135F-C096FE10FA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275" y="1845418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0DDEC26-E8EE-2F6D-73AC-74804BAE4E02}"/>
                </a:ext>
              </a:extLst>
            </p:cNvPr>
            <p:cNvCxnSpPr>
              <a:cxnSpLocks/>
            </p:cNvCxnSpPr>
            <p:nvPr/>
          </p:nvCxnSpPr>
          <p:spPr>
            <a:xfrm>
              <a:off x="1111561" y="1426719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4F6F9D-0338-F698-2D07-BE9545136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551" y="1426719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5945E3-6F6F-EAB8-621E-FED128C3906D}"/>
                </a:ext>
              </a:extLst>
            </p:cNvPr>
            <p:cNvCxnSpPr>
              <a:cxnSpLocks/>
            </p:cNvCxnSpPr>
            <p:nvPr/>
          </p:nvCxnSpPr>
          <p:spPr>
            <a:xfrm>
              <a:off x="1496571" y="1017725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6F5C59C-C639-7858-0567-61DC3D3120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1561" y="1017725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D561F87-2C25-14F0-DDC6-443AF5A13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16" y="2275279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61BE71B3-90EA-E8FE-7FDE-4D819FE6C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12" y="2278132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041947CE-33A6-C93F-BD6C-192D6B77E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852" y="1756341"/>
              <a:ext cx="505921" cy="26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Stanford University Logo - PNG and Vector - Logo Download">
              <a:extLst>
                <a:ext uri="{FF2B5EF4-FFF2-40B4-BE49-F238E27FC236}">
                  <a16:creationId xmlns:a16="http://schemas.microsoft.com/office/drawing/2014/main" id="{AF47672B-3554-ECA7-1E94-847500BE3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128" y="1362329"/>
              <a:ext cx="254930" cy="38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231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9"/>
    </mc:Choice>
    <mc:Fallback xmlns="">
      <p:transition spd="slow" advTm="31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287380" y="458604"/>
            <a:ext cx="8532155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Tree learning via “odd one out” constraints</a:t>
            </a:r>
          </a:p>
        </p:txBody>
      </p:sp>
      <p:sp>
        <p:nvSpPr>
          <p:cNvPr id="562" name="Google Shape;731;p43">
            <a:extLst>
              <a:ext uri="{FF2B5EF4-FFF2-40B4-BE49-F238E27FC236}">
                <a16:creationId xmlns:a16="http://schemas.microsoft.com/office/drawing/2014/main" id="{1215DFD6-1CEF-B95A-EE27-1E6268DDCBD9}"/>
              </a:ext>
            </a:extLst>
          </p:cNvPr>
          <p:cNvSpPr txBox="1">
            <a:spLocks/>
          </p:cNvSpPr>
          <p:nvPr/>
        </p:nvSpPr>
        <p:spPr>
          <a:xfrm>
            <a:off x="878422" y="1141506"/>
            <a:ext cx="1380487" cy="337280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dirty="0" err="1">
                <a:solidFill>
                  <a:schemeClr val="bg2"/>
                </a:solidFill>
              </a:rPr>
              <a:t>Constraints</a:t>
            </a:r>
            <a:endParaRPr lang="es-ES" sz="2000" dirty="0">
              <a:solidFill>
                <a:schemeClr val="bg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32D67C-913F-C898-9586-52E319455669}"/>
              </a:ext>
            </a:extLst>
          </p:cNvPr>
          <p:cNvGrpSpPr/>
          <p:nvPr/>
        </p:nvGrpSpPr>
        <p:grpSpPr>
          <a:xfrm>
            <a:off x="780125" y="1780674"/>
            <a:ext cx="1601844" cy="2761081"/>
            <a:chOff x="780125" y="1780674"/>
            <a:chExt cx="1601844" cy="276108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7A496B3-969C-F13E-1C7B-EDD822AA2059}"/>
                </a:ext>
              </a:extLst>
            </p:cNvPr>
            <p:cNvCxnSpPr>
              <a:cxnSpLocks/>
            </p:cNvCxnSpPr>
            <p:nvPr/>
          </p:nvCxnSpPr>
          <p:spPr>
            <a:xfrm>
              <a:off x="1351535" y="2199373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5AEE9C1-A04D-7054-82C2-8B4F48E962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7259" y="2199373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EE15B7-6CB9-4162-35FE-ECE65788419E}"/>
                </a:ext>
              </a:extLst>
            </p:cNvPr>
            <p:cNvCxnSpPr>
              <a:cxnSpLocks/>
            </p:cNvCxnSpPr>
            <p:nvPr/>
          </p:nvCxnSpPr>
          <p:spPr>
            <a:xfrm>
              <a:off x="1736545" y="1780674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B2712D-0F2F-8D4A-B9F0-B56ED9B5E8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1535" y="1780674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869C5A9-2AE0-6D65-A0CB-4E51924932A8}"/>
                </a:ext>
              </a:extLst>
            </p:cNvPr>
            <p:cNvCxnSpPr>
              <a:cxnSpLocks/>
            </p:cNvCxnSpPr>
            <p:nvPr/>
          </p:nvCxnSpPr>
          <p:spPr>
            <a:xfrm>
              <a:off x="1351535" y="3752249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FEFD890-3E80-183B-2013-E7071E7B37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7259" y="3752249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890D14D-B1A9-8B0E-DC4C-37C928190E8B}"/>
                </a:ext>
              </a:extLst>
            </p:cNvPr>
            <p:cNvCxnSpPr>
              <a:cxnSpLocks/>
            </p:cNvCxnSpPr>
            <p:nvPr/>
          </p:nvCxnSpPr>
          <p:spPr>
            <a:xfrm>
              <a:off x="1736545" y="3333550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5CFB72-501D-08C2-8326-5F7884DC7F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1535" y="3333550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34A38640-870A-3F4A-1A09-31F7DB576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048" y="2117406"/>
              <a:ext cx="505921" cy="26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D6460AB3-F662-760C-7DEF-3D0BD7B0F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0" y="2619440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73CBFA63-B724-953C-7A8C-685E4AF85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786" y="2622293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Stanford University Logo - PNG and Vector - Logo Download">
              <a:extLst>
                <a:ext uri="{FF2B5EF4-FFF2-40B4-BE49-F238E27FC236}">
                  <a16:creationId xmlns:a16="http://schemas.microsoft.com/office/drawing/2014/main" id="{76091CB4-B542-F4ED-7A5F-ADB4DBE3C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976" y="3687503"/>
              <a:ext cx="254930" cy="38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1A9506A7-44F7-892E-818D-AE19FE659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125" y="4185384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7F24BF7D-E256-89AD-59D5-607B013C2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821" y="4188237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DE9AB1-380E-894A-E3EA-3C0FF986074B}"/>
              </a:ext>
            </a:extLst>
          </p:cNvPr>
          <p:cNvGrpSpPr/>
          <p:nvPr/>
        </p:nvGrpSpPr>
        <p:grpSpPr>
          <a:xfrm>
            <a:off x="2706386" y="1135912"/>
            <a:ext cx="2870892" cy="3491590"/>
            <a:chOff x="2706386" y="1135912"/>
            <a:chExt cx="2870892" cy="3491590"/>
          </a:xfrm>
        </p:grpSpPr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D9AA2392-EF56-5511-582A-2ABEEFD8389D}"/>
                </a:ext>
              </a:extLst>
            </p:cNvPr>
            <p:cNvCxnSpPr>
              <a:cxnSpLocks/>
            </p:cNvCxnSpPr>
            <p:nvPr/>
          </p:nvCxnSpPr>
          <p:spPr>
            <a:xfrm>
              <a:off x="3629635" y="2367282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0E6B8AF1-2D8B-0925-2E00-03513094E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5359" y="2367282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A1DA3F65-DEE8-9D0D-DA58-D77A4AE74FFD}"/>
                </a:ext>
              </a:extLst>
            </p:cNvPr>
            <p:cNvCxnSpPr>
              <a:cxnSpLocks/>
            </p:cNvCxnSpPr>
            <p:nvPr/>
          </p:nvCxnSpPr>
          <p:spPr>
            <a:xfrm>
              <a:off x="4014645" y="1948583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8D96CE15-4442-1E92-C877-EB75256FD9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9635" y="1948583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2A63BF52-A481-C144-3128-522D66ECB579}"/>
                </a:ext>
              </a:extLst>
            </p:cNvPr>
            <p:cNvCxnSpPr>
              <a:cxnSpLocks/>
            </p:cNvCxnSpPr>
            <p:nvPr/>
          </p:nvCxnSpPr>
          <p:spPr>
            <a:xfrm>
              <a:off x="4399655" y="1539589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6EE31CD6-3861-0C1E-5109-4C5EC0ACA7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4645" y="1539589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2AFCD0BA-B16C-4F62-5219-6444D47F1116}"/>
                </a:ext>
              </a:extLst>
            </p:cNvPr>
            <p:cNvCxnSpPr>
              <a:cxnSpLocks/>
            </p:cNvCxnSpPr>
            <p:nvPr/>
          </p:nvCxnSpPr>
          <p:spPr>
            <a:xfrm>
              <a:off x="3629635" y="3832758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651647EA-396E-4952-A125-03F7EA1A39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5359" y="3832758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0AAD7DB9-5C7F-D3B1-7FB7-5712950FE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6427" y="3830644"/>
              <a:ext cx="353420" cy="42212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B03CFF22-4ABE-C125-4671-1E0FCEFEE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9635" y="3411945"/>
              <a:ext cx="691369" cy="42081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79EAD8D1-707F-A9FF-B8CF-0B2856D46D44}"/>
                </a:ext>
              </a:extLst>
            </p:cNvPr>
            <p:cNvCxnSpPr>
              <a:cxnSpLocks/>
            </p:cNvCxnSpPr>
            <p:nvPr/>
          </p:nvCxnSpPr>
          <p:spPr>
            <a:xfrm>
              <a:off x="5119847" y="3832758"/>
              <a:ext cx="330727" cy="417892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FF2FD3B1-C7EF-A40B-D927-37E268768B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21004" y="3409831"/>
              <a:ext cx="798843" cy="42081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9" name="Google Shape;958;p52">
              <a:extLst>
                <a:ext uri="{FF2B5EF4-FFF2-40B4-BE49-F238E27FC236}">
                  <a16:creationId xmlns:a16="http://schemas.microsoft.com/office/drawing/2014/main" id="{97FC35F7-6BDF-F2FA-4D7A-D89C8223C69A}"/>
                </a:ext>
              </a:extLst>
            </p:cNvPr>
            <p:cNvGrpSpPr/>
            <p:nvPr/>
          </p:nvGrpSpPr>
          <p:grpSpPr>
            <a:xfrm rot="-5400000" flipH="1">
              <a:off x="1069296" y="2784873"/>
              <a:ext cx="3444720" cy="170539"/>
              <a:chOff x="2411286" y="3707402"/>
              <a:chExt cx="7066091" cy="349824"/>
            </a:xfrm>
          </p:grpSpPr>
          <p:sp>
            <p:nvSpPr>
              <p:cNvPr id="550" name="Google Shape;959;p52">
                <a:extLst>
                  <a:ext uri="{FF2B5EF4-FFF2-40B4-BE49-F238E27FC236}">
                    <a16:creationId xmlns:a16="http://schemas.microsoft.com/office/drawing/2014/main" id="{A9EE3110-2B2F-910D-1313-0DF958255205}"/>
                  </a:ext>
                </a:extLst>
              </p:cNvPr>
              <p:cNvSpPr/>
              <p:nvPr/>
            </p:nvSpPr>
            <p:spPr>
              <a:xfrm>
                <a:off x="2753337" y="3707402"/>
                <a:ext cx="679051" cy="3498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764" extrusionOk="0">
                    <a:moveTo>
                      <a:pt x="916" y="0"/>
                    </a:moveTo>
                    <a:lnTo>
                      <a:pt x="1" y="382"/>
                    </a:lnTo>
                    <a:lnTo>
                      <a:pt x="916" y="764"/>
                    </a:lnTo>
                    <a:lnTo>
                      <a:pt x="1483" y="382"/>
                    </a:lnTo>
                    <a:lnTo>
                      <a:pt x="9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960;p52">
                <a:extLst>
                  <a:ext uri="{FF2B5EF4-FFF2-40B4-BE49-F238E27FC236}">
                    <a16:creationId xmlns:a16="http://schemas.microsoft.com/office/drawing/2014/main" id="{BD625C35-422A-63C8-5D73-106970B052CA}"/>
                  </a:ext>
                </a:extLst>
              </p:cNvPr>
              <p:cNvSpPr/>
              <p:nvPr/>
            </p:nvSpPr>
            <p:spPr>
              <a:xfrm>
                <a:off x="2411286" y="3783182"/>
                <a:ext cx="198266" cy="198264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9" y="1"/>
                    </a:moveTo>
                    <a:cubicBezTo>
                      <a:pt x="97" y="1"/>
                      <a:pt x="0" y="97"/>
                      <a:pt x="0" y="214"/>
                    </a:cubicBezTo>
                    <a:cubicBezTo>
                      <a:pt x="0" y="336"/>
                      <a:pt x="97" y="433"/>
                      <a:pt x="219" y="433"/>
                    </a:cubicBezTo>
                    <a:cubicBezTo>
                      <a:pt x="336" y="433"/>
                      <a:pt x="432" y="336"/>
                      <a:pt x="432" y="214"/>
                    </a:cubicBezTo>
                    <a:cubicBezTo>
                      <a:pt x="432" y="97"/>
                      <a:pt x="336" y="1"/>
                      <a:pt x="2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961;p52">
                <a:extLst>
                  <a:ext uri="{FF2B5EF4-FFF2-40B4-BE49-F238E27FC236}">
                    <a16:creationId xmlns:a16="http://schemas.microsoft.com/office/drawing/2014/main" id="{7AD8E436-B2D1-C5B0-466A-BACB9A93A148}"/>
                  </a:ext>
                </a:extLst>
              </p:cNvPr>
              <p:cNvSpPr/>
              <p:nvPr/>
            </p:nvSpPr>
            <p:spPr>
              <a:xfrm>
                <a:off x="3453007" y="3913630"/>
                <a:ext cx="90662" cy="9111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9" extrusionOk="0">
                    <a:moveTo>
                      <a:pt x="97" y="1"/>
                    </a:moveTo>
                    <a:cubicBezTo>
                      <a:pt x="43" y="1"/>
                      <a:pt x="0" y="47"/>
                      <a:pt x="0" y="102"/>
                    </a:cubicBezTo>
                    <a:cubicBezTo>
                      <a:pt x="0" y="156"/>
                      <a:pt x="43" y="198"/>
                      <a:pt x="97" y="198"/>
                    </a:cubicBezTo>
                    <a:cubicBezTo>
                      <a:pt x="151" y="198"/>
                      <a:pt x="198" y="156"/>
                      <a:pt x="198" y="102"/>
                    </a:cubicBezTo>
                    <a:cubicBezTo>
                      <a:pt x="198" y="47"/>
                      <a:pt x="151" y="1"/>
                      <a:pt x="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962;p52">
                <a:extLst>
                  <a:ext uri="{FF2B5EF4-FFF2-40B4-BE49-F238E27FC236}">
                    <a16:creationId xmlns:a16="http://schemas.microsoft.com/office/drawing/2014/main" id="{8259F97B-33FF-E9C6-2B8A-B87FCE6F83F8}"/>
                  </a:ext>
                </a:extLst>
              </p:cNvPr>
              <p:cNvSpPr/>
              <p:nvPr/>
            </p:nvSpPr>
            <p:spPr>
              <a:xfrm>
                <a:off x="3453007" y="3750622"/>
                <a:ext cx="90662" cy="90661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8" extrusionOk="0">
                    <a:moveTo>
                      <a:pt x="97" y="0"/>
                    </a:moveTo>
                    <a:cubicBezTo>
                      <a:pt x="43" y="0"/>
                      <a:pt x="0" y="47"/>
                      <a:pt x="0" y="101"/>
                    </a:cubicBezTo>
                    <a:cubicBezTo>
                      <a:pt x="0" y="155"/>
                      <a:pt x="43" y="198"/>
                      <a:pt x="97" y="198"/>
                    </a:cubicBezTo>
                    <a:cubicBezTo>
                      <a:pt x="151" y="198"/>
                      <a:pt x="198" y="155"/>
                      <a:pt x="198" y="101"/>
                    </a:cubicBezTo>
                    <a:cubicBezTo>
                      <a:pt x="198" y="47"/>
                      <a:pt x="151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963;p52">
                <a:extLst>
                  <a:ext uri="{FF2B5EF4-FFF2-40B4-BE49-F238E27FC236}">
                    <a16:creationId xmlns:a16="http://schemas.microsoft.com/office/drawing/2014/main" id="{2D361D66-6AA5-66B6-C040-24756F49BF4E}"/>
                  </a:ext>
                </a:extLst>
              </p:cNvPr>
              <p:cNvSpPr/>
              <p:nvPr/>
            </p:nvSpPr>
            <p:spPr>
              <a:xfrm rot="-5400000">
                <a:off x="6390528" y="870182"/>
                <a:ext cx="149400" cy="60243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731;p43">
              <a:extLst>
                <a:ext uri="{FF2B5EF4-FFF2-40B4-BE49-F238E27FC236}">
                  <a16:creationId xmlns:a16="http://schemas.microsoft.com/office/drawing/2014/main" id="{44BD6FE1-4A9D-309E-4F3C-B533D8D9CBA6}"/>
                </a:ext>
              </a:extLst>
            </p:cNvPr>
            <p:cNvSpPr txBox="1">
              <a:spLocks/>
            </p:cNvSpPr>
            <p:nvPr/>
          </p:nvSpPr>
          <p:spPr>
            <a:xfrm>
              <a:off x="3153607" y="1135912"/>
              <a:ext cx="2380926" cy="337280"/>
            </a:xfrm>
            <a:prstGeom prst="rect">
              <a:avLst/>
            </a:prstGeom>
          </p:spPr>
          <p:txBody>
            <a:bodyPr spcFirstLastPara="1" wrap="square" lIns="36000" tIns="36000" rIns="36000" bIns="360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s-ES" sz="2000" dirty="0" err="1">
                  <a:solidFill>
                    <a:schemeClr val="bg2"/>
                  </a:solidFill>
                </a:rPr>
                <a:t>Some</a:t>
              </a:r>
              <a:r>
                <a:rPr lang="es-ES" sz="2000" dirty="0">
                  <a:solidFill>
                    <a:schemeClr val="bg2"/>
                  </a:solidFill>
                </a:rPr>
                <a:t> </a:t>
              </a:r>
              <a:r>
                <a:rPr lang="es-ES" sz="2000" dirty="0" err="1">
                  <a:solidFill>
                    <a:schemeClr val="bg2"/>
                  </a:solidFill>
                </a:rPr>
                <a:t>possible</a:t>
              </a:r>
              <a:r>
                <a:rPr lang="es-ES" sz="2000" dirty="0">
                  <a:solidFill>
                    <a:schemeClr val="bg2"/>
                  </a:solidFill>
                </a:rPr>
                <a:t> </a:t>
              </a:r>
              <a:r>
                <a:rPr lang="es-ES" sz="2000" dirty="0" err="1">
                  <a:solidFill>
                    <a:schemeClr val="bg2"/>
                  </a:solidFill>
                </a:rPr>
                <a:t>trees</a:t>
              </a:r>
              <a:endParaRPr lang="es-ES" sz="2000" dirty="0">
                <a:solidFill>
                  <a:schemeClr val="bg2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E6823D-F79F-2F52-35DC-E9560280E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400" y="2797143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54FE6D0A-D1F4-3F75-D5BC-E508983BF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096" y="2799996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D1791B6-5214-7CE2-33AE-CB5A3A5A9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936" y="2278205"/>
              <a:ext cx="505921" cy="26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Stanford University Logo - PNG and Vector - Logo Download">
              <a:extLst>
                <a:ext uri="{FF2B5EF4-FFF2-40B4-BE49-F238E27FC236}">
                  <a16:creationId xmlns:a16="http://schemas.microsoft.com/office/drawing/2014/main" id="{CC7340B2-5D69-ABB0-0E68-F1EA63855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212" y="1884193"/>
              <a:ext cx="254930" cy="38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E699AA-E1E4-1C39-4E33-269F499B7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065" y="4269021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8EDB38F3-9078-DAA1-E680-19826518FB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761" y="4271874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10DDFC03-368A-573E-2ADB-D62C00A5A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333" y="4270174"/>
              <a:ext cx="505921" cy="26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Stanford University Logo - PNG and Vector - Logo Download">
              <a:extLst>
                <a:ext uri="{FF2B5EF4-FFF2-40B4-BE49-F238E27FC236}">
                  <a16:creationId xmlns:a16="http://schemas.microsoft.com/office/drawing/2014/main" id="{302A3965-FF5F-7926-7E90-11B1EC666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348" y="4245990"/>
              <a:ext cx="254930" cy="38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0882B4-F464-2EF5-3814-506EF5D252AA}"/>
              </a:ext>
            </a:extLst>
          </p:cNvPr>
          <p:cNvGrpSpPr/>
          <p:nvPr/>
        </p:nvGrpSpPr>
        <p:grpSpPr>
          <a:xfrm>
            <a:off x="5811216" y="1147782"/>
            <a:ext cx="3056077" cy="3532686"/>
            <a:chOff x="5811216" y="1147782"/>
            <a:chExt cx="3056077" cy="3532686"/>
          </a:xfrm>
        </p:grpSpPr>
        <p:grpSp>
          <p:nvGrpSpPr>
            <p:cNvPr id="555" name="Google Shape;958;p52">
              <a:extLst>
                <a:ext uri="{FF2B5EF4-FFF2-40B4-BE49-F238E27FC236}">
                  <a16:creationId xmlns:a16="http://schemas.microsoft.com/office/drawing/2014/main" id="{159F276D-7A67-C6D8-64EA-FE7E6C8B096C}"/>
                </a:ext>
              </a:extLst>
            </p:cNvPr>
            <p:cNvGrpSpPr/>
            <p:nvPr/>
          </p:nvGrpSpPr>
          <p:grpSpPr>
            <a:xfrm rot="-5400000" flipH="1">
              <a:off x="4174126" y="2784873"/>
              <a:ext cx="3444720" cy="170539"/>
              <a:chOff x="2411286" y="3707402"/>
              <a:chExt cx="7066091" cy="349824"/>
            </a:xfrm>
          </p:grpSpPr>
          <p:sp>
            <p:nvSpPr>
              <p:cNvPr id="556" name="Google Shape;959;p52">
                <a:extLst>
                  <a:ext uri="{FF2B5EF4-FFF2-40B4-BE49-F238E27FC236}">
                    <a16:creationId xmlns:a16="http://schemas.microsoft.com/office/drawing/2014/main" id="{C3B1FB95-EB6A-EC74-9702-AAFC68FEB1CD}"/>
                  </a:ext>
                </a:extLst>
              </p:cNvPr>
              <p:cNvSpPr/>
              <p:nvPr/>
            </p:nvSpPr>
            <p:spPr>
              <a:xfrm>
                <a:off x="2753337" y="3707402"/>
                <a:ext cx="679051" cy="3498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764" extrusionOk="0">
                    <a:moveTo>
                      <a:pt x="916" y="0"/>
                    </a:moveTo>
                    <a:lnTo>
                      <a:pt x="1" y="382"/>
                    </a:lnTo>
                    <a:lnTo>
                      <a:pt x="916" y="764"/>
                    </a:lnTo>
                    <a:lnTo>
                      <a:pt x="1483" y="382"/>
                    </a:lnTo>
                    <a:lnTo>
                      <a:pt x="9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960;p52">
                <a:extLst>
                  <a:ext uri="{FF2B5EF4-FFF2-40B4-BE49-F238E27FC236}">
                    <a16:creationId xmlns:a16="http://schemas.microsoft.com/office/drawing/2014/main" id="{0E2AD13F-63F3-40F0-EF19-9E285FCCAA2C}"/>
                  </a:ext>
                </a:extLst>
              </p:cNvPr>
              <p:cNvSpPr/>
              <p:nvPr/>
            </p:nvSpPr>
            <p:spPr>
              <a:xfrm>
                <a:off x="2411286" y="3783182"/>
                <a:ext cx="198266" cy="198264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9" y="1"/>
                    </a:moveTo>
                    <a:cubicBezTo>
                      <a:pt x="97" y="1"/>
                      <a:pt x="0" y="97"/>
                      <a:pt x="0" y="214"/>
                    </a:cubicBezTo>
                    <a:cubicBezTo>
                      <a:pt x="0" y="336"/>
                      <a:pt x="97" y="433"/>
                      <a:pt x="219" y="433"/>
                    </a:cubicBezTo>
                    <a:cubicBezTo>
                      <a:pt x="336" y="433"/>
                      <a:pt x="432" y="336"/>
                      <a:pt x="432" y="214"/>
                    </a:cubicBezTo>
                    <a:cubicBezTo>
                      <a:pt x="432" y="97"/>
                      <a:pt x="336" y="1"/>
                      <a:pt x="2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961;p52">
                <a:extLst>
                  <a:ext uri="{FF2B5EF4-FFF2-40B4-BE49-F238E27FC236}">
                    <a16:creationId xmlns:a16="http://schemas.microsoft.com/office/drawing/2014/main" id="{F6448717-D9DD-DF13-AEC3-2281FD38BF97}"/>
                  </a:ext>
                </a:extLst>
              </p:cNvPr>
              <p:cNvSpPr/>
              <p:nvPr/>
            </p:nvSpPr>
            <p:spPr>
              <a:xfrm>
                <a:off x="3453007" y="3913630"/>
                <a:ext cx="90662" cy="9111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9" extrusionOk="0">
                    <a:moveTo>
                      <a:pt x="97" y="1"/>
                    </a:moveTo>
                    <a:cubicBezTo>
                      <a:pt x="43" y="1"/>
                      <a:pt x="0" y="47"/>
                      <a:pt x="0" y="102"/>
                    </a:cubicBezTo>
                    <a:cubicBezTo>
                      <a:pt x="0" y="156"/>
                      <a:pt x="43" y="198"/>
                      <a:pt x="97" y="198"/>
                    </a:cubicBezTo>
                    <a:cubicBezTo>
                      <a:pt x="151" y="198"/>
                      <a:pt x="198" y="156"/>
                      <a:pt x="198" y="102"/>
                    </a:cubicBezTo>
                    <a:cubicBezTo>
                      <a:pt x="198" y="47"/>
                      <a:pt x="151" y="1"/>
                      <a:pt x="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962;p52">
                <a:extLst>
                  <a:ext uri="{FF2B5EF4-FFF2-40B4-BE49-F238E27FC236}">
                    <a16:creationId xmlns:a16="http://schemas.microsoft.com/office/drawing/2014/main" id="{F2F32A39-C0F8-C086-B8D4-19F64C3E8649}"/>
                  </a:ext>
                </a:extLst>
              </p:cNvPr>
              <p:cNvSpPr/>
              <p:nvPr/>
            </p:nvSpPr>
            <p:spPr>
              <a:xfrm>
                <a:off x="3453007" y="3750622"/>
                <a:ext cx="90662" cy="90661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8" extrusionOk="0">
                    <a:moveTo>
                      <a:pt x="97" y="0"/>
                    </a:moveTo>
                    <a:cubicBezTo>
                      <a:pt x="43" y="0"/>
                      <a:pt x="0" y="47"/>
                      <a:pt x="0" y="101"/>
                    </a:cubicBezTo>
                    <a:cubicBezTo>
                      <a:pt x="0" y="155"/>
                      <a:pt x="43" y="198"/>
                      <a:pt x="97" y="198"/>
                    </a:cubicBezTo>
                    <a:cubicBezTo>
                      <a:pt x="151" y="198"/>
                      <a:pt x="198" y="155"/>
                      <a:pt x="198" y="101"/>
                    </a:cubicBezTo>
                    <a:cubicBezTo>
                      <a:pt x="198" y="47"/>
                      <a:pt x="151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963;p52">
                <a:extLst>
                  <a:ext uri="{FF2B5EF4-FFF2-40B4-BE49-F238E27FC236}">
                    <a16:creationId xmlns:a16="http://schemas.microsoft.com/office/drawing/2014/main" id="{238BF612-563D-A8F9-B488-5F926C975E6F}"/>
                  </a:ext>
                </a:extLst>
              </p:cNvPr>
              <p:cNvSpPr/>
              <p:nvPr/>
            </p:nvSpPr>
            <p:spPr>
              <a:xfrm rot="-5400000">
                <a:off x="6390528" y="870182"/>
                <a:ext cx="149400" cy="60243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4" name="Google Shape;731;p43">
              <a:extLst>
                <a:ext uri="{FF2B5EF4-FFF2-40B4-BE49-F238E27FC236}">
                  <a16:creationId xmlns:a16="http://schemas.microsoft.com/office/drawing/2014/main" id="{C593E2B3-AE9D-B1D2-06BF-CB405765FF48}"/>
                </a:ext>
              </a:extLst>
            </p:cNvPr>
            <p:cNvSpPr txBox="1">
              <a:spLocks/>
            </p:cNvSpPr>
            <p:nvPr/>
          </p:nvSpPr>
          <p:spPr>
            <a:xfrm>
              <a:off x="6140289" y="1147782"/>
              <a:ext cx="2662012" cy="337280"/>
            </a:xfrm>
            <a:prstGeom prst="rect">
              <a:avLst/>
            </a:prstGeom>
          </p:spPr>
          <p:txBody>
            <a:bodyPr spcFirstLastPara="1" wrap="square" lIns="36000" tIns="36000" rIns="36000" bIns="360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s-ES" sz="2000" dirty="0" err="1">
                  <a:solidFill>
                    <a:schemeClr val="bg2"/>
                  </a:solidFill>
                </a:rPr>
                <a:t>Some</a:t>
              </a:r>
              <a:r>
                <a:rPr lang="es-ES" sz="2000" dirty="0">
                  <a:solidFill>
                    <a:schemeClr val="bg2"/>
                  </a:solidFill>
                </a:rPr>
                <a:t> </a:t>
              </a:r>
              <a:r>
                <a:rPr lang="es-ES" sz="2000" dirty="0" err="1">
                  <a:solidFill>
                    <a:schemeClr val="bg2"/>
                  </a:solidFill>
                </a:rPr>
                <a:t>impossible</a:t>
              </a:r>
              <a:r>
                <a:rPr lang="es-ES" sz="2000" dirty="0">
                  <a:solidFill>
                    <a:schemeClr val="bg2"/>
                  </a:solidFill>
                </a:rPr>
                <a:t> </a:t>
              </a:r>
              <a:r>
                <a:rPr lang="es-ES" sz="2000" dirty="0" err="1">
                  <a:solidFill>
                    <a:schemeClr val="bg2"/>
                  </a:solidFill>
                </a:rPr>
                <a:t>trees</a:t>
              </a:r>
              <a:endParaRPr lang="es-ES" sz="2000" dirty="0">
                <a:solidFill>
                  <a:schemeClr val="bg2"/>
                </a:solidFill>
              </a:endParaRPr>
            </a:p>
          </p:txBody>
        </p: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242F9F19-798C-8286-F03F-A9E82DAC78A2}"/>
                </a:ext>
              </a:extLst>
            </p:cNvPr>
            <p:cNvCxnSpPr>
              <a:cxnSpLocks/>
            </p:cNvCxnSpPr>
            <p:nvPr/>
          </p:nvCxnSpPr>
          <p:spPr>
            <a:xfrm>
              <a:off x="6679470" y="2385231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80654278-563B-C115-2B38-02F699FF7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194" y="2385231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FE8B4835-0146-3D78-8D19-C18E68DF59EA}"/>
                </a:ext>
              </a:extLst>
            </p:cNvPr>
            <p:cNvCxnSpPr>
              <a:cxnSpLocks/>
            </p:cNvCxnSpPr>
            <p:nvPr/>
          </p:nvCxnSpPr>
          <p:spPr>
            <a:xfrm>
              <a:off x="7064480" y="1966532"/>
              <a:ext cx="385010" cy="34259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908CC016-B2BB-4AFE-8E7D-B8430863D0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9470" y="1966532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716DD5BC-23E9-AFA2-3442-D2FF8047D8D5}"/>
                </a:ext>
              </a:extLst>
            </p:cNvPr>
            <p:cNvCxnSpPr>
              <a:cxnSpLocks/>
            </p:cNvCxnSpPr>
            <p:nvPr/>
          </p:nvCxnSpPr>
          <p:spPr>
            <a:xfrm>
              <a:off x="7449490" y="1557538"/>
              <a:ext cx="458669" cy="270042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206F0080-F1DB-6D22-D9E7-6ECFD8856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4480" y="1557538"/>
              <a:ext cx="385010" cy="41869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6D18BFED-E251-7FF7-5806-0306DDF68752}"/>
                </a:ext>
              </a:extLst>
            </p:cNvPr>
            <p:cNvCxnSpPr>
              <a:cxnSpLocks/>
            </p:cNvCxnSpPr>
            <p:nvPr/>
          </p:nvCxnSpPr>
          <p:spPr>
            <a:xfrm>
              <a:off x="6679470" y="3850707"/>
              <a:ext cx="347093" cy="4366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4703A3AE-85AB-E989-D1FA-5EBB8F1B69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194" y="3850707"/>
              <a:ext cx="344276" cy="4187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87C9666B-D0FD-1175-91E5-867CADC85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7854" y="3848593"/>
              <a:ext cx="353420" cy="42212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CDE76567-54CE-E095-E283-449941759E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9470" y="3429894"/>
              <a:ext cx="691369" cy="42081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5DD80008-086E-D4BF-1065-BEC9D87C75F0}"/>
                </a:ext>
              </a:extLst>
            </p:cNvPr>
            <p:cNvCxnSpPr>
              <a:cxnSpLocks/>
            </p:cNvCxnSpPr>
            <p:nvPr/>
          </p:nvCxnSpPr>
          <p:spPr>
            <a:xfrm>
              <a:off x="8169682" y="3850707"/>
              <a:ext cx="330727" cy="417892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5CA05D88-1C9A-2B06-96CA-B744E55AA5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0839" y="3427780"/>
              <a:ext cx="798843" cy="42081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C7EAF1-29D4-D2AE-F32C-5078FC097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986" y="2806321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C1A0A340-5B90-1837-147A-84818B060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193" y="2838110"/>
              <a:ext cx="505921" cy="26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73DBC429-0FDD-35DB-82AF-7F24ADF86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1367" y="2317974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Stanford University Logo - PNG and Vector - Logo Download">
              <a:extLst>
                <a:ext uri="{FF2B5EF4-FFF2-40B4-BE49-F238E27FC236}">
                  <a16:creationId xmlns:a16="http://schemas.microsoft.com/office/drawing/2014/main" id="{6CCC6AE8-0703-7DDA-22EE-B1E240328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580" y="1824651"/>
              <a:ext cx="254930" cy="38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1ABF2B-300E-29BD-A745-FB2D2CD24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979" y="4317513"/>
              <a:ext cx="356371" cy="35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New York University Logo, PNG, Symbol, History, Meaning">
              <a:extLst>
                <a:ext uri="{FF2B5EF4-FFF2-40B4-BE49-F238E27FC236}">
                  <a16:creationId xmlns:a16="http://schemas.microsoft.com/office/drawing/2014/main" id="{E1E5FADF-A486-2987-D8E1-A8DEB5000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8463" y="4282333"/>
              <a:ext cx="588830" cy="3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3F05441C-58E9-FA9F-D1A2-CB60960C8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247" y="4318666"/>
              <a:ext cx="505921" cy="26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Stanford University Logo - PNG and Vector - Logo Download">
              <a:extLst>
                <a:ext uri="{FF2B5EF4-FFF2-40B4-BE49-F238E27FC236}">
                  <a16:creationId xmlns:a16="http://schemas.microsoft.com/office/drawing/2014/main" id="{5E6F72E7-5E93-4753-B3E4-55A1D8571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098" y="4298956"/>
              <a:ext cx="254930" cy="38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645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9"/>
    </mc:Choice>
    <mc:Fallback xmlns="">
      <p:transition spd="slow" advTm="22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Learning problem: Sample Complexity</a:t>
            </a:r>
          </a:p>
        </p:txBody>
      </p:sp>
      <p:sp>
        <p:nvSpPr>
          <p:cNvPr id="3" name="Google Shape;731;p43">
            <a:extLst>
              <a:ext uri="{FF2B5EF4-FFF2-40B4-BE49-F238E27FC236}">
                <a16:creationId xmlns:a16="http://schemas.microsoft.com/office/drawing/2014/main" id="{69DE02F4-48A5-F78A-F028-B9E7113C7EE6}"/>
              </a:ext>
            </a:extLst>
          </p:cNvPr>
          <p:cNvSpPr txBox="1">
            <a:spLocks/>
          </p:cNvSpPr>
          <p:nvPr/>
        </p:nvSpPr>
        <p:spPr>
          <a:xfrm>
            <a:off x="1462659" y="1106414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Problem</a:t>
            </a:r>
            <a:endParaRPr lang="es-ES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12B3F16D-A3B3-D4F8-988F-A1C9417C06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2657" y="1338451"/>
                <a:ext cx="7405117" cy="1078599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elements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constraints sampled from a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Given</a:t>
                </a:r>
                <a:r>
                  <a:rPr lang="en-US" sz="2000" b="0" dirty="0"/>
                  <a:t> a triple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b="0" dirty="0"/>
                  <a:t>, predict its constraint</a:t>
                </a:r>
              </a:p>
            </p:txBody>
          </p:sp>
        </mc:Choice>
        <mc:Fallback xmlns="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12B3F16D-A3B3-D4F8-988F-A1C9417C0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657" y="1338451"/>
                <a:ext cx="7405117" cy="1078599"/>
              </a:xfrm>
              <a:prstGeom prst="rect">
                <a:avLst/>
              </a:prstGeom>
              <a:blipFill>
                <a:blip r:embed="rId4"/>
                <a:stretch>
                  <a:fillRect l="-1541" t="-4651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Google Shape;731;p43">
            <a:extLst>
              <a:ext uri="{FF2B5EF4-FFF2-40B4-BE49-F238E27FC236}">
                <a16:creationId xmlns:a16="http://schemas.microsoft.com/office/drawing/2014/main" id="{7192BC77-81D9-6A60-0125-3D14A9E98EDC}"/>
              </a:ext>
            </a:extLst>
          </p:cNvPr>
          <p:cNvSpPr txBox="1">
            <a:spLocks/>
          </p:cNvSpPr>
          <p:nvPr/>
        </p:nvSpPr>
        <p:spPr>
          <a:xfrm>
            <a:off x="1481709" y="2877728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Goal</a:t>
            </a:r>
            <a:endParaRPr lang="es-ES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732;p43">
                <a:extLst>
                  <a:ext uri="{FF2B5EF4-FFF2-40B4-BE49-F238E27FC236}">
                    <a16:creationId xmlns:a16="http://schemas.microsoft.com/office/drawing/2014/main" id="{6189A880-F80C-5F43-8A6E-701429B4F1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708" y="3109766"/>
                <a:ext cx="6942292" cy="481846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sz="2000" dirty="0"/>
                  <a:t>Error </a:t>
                </a:r>
                <a:r>
                  <a:rPr lang="es-ES" sz="2000" dirty="0" err="1"/>
                  <a:t>rate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on</a:t>
                </a:r>
                <a:r>
                  <a:rPr lang="es-ES" sz="2000" dirty="0"/>
                  <a:t> </a:t>
                </a:r>
                <a:r>
                  <a:rPr lang="es-ES" sz="2000" dirty="0" err="1"/>
                  <a:t>unseen</a:t>
                </a:r>
                <a:r>
                  <a:rPr lang="es-ES" sz="2000" dirty="0"/>
                  <a:t> </a:t>
                </a:r>
                <a:r>
                  <a:rPr lang="es-ES" sz="2000" dirty="0" err="1"/>
                  <a:t>constraints</a:t>
                </a:r>
                <a:r>
                  <a:rPr lang="es-E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000" dirty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sz="2000" dirty="0" err="1"/>
                  <a:t>The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algorithm</a:t>
                </a:r>
                <a:r>
                  <a:rPr lang="es-ES" sz="2000" dirty="0"/>
                  <a:t> </a:t>
                </a:r>
                <a:r>
                  <a:rPr lang="es-ES" sz="2000" dirty="0" err="1"/>
                  <a:t>must</a:t>
                </a:r>
                <a:r>
                  <a:rPr lang="es-ES" sz="2000" dirty="0"/>
                  <a:t> </a:t>
                </a:r>
                <a:r>
                  <a:rPr lang="es-ES" sz="2000" dirty="0" err="1"/>
                  <a:t>succeed</a:t>
                </a:r>
                <a:r>
                  <a:rPr lang="es-ES" sz="2000" dirty="0"/>
                  <a:t> </a:t>
                </a:r>
                <a:r>
                  <a:rPr lang="es-ES" sz="2000" dirty="0" err="1"/>
                  <a:t>w</a:t>
                </a:r>
                <a:r>
                  <a:rPr lang="es-ES" sz="2400" dirty="0" err="1"/>
                  <a:t>ith</a:t>
                </a:r>
                <a:r>
                  <a:rPr lang="es-ES" sz="2400" dirty="0"/>
                  <a:t> </a:t>
                </a:r>
                <a:r>
                  <a:rPr lang="es-ES" sz="2400" dirty="0" err="1"/>
                  <a:t>probability</a:t>
                </a:r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b="0" dirty="0"/>
              </a:p>
              <a:p>
                <a:endParaRPr lang="es-ES" sz="2400" dirty="0"/>
              </a:p>
            </p:txBody>
          </p:sp>
        </mc:Choice>
        <mc:Fallback xmlns="">
          <p:sp>
            <p:nvSpPr>
              <p:cNvPr id="23" name="Google Shape;732;p43">
                <a:extLst>
                  <a:ext uri="{FF2B5EF4-FFF2-40B4-BE49-F238E27FC236}">
                    <a16:creationId xmlns:a16="http://schemas.microsoft.com/office/drawing/2014/main" id="{6189A880-F80C-5F43-8A6E-701429B4F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708" y="3109766"/>
                <a:ext cx="6942292" cy="481846"/>
              </a:xfrm>
              <a:prstGeom prst="rect">
                <a:avLst/>
              </a:prstGeom>
              <a:blipFill>
                <a:blip r:embed="rId5"/>
                <a:stretch>
                  <a:fillRect l="-1460" t="-7692" b="-8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Google Shape;731;p43">
            <a:extLst>
              <a:ext uri="{FF2B5EF4-FFF2-40B4-BE49-F238E27FC236}">
                <a16:creationId xmlns:a16="http://schemas.microsoft.com/office/drawing/2014/main" id="{4D6CCD69-690B-7B33-0917-E3B35F91A3F3}"/>
              </a:ext>
            </a:extLst>
          </p:cNvPr>
          <p:cNvSpPr txBox="1">
            <a:spLocks/>
          </p:cNvSpPr>
          <p:nvPr/>
        </p:nvSpPr>
        <p:spPr>
          <a:xfrm>
            <a:off x="1491234" y="4181240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Question</a:t>
            </a:r>
            <a:endParaRPr lang="es-ES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Google Shape;732;p43">
                <a:extLst>
                  <a:ext uri="{FF2B5EF4-FFF2-40B4-BE49-F238E27FC236}">
                    <a16:creationId xmlns:a16="http://schemas.microsoft.com/office/drawing/2014/main" id="{323E8D99-67E7-67FB-7CC7-E094E66AE1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1233" y="4413278"/>
                <a:ext cx="4782109" cy="354549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2000" dirty="0" err="1"/>
                  <a:t>How</a:t>
                </a:r>
                <a:r>
                  <a:rPr lang="es-ES" sz="2000" dirty="0"/>
                  <a:t> </a:t>
                </a:r>
                <a:r>
                  <a:rPr lang="es-ES" sz="2000" dirty="0" err="1"/>
                  <a:t>large</a:t>
                </a:r>
                <a:r>
                  <a:rPr lang="es-ES" sz="2000" dirty="0"/>
                  <a:t> should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ES" sz="2000" dirty="0"/>
                  <a:t> be?</a:t>
                </a:r>
              </a:p>
            </p:txBody>
          </p:sp>
        </mc:Choice>
        <mc:Fallback xmlns="">
          <p:sp>
            <p:nvSpPr>
              <p:cNvPr id="52" name="Google Shape;732;p43">
                <a:extLst>
                  <a:ext uri="{FF2B5EF4-FFF2-40B4-BE49-F238E27FC236}">
                    <a16:creationId xmlns:a16="http://schemas.microsoft.com/office/drawing/2014/main" id="{323E8D99-67E7-67FB-7CC7-E094E66AE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33" y="4413278"/>
                <a:ext cx="4782109" cy="354549"/>
              </a:xfrm>
              <a:prstGeom prst="rect">
                <a:avLst/>
              </a:prstGeom>
              <a:blipFill>
                <a:blip r:embed="rId6"/>
                <a:stretch>
                  <a:fillRect l="-2387" t="-10345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Google Shape;748;p43">
            <a:extLst>
              <a:ext uri="{FF2B5EF4-FFF2-40B4-BE49-F238E27FC236}">
                <a16:creationId xmlns:a16="http://schemas.microsoft.com/office/drawing/2014/main" id="{CEB5CF37-B8A4-C545-DF03-2E3CEFCE25DA}"/>
              </a:ext>
            </a:extLst>
          </p:cNvPr>
          <p:cNvSpPr/>
          <p:nvPr/>
        </p:nvSpPr>
        <p:spPr>
          <a:xfrm rot="10800000" flipH="1">
            <a:off x="787030" y="4672123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61851F-B0D8-B3A8-6B84-E2B89A898882}"/>
              </a:ext>
            </a:extLst>
          </p:cNvPr>
          <p:cNvSpPr txBox="1"/>
          <p:nvPr/>
        </p:nvSpPr>
        <p:spPr>
          <a:xfrm>
            <a:off x="925756" y="3912762"/>
            <a:ext cx="356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60" name="Google Shape;748;p43">
            <a:extLst>
              <a:ext uri="{FF2B5EF4-FFF2-40B4-BE49-F238E27FC236}">
                <a16:creationId xmlns:a16="http://schemas.microsoft.com/office/drawing/2014/main" id="{2EC58D4A-E202-0C96-F0B8-A8C6ECFB76FE}"/>
              </a:ext>
            </a:extLst>
          </p:cNvPr>
          <p:cNvSpPr/>
          <p:nvPr/>
        </p:nvSpPr>
        <p:spPr>
          <a:xfrm rot="10800000" flipH="1">
            <a:off x="787030" y="3757936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748;p43">
            <a:extLst>
              <a:ext uri="{FF2B5EF4-FFF2-40B4-BE49-F238E27FC236}">
                <a16:creationId xmlns:a16="http://schemas.microsoft.com/office/drawing/2014/main" id="{C0DFC7E3-D1A6-D629-C443-DDC3BC1D00E3}"/>
              </a:ext>
            </a:extLst>
          </p:cNvPr>
          <p:cNvSpPr/>
          <p:nvPr/>
        </p:nvSpPr>
        <p:spPr>
          <a:xfrm rot="10800000" flipH="1">
            <a:off x="764088" y="1974909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6069;p76">
            <a:extLst>
              <a:ext uri="{FF2B5EF4-FFF2-40B4-BE49-F238E27FC236}">
                <a16:creationId xmlns:a16="http://schemas.microsoft.com/office/drawing/2014/main" id="{A37D630F-8516-E04E-7834-02B798998E2F}"/>
              </a:ext>
            </a:extLst>
          </p:cNvPr>
          <p:cNvGrpSpPr/>
          <p:nvPr/>
        </p:nvGrpSpPr>
        <p:grpSpPr>
          <a:xfrm>
            <a:off x="925740" y="2984875"/>
            <a:ext cx="370645" cy="368042"/>
            <a:chOff x="-63250675" y="3744075"/>
            <a:chExt cx="320350" cy="318100"/>
          </a:xfrm>
          <a:solidFill>
            <a:schemeClr val="tx1"/>
          </a:solidFill>
        </p:grpSpPr>
        <p:sp>
          <p:nvSpPr>
            <p:cNvPr id="513" name="Google Shape;6070;p76">
              <a:extLst>
                <a:ext uri="{FF2B5EF4-FFF2-40B4-BE49-F238E27FC236}">
                  <a16:creationId xmlns:a16="http://schemas.microsoft.com/office/drawing/2014/main" id="{642142E7-8BD2-7699-E50E-E8EFAAD6AE02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6071;p76">
              <a:extLst>
                <a:ext uri="{FF2B5EF4-FFF2-40B4-BE49-F238E27FC236}">
                  <a16:creationId xmlns:a16="http://schemas.microsoft.com/office/drawing/2014/main" id="{51AD0D2E-3D9E-C722-CF7C-C72A8E564FC2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6072;p76">
              <a:extLst>
                <a:ext uri="{FF2B5EF4-FFF2-40B4-BE49-F238E27FC236}">
                  <a16:creationId xmlns:a16="http://schemas.microsoft.com/office/drawing/2014/main" id="{A3EF4D2F-9C0D-E747-C928-974754DCFFA1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6263;p76">
            <a:extLst>
              <a:ext uri="{FF2B5EF4-FFF2-40B4-BE49-F238E27FC236}">
                <a16:creationId xmlns:a16="http://schemas.microsoft.com/office/drawing/2014/main" id="{04FF149C-97C3-D199-DCD6-F610506ECA54}"/>
              </a:ext>
            </a:extLst>
          </p:cNvPr>
          <p:cNvGrpSpPr/>
          <p:nvPr/>
        </p:nvGrpSpPr>
        <p:grpSpPr>
          <a:xfrm>
            <a:off x="942532" y="1490398"/>
            <a:ext cx="351940" cy="348188"/>
            <a:chOff x="581525" y="3254850"/>
            <a:chExt cx="297750" cy="294575"/>
          </a:xfrm>
          <a:solidFill>
            <a:schemeClr val="tx1"/>
          </a:solidFill>
        </p:grpSpPr>
        <p:sp>
          <p:nvSpPr>
            <p:cNvPr id="517" name="Google Shape;6264;p76">
              <a:extLst>
                <a:ext uri="{FF2B5EF4-FFF2-40B4-BE49-F238E27FC236}">
                  <a16:creationId xmlns:a16="http://schemas.microsoft.com/office/drawing/2014/main" id="{ECFBCFE4-2254-3EC1-25B7-EACAAA76B3F3}"/>
                </a:ext>
              </a:extLst>
            </p:cNvPr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6265;p76">
              <a:extLst>
                <a:ext uri="{FF2B5EF4-FFF2-40B4-BE49-F238E27FC236}">
                  <a16:creationId xmlns:a16="http://schemas.microsoft.com/office/drawing/2014/main" id="{519A6482-7678-8D42-CAA1-435A2F2BDDA3}"/>
                </a:ext>
              </a:extLst>
            </p:cNvPr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6266;p76">
              <a:extLst>
                <a:ext uri="{FF2B5EF4-FFF2-40B4-BE49-F238E27FC236}">
                  <a16:creationId xmlns:a16="http://schemas.microsoft.com/office/drawing/2014/main" id="{6A894CFA-DE27-B7C0-EC92-F2CB39892580}"/>
                </a:ext>
              </a:extLst>
            </p:cNvPr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TextBox 519">
            <a:extLst>
              <a:ext uri="{FF2B5EF4-FFF2-40B4-BE49-F238E27FC236}">
                <a16:creationId xmlns:a16="http://schemas.microsoft.com/office/drawing/2014/main" id="{2BA0CDCE-3D04-23B9-87CC-20A5B11C003A}"/>
              </a:ext>
            </a:extLst>
          </p:cNvPr>
          <p:cNvSpPr txBox="1"/>
          <p:nvPr/>
        </p:nvSpPr>
        <p:spPr>
          <a:xfrm>
            <a:off x="5707144" y="2417768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PAC-learning!</a:t>
            </a:r>
            <a:endParaRPr lang="en-US" sz="2400" dirty="0"/>
          </a:p>
        </p:txBody>
      </p:sp>
      <p:sp>
        <p:nvSpPr>
          <p:cNvPr id="521" name="Arrow: Right 520">
            <a:extLst>
              <a:ext uri="{FF2B5EF4-FFF2-40B4-BE49-F238E27FC236}">
                <a16:creationId xmlns:a16="http://schemas.microsoft.com/office/drawing/2014/main" id="{5A15DC47-7A1D-3242-A659-70F59FD8AC46}"/>
              </a:ext>
            </a:extLst>
          </p:cNvPr>
          <p:cNvSpPr/>
          <p:nvPr/>
        </p:nvSpPr>
        <p:spPr>
          <a:xfrm rot="10800000">
            <a:off x="6263817" y="2852720"/>
            <a:ext cx="978408" cy="18124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9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77"/>
    </mc:Choice>
    <mc:Fallback xmlns="">
      <p:transition spd="slow" advTm="5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" grpId="0"/>
      <p:bldP spid="52" grpId="0"/>
      <p:bldP spid="58" grpId="0" animBg="1"/>
      <p:bldP spid="59" grpId="0"/>
      <p:bldP spid="60" grpId="0" animBg="1"/>
      <p:bldP spid="520" grpId="0"/>
      <p:bldP spid="5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Our results</a:t>
            </a:r>
          </a:p>
        </p:txBody>
      </p:sp>
      <p:sp>
        <p:nvSpPr>
          <p:cNvPr id="3" name="Google Shape;731;p43">
            <a:extLst>
              <a:ext uri="{FF2B5EF4-FFF2-40B4-BE49-F238E27FC236}">
                <a16:creationId xmlns:a16="http://schemas.microsoft.com/office/drawing/2014/main" id="{69DE02F4-48A5-F78A-F028-B9E7113C7EE6}"/>
              </a:ext>
            </a:extLst>
          </p:cNvPr>
          <p:cNvSpPr txBox="1">
            <a:spLocks/>
          </p:cNvSpPr>
          <p:nvPr/>
        </p:nvSpPr>
        <p:spPr>
          <a:xfrm>
            <a:off x="1490332" y="1339829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Theorem</a:t>
            </a:r>
            <a:endParaRPr lang="es-ES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12B3F16D-A3B3-D4F8-988F-A1C9417C06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331" y="1571867"/>
                <a:ext cx="7233045" cy="481846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000" b="0" dirty="0"/>
                  <a:t>Sample complexity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Google Shape;732;p43">
                <a:extLst>
                  <a:ext uri="{FF2B5EF4-FFF2-40B4-BE49-F238E27FC236}">
                    <a16:creationId xmlns:a16="http://schemas.microsoft.com/office/drawing/2014/main" id="{12B3F16D-A3B3-D4F8-988F-A1C9417C0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31" y="1571867"/>
                <a:ext cx="7233045" cy="481846"/>
              </a:xfrm>
              <a:prstGeom prst="rect">
                <a:avLst/>
              </a:prstGeom>
              <a:blipFill>
                <a:blip r:embed="rId4"/>
                <a:stretch>
                  <a:fillRect l="-1579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Google Shape;731;p43">
            <a:extLst>
              <a:ext uri="{FF2B5EF4-FFF2-40B4-BE49-F238E27FC236}">
                <a16:creationId xmlns:a16="http://schemas.microsoft.com/office/drawing/2014/main" id="{7192BC77-81D9-6A60-0125-3D14A9E98EDC}"/>
              </a:ext>
            </a:extLst>
          </p:cNvPr>
          <p:cNvSpPr txBox="1">
            <a:spLocks/>
          </p:cNvSpPr>
          <p:nvPr/>
        </p:nvSpPr>
        <p:spPr>
          <a:xfrm>
            <a:off x="1472044" y="2612123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 err="1">
                <a:solidFill>
                  <a:schemeClr val="bg2"/>
                </a:solidFill>
              </a:rPr>
              <a:t>Discussion</a:t>
            </a:r>
            <a:endParaRPr lang="es-ES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732;p43">
                <a:extLst>
                  <a:ext uri="{FF2B5EF4-FFF2-40B4-BE49-F238E27FC236}">
                    <a16:creationId xmlns:a16="http://schemas.microsoft.com/office/drawing/2014/main" id="{6189A880-F80C-5F43-8A6E-701429B4F1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2043" y="2844161"/>
                <a:ext cx="6510669" cy="481846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Tight: linear dependence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For constant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,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(natural via the probabilistic method)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23" name="Google Shape;732;p43">
                <a:extLst>
                  <a:ext uri="{FF2B5EF4-FFF2-40B4-BE49-F238E27FC236}">
                    <a16:creationId xmlns:a16="http://schemas.microsoft.com/office/drawing/2014/main" id="{6189A880-F80C-5F43-8A6E-701429B4F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043" y="2844161"/>
                <a:ext cx="6510669" cy="481846"/>
              </a:xfrm>
              <a:prstGeom prst="rect">
                <a:avLst/>
              </a:prstGeom>
              <a:blipFill>
                <a:blip r:embed="rId5"/>
                <a:stretch>
                  <a:fillRect l="-1556" t="-10256" b="-1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Google Shape;748;p43">
            <a:extLst>
              <a:ext uri="{FF2B5EF4-FFF2-40B4-BE49-F238E27FC236}">
                <a16:creationId xmlns:a16="http://schemas.microsoft.com/office/drawing/2014/main" id="{2EC58D4A-E202-0C96-F0B8-A8C6ECFB76FE}"/>
              </a:ext>
            </a:extLst>
          </p:cNvPr>
          <p:cNvSpPr/>
          <p:nvPr/>
        </p:nvSpPr>
        <p:spPr>
          <a:xfrm rot="10800000" flipH="1">
            <a:off x="767840" y="3346517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748;p43">
            <a:extLst>
              <a:ext uri="{FF2B5EF4-FFF2-40B4-BE49-F238E27FC236}">
                <a16:creationId xmlns:a16="http://schemas.microsoft.com/office/drawing/2014/main" id="{C0DFC7E3-D1A6-D629-C443-DDC3BC1D00E3}"/>
              </a:ext>
            </a:extLst>
          </p:cNvPr>
          <p:cNvSpPr/>
          <p:nvPr/>
        </p:nvSpPr>
        <p:spPr>
          <a:xfrm rot="10800000" flipH="1">
            <a:off x="773473" y="1895498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927;p75">
            <a:extLst>
              <a:ext uri="{FF2B5EF4-FFF2-40B4-BE49-F238E27FC236}">
                <a16:creationId xmlns:a16="http://schemas.microsoft.com/office/drawing/2014/main" id="{5E7345CD-53DA-A07D-B564-13EFA5452126}"/>
              </a:ext>
            </a:extLst>
          </p:cNvPr>
          <p:cNvGrpSpPr/>
          <p:nvPr/>
        </p:nvGrpSpPr>
        <p:grpSpPr>
          <a:xfrm>
            <a:off x="928250" y="1468743"/>
            <a:ext cx="345328" cy="352833"/>
            <a:chOff x="-24353875" y="3147725"/>
            <a:chExt cx="289875" cy="296175"/>
          </a:xfrm>
          <a:solidFill>
            <a:schemeClr val="tx1"/>
          </a:solidFill>
        </p:grpSpPr>
        <p:sp>
          <p:nvSpPr>
            <p:cNvPr id="5" name="Google Shape;5928;p75">
              <a:extLst>
                <a:ext uri="{FF2B5EF4-FFF2-40B4-BE49-F238E27FC236}">
                  <a16:creationId xmlns:a16="http://schemas.microsoft.com/office/drawing/2014/main" id="{2D1AED61-5F78-6D9B-3873-B04FAEB12C61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929;p75">
              <a:extLst>
                <a:ext uri="{FF2B5EF4-FFF2-40B4-BE49-F238E27FC236}">
                  <a16:creationId xmlns:a16="http://schemas.microsoft.com/office/drawing/2014/main" id="{0A5534C5-3605-8D3E-A989-E18EFADEB5B1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897;p75">
            <a:extLst>
              <a:ext uri="{FF2B5EF4-FFF2-40B4-BE49-F238E27FC236}">
                <a16:creationId xmlns:a16="http://schemas.microsoft.com/office/drawing/2014/main" id="{914BE456-524E-2831-3BE7-CA87B8EFDDB1}"/>
              </a:ext>
            </a:extLst>
          </p:cNvPr>
          <p:cNvGrpSpPr/>
          <p:nvPr/>
        </p:nvGrpSpPr>
        <p:grpSpPr>
          <a:xfrm>
            <a:off x="952180" y="2890318"/>
            <a:ext cx="289962" cy="352833"/>
            <a:chOff x="-24709100" y="3888875"/>
            <a:chExt cx="243400" cy="296175"/>
          </a:xfrm>
          <a:solidFill>
            <a:schemeClr val="tx1"/>
          </a:solidFill>
        </p:grpSpPr>
        <p:sp>
          <p:nvSpPr>
            <p:cNvPr id="8" name="Google Shape;5898;p75">
              <a:extLst>
                <a:ext uri="{FF2B5EF4-FFF2-40B4-BE49-F238E27FC236}">
                  <a16:creationId xmlns:a16="http://schemas.microsoft.com/office/drawing/2014/main" id="{7E68F06F-E5E1-A81B-4BB8-701EDF65F625}"/>
                </a:ext>
              </a:extLst>
            </p:cNvPr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899;p75">
              <a:extLst>
                <a:ext uri="{FF2B5EF4-FFF2-40B4-BE49-F238E27FC236}">
                  <a16:creationId xmlns:a16="http://schemas.microsoft.com/office/drawing/2014/main" id="{54348DD7-BE87-AD9A-5B45-51373F920DEC}"/>
                </a:ext>
              </a:extLst>
            </p:cNvPr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900;p75">
              <a:extLst>
                <a:ext uri="{FF2B5EF4-FFF2-40B4-BE49-F238E27FC236}">
                  <a16:creationId xmlns:a16="http://schemas.microsoft.com/office/drawing/2014/main" id="{77A2A1FD-8637-A7DD-98CA-F1EE0D87DBC8}"/>
                </a:ext>
              </a:extLst>
            </p:cNvPr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732;p43">
            <a:extLst>
              <a:ext uri="{FF2B5EF4-FFF2-40B4-BE49-F238E27FC236}">
                <a16:creationId xmlns:a16="http://schemas.microsoft.com/office/drawing/2014/main" id="{7019CF27-CB3E-4E07-D823-0A8AD3CFF44D}"/>
              </a:ext>
            </a:extLst>
          </p:cNvPr>
          <p:cNvSpPr txBox="1">
            <a:spLocks/>
          </p:cNvSpPr>
          <p:nvPr/>
        </p:nvSpPr>
        <p:spPr>
          <a:xfrm>
            <a:off x="2257678" y="4158282"/>
            <a:ext cx="4754326" cy="481846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chemeClr val="bg2"/>
                </a:solidFill>
              </a:rPr>
              <a:t>Will outline generalizations later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F63C90-7FBB-E8D0-DF28-D13C1574F7EE}"/>
              </a:ext>
            </a:extLst>
          </p:cNvPr>
          <p:cNvSpPr/>
          <p:nvPr/>
        </p:nvSpPr>
        <p:spPr>
          <a:xfrm>
            <a:off x="438912" y="1060857"/>
            <a:ext cx="8403336" cy="12936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35"/>
    </mc:Choice>
    <mc:Fallback xmlns="">
      <p:transition spd="slow" advTm="38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PAC Learning</a:t>
            </a:r>
          </a:p>
        </p:txBody>
      </p:sp>
      <p:sp>
        <p:nvSpPr>
          <p:cNvPr id="20" name="Google Shape;731;p43">
            <a:extLst>
              <a:ext uri="{FF2B5EF4-FFF2-40B4-BE49-F238E27FC236}">
                <a16:creationId xmlns:a16="http://schemas.microsoft.com/office/drawing/2014/main" id="{9CDAFB8F-54C1-0E2F-D7CD-16639D52BB1A}"/>
              </a:ext>
            </a:extLst>
          </p:cNvPr>
          <p:cNvSpPr txBox="1">
            <a:spLocks/>
          </p:cNvSpPr>
          <p:nvPr/>
        </p:nvSpPr>
        <p:spPr>
          <a:xfrm>
            <a:off x="2663029" y="1030927"/>
            <a:ext cx="2473200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Classification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Problem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732;p43">
                <a:extLst>
                  <a:ext uri="{FF2B5EF4-FFF2-40B4-BE49-F238E27FC236}">
                    <a16:creationId xmlns:a16="http://schemas.microsoft.com/office/drawing/2014/main" id="{E2C58E3E-E2F4-3960-3641-7F948B4433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3028" y="1262964"/>
                <a:ext cx="4940930" cy="969511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/>
                  <a:t>Each input </a:t>
                </a:r>
                <a:r>
                  <a:rPr lang="es-ES" dirty="0" err="1"/>
                  <a:t>from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s-ES" dirty="0"/>
                  <a:t> has a </a:t>
                </a:r>
                <a:r>
                  <a:rPr lang="es-ES" dirty="0" err="1"/>
                  <a:t>label</a:t>
                </a:r>
                <a:r>
                  <a:rPr lang="es-ES" dirty="0"/>
                  <a:t> </a:t>
                </a:r>
                <a:r>
                  <a:rPr lang="es-ES" dirty="0" err="1"/>
                  <a:t>from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s-ES" dirty="0"/>
                  <a:t>, i.e. </a:t>
                </a:r>
                <a:r>
                  <a:rPr lang="es-ES" dirty="0" err="1"/>
                  <a:t>exists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s-E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 err="1"/>
                  <a:t>Want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</a:t>
                </a:r>
                <a:r>
                  <a:rPr lang="es-ES" dirty="0" err="1"/>
                  <a:t>find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s-E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s-ES" dirty="0"/>
              </a:p>
            </p:txBody>
          </p:sp>
        </mc:Choice>
        <mc:Fallback xmlns="">
          <p:sp>
            <p:nvSpPr>
              <p:cNvPr id="22" name="Google Shape;732;p43">
                <a:extLst>
                  <a:ext uri="{FF2B5EF4-FFF2-40B4-BE49-F238E27FC236}">
                    <a16:creationId xmlns:a16="http://schemas.microsoft.com/office/drawing/2014/main" id="{E2C58E3E-E2F4-3960-3641-7F948B443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28" y="1262964"/>
                <a:ext cx="4940930" cy="969511"/>
              </a:xfrm>
              <a:prstGeom prst="rect">
                <a:avLst/>
              </a:prstGeom>
              <a:blipFill>
                <a:blip r:embed="rId4"/>
                <a:stretch>
                  <a:fillRect l="-1282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731;p43">
            <a:extLst>
              <a:ext uri="{FF2B5EF4-FFF2-40B4-BE49-F238E27FC236}">
                <a16:creationId xmlns:a16="http://schemas.microsoft.com/office/drawing/2014/main" id="{6A9B9669-9BE3-CED2-FC57-A5DCCC6DF11C}"/>
              </a:ext>
            </a:extLst>
          </p:cNvPr>
          <p:cNvSpPr txBox="1">
            <a:spLocks/>
          </p:cNvSpPr>
          <p:nvPr/>
        </p:nvSpPr>
        <p:spPr>
          <a:xfrm>
            <a:off x="2674908" y="1920132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Hypothesis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space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Google Shape;732;p43">
                <a:extLst>
                  <a:ext uri="{FF2B5EF4-FFF2-40B4-BE49-F238E27FC236}">
                    <a16:creationId xmlns:a16="http://schemas.microsoft.com/office/drawing/2014/main" id="{90B1EEA8-62A2-E305-27CE-992EF883D9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4907" y="2152170"/>
                <a:ext cx="5145137" cy="735036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is</a:t>
                </a:r>
                <a:r>
                  <a:rPr lang="es-ES" dirty="0"/>
                  <a:t> a set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dirty="0" err="1"/>
                  <a:t>considered</a:t>
                </a:r>
                <a:r>
                  <a:rPr lang="es-ES" dirty="0"/>
                  <a:t> </a:t>
                </a:r>
                <a:r>
                  <a:rPr lang="es-ES" dirty="0" err="1"/>
                  <a:t>functions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s-ES" dirty="0"/>
                  <a:t> (</a:t>
                </a:r>
                <a:r>
                  <a:rPr lang="es-ES" dirty="0" err="1"/>
                  <a:t>e.g</a:t>
                </a:r>
                <a:r>
                  <a:rPr lang="es-ES" dirty="0"/>
                  <a:t>. </a:t>
                </a:r>
                <a:r>
                  <a:rPr lang="es-ES" dirty="0" err="1"/>
                  <a:t>tree</a:t>
                </a:r>
                <a:r>
                  <a:rPr lang="es-ES" dirty="0"/>
                  <a:t> </a:t>
                </a:r>
                <a:r>
                  <a:rPr lang="es-ES" dirty="0" err="1"/>
                  <a:t>labelings</a:t>
                </a:r>
                <a:r>
                  <a:rPr lang="es-ES" dirty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b="1" dirty="0"/>
                  <a:t>Realizable</a:t>
                </a:r>
                <a:r>
                  <a:rPr lang="es-ES" dirty="0"/>
                  <a:t>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b="0" dirty="0"/>
              </a:p>
              <a:p>
                <a:pPr marL="285750" lvl="2" indent="-285750">
                  <a:buFont typeface="Wingdings" panose="05000000000000000000" pitchFamily="2" charset="2"/>
                  <a:buChar char="v"/>
                </a:pPr>
                <a:r>
                  <a:rPr lang="es-ES" b="1" dirty="0" err="1"/>
                  <a:t>Agnostic</a:t>
                </a:r>
                <a:r>
                  <a:rPr lang="es-ES" dirty="0"/>
                  <a:t>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/>
                  <a:t> </a:t>
                </a:r>
              </a:p>
            </p:txBody>
          </p:sp>
        </mc:Choice>
        <mc:Fallback xmlns="">
          <p:sp>
            <p:nvSpPr>
              <p:cNvPr id="31" name="Google Shape;732;p43">
                <a:extLst>
                  <a:ext uri="{FF2B5EF4-FFF2-40B4-BE49-F238E27FC236}">
                    <a16:creationId xmlns:a16="http://schemas.microsoft.com/office/drawing/2014/main" id="{90B1EEA8-62A2-E305-27CE-992EF883D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907" y="2152170"/>
                <a:ext cx="5145137" cy="735036"/>
              </a:xfrm>
              <a:prstGeom prst="rect">
                <a:avLst/>
              </a:prstGeom>
              <a:blipFill>
                <a:blip r:embed="rId5"/>
                <a:stretch>
                  <a:fillRect l="-1232" t="-1695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Google Shape;748;p43">
            <a:extLst>
              <a:ext uri="{FF2B5EF4-FFF2-40B4-BE49-F238E27FC236}">
                <a16:creationId xmlns:a16="http://schemas.microsoft.com/office/drawing/2014/main" id="{65E9A62A-AEE0-5CFB-3F94-C5138DADE12E}"/>
              </a:ext>
            </a:extLst>
          </p:cNvPr>
          <p:cNvSpPr/>
          <p:nvPr/>
        </p:nvSpPr>
        <p:spPr>
          <a:xfrm rot="10800000" flipH="1">
            <a:off x="1951709" y="1685809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748;p43">
            <a:extLst>
              <a:ext uri="{FF2B5EF4-FFF2-40B4-BE49-F238E27FC236}">
                <a16:creationId xmlns:a16="http://schemas.microsoft.com/office/drawing/2014/main" id="{C8F5A3E9-801B-EEEE-942D-31B76684F9B6}"/>
              </a:ext>
            </a:extLst>
          </p:cNvPr>
          <p:cNvSpPr/>
          <p:nvPr/>
        </p:nvSpPr>
        <p:spPr>
          <a:xfrm rot="10800000" flipH="1">
            <a:off x="1960852" y="2638168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6300;p76">
            <a:extLst>
              <a:ext uri="{FF2B5EF4-FFF2-40B4-BE49-F238E27FC236}">
                <a16:creationId xmlns:a16="http://schemas.microsoft.com/office/drawing/2014/main" id="{BC2BD6E2-5327-85A7-8778-8D501BAF95B9}"/>
              </a:ext>
            </a:extLst>
          </p:cNvPr>
          <p:cNvGrpSpPr/>
          <p:nvPr/>
        </p:nvGrpSpPr>
        <p:grpSpPr>
          <a:xfrm>
            <a:off x="2121680" y="2238070"/>
            <a:ext cx="353802" cy="327739"/>
            <a:chOff x="4266025" y="3609275"/>
            <a:chExt cx="299325" cy="277275"/>
          </a:xfrm>
          <a:solidFill>
            <a:schemeClr val="tx1"/>
          </a:solidFill>
        </p:grpSpPr>
        <p:sp>
          <p:nvSpPr>
            <p:cNvPr id="41" name="Google Shape;6301;p76">
              <a:extLst>
                <a:ext uri="{FF2B5EF4-FFF2-40B4-BE49-F238E27FC236}">
                  <a16:creationId xmlns:a16="http://schemas.microsoft.com/office/drawing/2014/main" id="{FD6791CB-8C8A-6D7F-D0D9-C73DE64D2330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302;p76">
              <a:extLst>
                <a:ext uri="{FF2B5EF4-FFF2-40B4-BE49-F238E27FC236}">
                  <a16:creationId xmlns:a16="http://schemas.microsoft.com/office/drawing/2014/main" id="{3CF429E5-4245-33D4-893C-58F99619EB9D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027;p70">
            <a:extLst>
              <a:ext uri="{FF2B5EF4-FFF2-40B4-BE49-F238E27FC236}">
                <a16:creationId xmlns:a16="http://schemas.microsoft.com/office/drawing/2014/main" id="{F9A2AB30-8474-B5F1-F0CD-410AD4ABFBA6}"/>
              </a:ext>
            </a:extLst>
          </p:cNvPr>
          <p:cNvGrpSpPr/>
          <p:nvPr/>
        </p:nvGrpSpPr>
        <p:grpSpPr>
          <a:xfrm>
            <a:off x="1983556" y="1386326"/>
            <a:ext cx="602454" cy="192534"/>
            <a:chOff x="6853641" y="2534077"/>
            <a:chExt cx="1515545" cy="501229"/>
          </a:xfrm>
          <a:solidFill>
            <a:schemeClr val="tx1"/>
          </a:solidFill>
        </p:grpSpPr>
        <p:grpSp>
          <p:nvGrpSpPr>
            <p:cNvPr id="44" name="Google Shape;4028;p70">
              <a:extLst>
                <a:ext uri="{FF2B5EF4-FFF2-40B4-BE49-F238E27FC236}">
                  <a16:creationId xmlns:a16="http://schemas.microsoft.com/office/drawing/2014/main" id="{FF574CA6-D6C8-2BD2-CA64-7562515E28C4}"/>
                </a:ext>
              </a:extLst>
            </p:cNvPr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  <a:grpFill/>
          </p:grpSpPr>
          <p:sp>
            <p:nvSpPr>
              <p:cNvPr id="50" name="Google Shape;4029;p70">
                <a:extLst>
                  <a:ext uri="{FF2B5EF4-FFF2-40B4-BE49-F238E27FC236}">
                    <a16:creationId xmlns:a16="http://schemas.microsoft.com/office/drawing/2014/main" id="{9BDE40FF-4E70-A043-D6DE-CB750DC210C0}"/>
                  </a:ext>
                </a:extLst>
              </p:cNvPr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030;p70">
                <a:extLst>
                  <a:ext uri="{FF2B5EF4-FFF2-40B4-BE49-F238E27FC236}">
                    <a16:creationId xmlns:a16="http://schemas.microsoft.com/office/drawing/2014/main" id="{C54C25DE-2DB8-E4AB-2778-439952DF7F95}"/>
                  </a:ext>
                </a:extLst>
              </p:cNvPr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031;p70">
                <a:extLst>
                  <a:ext uri="{FF2B5EF4-FFF2-40B4-BE49-F238E27FC236}">
                    <a16:creationId xmlns:a16="http://schemas.microsoft.com/office/drawing/2014/main" id="{1D1F3B91-546C-EC8A-FF3F-8EC6B9111F69}"/>
                  </a:ext>
                </a:extLst>
              </p:cNvPr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032;p70">
                <a:extLst>
                  <a:ext uri="{FF2B5EF4-FFF2-40B4-BE49-F238E27FC236}">
                    <a16:creationId xmlns:a16="http://schemas.microsoft.com/office/drawing/2014/main" id="{ED6A13F3-9E9D-908F-1A42-A5C14DF6693A}"/>
                  </a:ext>
                </a:extLst>
              </p:cNvPr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033;p70">
                <a:extLst>
                  <a:ext uri="{FF2B5EF4-FFF2-40B4-BE49-F238E27FC236}">
                    <a16:creationId xmlns:a16="http://schemas.microsoft.com/office/drawing/2014/main" id="{686547D9-B443-F47C-6EFB-FF2F6003878D}"/>
                  </a:ext>
                </a:extLst>
              </p:cNvPr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034;p70">
              <a:extLst>
                <a:ext uri="{FF2B5EF4-FFF2-40B4-BE49-F238E27FC236}">
                  <a16:creationId xmlns:a16="http://schemas.microsoft.com/office/drawing/2014/main" id="{61831994-3E65-5C81-D91E-81D8AC05B50E}"/>
                </a:ext>
              </a:extLst>
            </p:cNvPr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35;p70">
              <a:extLst>
                <a:ext uri="{FF2B5EF4-FFF2-40B4-BE49-F238E27FC236}">
                  <a16:creationId xmlns:a16="http://schemas.microsoft.com/office/drawing/2014/main" id="{00E7D207-78F5-B61E-CC5A-1C6E6C67F284}"/>
                </a:ext>
              </a:extLst>
            </p:cNvPr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36;p70">
              <a:extLst>
                <a:ext uri="{FF2B5EF4-FFF2-40B4-BE49-F238E27FC236}">
                  <a16:creationId xmlns:a16="http://schemas.microsoft.com/office/drawing/2014/main" id="{1307551C-A866-C33D-2C58-6CEA1D7CA668}"/>
                </a:ext>
              </a:extLst>
            </p:cNvPr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37;p70">
              <a:extLst>
                <a:ext uri="{FF2B5EF4-FFF2-40B4-BE49-F238E27FC236}">
                  <a16:creationId xmlns:a16="http://schemas.microsoft.com/office/drawing/2014/main" id="{F1DB1D5A-11BC-BEEC-38DA-13E2767094A3}"/>
                </a:ext>
              </a:extLst>
            </p:cNvPr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38;p70">
              <a:extLst>
                <a:ext uri="{FF2B5EF4-FFF2-40B4-BE49-F238E27FC236}">
                  <a16:creationId xmlns:a16="http://schemas.microsoft.com/office/drawing/2014/main" id="{D4D03D11-3812-AA7C-D815-3ADC211FBA4F}"/>
                </a:ext>
              </a:extLst>
            </p:cNvPr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731;p43">
            <a:extLst>
              <a:ext uri="{FF2B5EF4-FFF2-40B4-BE49-F238E27FC236}">
                <a16:creationId xmlns:a16="http://schemas.microsoft.com/office/drawing/2014/main" id="{46BF3B83-B539-DB9E-8486-4D0EE7D7AE3E}"/>
              </a:ext>
            </a:extLst>
          </p:cNvPr>
          <p:cNvSpPr txBox="1">
            <a:spLocks/>
          </p:cNvSpPr>
          <p:nvPr/>
        </p:nvSpPr>
        <p:spPr>
          <a:xfrm>
            <a:off x="2627003" y="3038465"/>
            <a:ext cx="4264425" cy="254134"/>
          </a:xfrm>
          <a:prstGeom prst="rect">
            <a:avLst/>
          </a:prstGeom>
        </p:spPr>
        <p:txBody>
          <a:bodyPr spcFirstLastPara="1" wrap="square" lIns="36000" tIns="36000" rIns="36000" bIns="36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err="1">
                <a:solidFill>
                  <a:schemeClr val="bg2"/>
                </a:solidFill>
              </a:rPr>
              <a:t>Probably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Approximately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Correct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Learning</a:t>
            </a:r>
            <a:endParaRPr lang="es-E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732;p43">
                <a:extLst>
                  <a:ext uri="{FF2B5EF4-FFF2-40B4-BE49-F238E27FC236}">
                    <a16:creationId xmlns:a16="http://schemas.microsoft.com/office/drawing/2014/main" id="{A9BCB65D-2AF1-A16C-5D5B-6E706B37CE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7002" y="3270502"/>
                <a:ext cx="5145137" cy="1065663"/>
              </a:xfrm>
              <a:prstGeom prst="rect">
                <a:avLst/>
              </a:prstGeom>
            </p:spPr>
            <p:txBody>
              <a:bodyPr spcFirstLastPara="1" wrap="square" lIns="36000" tIns="36000" rIns="36000" bIns="36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/>
                  <a:t>Given a set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dirty="0" err="1"/>
                  <a:t>samples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s-E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algorithm</a:t>
                </a:r>
                <a:r>
                  <a:rPr lang="es-ES" dirty="0"/>
                  <a:t> </a:t>
                </a:r>
                <a:r>
                  <a:rPr lang="es-ES" dirty="0" err="1"/>
                  <a:t>must</a:t>
                </a:r>
                <a:r>
                  <a:rPr lang="es-ES" dirty="0"/>
                  <a:t> </a:t>
                </a:r>
                <a:r>
                  <a:rPr lang="es-ES" dirty="0" err="1"/>
                  <a:t>succeed</a:t>
                </a:r>
                <a:r>
                  <a:rPr lang="es-ES" dirty="0"/>
                  <a:t>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probability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s-E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/>
                  <a:t>Realizable: </a:t>
                </a:r>
              </a:p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𝑒𝑟𝑟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s-E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s-ES" dirty="0" err="1"/>
                  <a:t>Agnostic</a:t>
                </a:r>
                <a:r>
                  <a:rPr lang="es-ES" dirty="0"/>
                  <a:t>: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𝑒𝑟𝑟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𝑒𝑟𝑟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s-ES" dirty="0"/>
              </a:p>
              <a:p>
                <a:pPr marL="285750" lvl="1" indent="-285750">
                  <a:buFont typeface="Wingdings" panose="05000000000000000000" pitchFamily="2" charset="2"/>
                  <a:buChar char="v"/>
                </a:pPr>
                <a:endParaRPr lang="es-ES" dirty="0"/>
              </a:p>
              <a:p>
                <a:pPr lvl="6"/>
                <a:r>
                  <a:rPr lang="en-US" dirty="0">
                    <a:solidFill>
                      <a:schemeClr val="bg1">
                        <a:lumMod val="10000"/>
                      </a:schemeClr>
                    </a:solidFill>
                  </a:rPr>
                  <a:t>	</a:t>
                </a:r>
              </a:p>
              <a:p>
                <a:pPr lvl="6"/>
                <a:endParaRPr lang="en-US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Google Shape;732;p43">
                <a:extLst>
                  <a:ext uri="{FF2B5EF4-FFF2-40B4-BE49-F238E27FC236}">
                    <a16:creationId xmlns:a16="http://schemas.microsoft.com/office/drawing/2014/main" id="{A9BCB65D-2AF1-A16C-5D5B-6E706B37C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002" y="3270502"/>
                <a:ext cx="5145137" cy="1065663"/>
              </a:xfrm>
              <a:prstGeom prst="rect">
                <a:avLst/>
              </a:prstGeom>
              <a:blipFill>
                <a:blip r:embed="rId6"/>
                <a:stretch>
                  <a:fillRect l="-1232" t="-1176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748;p43">
            <a:extLst>
              <a:ext uri="{FF2B5EF4-FFF2-40B4-BE49-F238E27FC236}">
                <a16:creationId xmlns:a16="http://schemas.microsoft.com/office/drawing/2014/main" id="{C2D944A7-89F3-DEC4-16EF-6EB650F548A8}"/>
              </a:ext>
            </a:extLst>
          </p:cNvPr>
          <p:cNvSpPr/>
          <p:nvPr/>
        </p:nvSpPr>
        <p:spPr>
          <a:xfrm rot="10800000" flipH="1">
            <a:off x="1960852" y="3890504"/>
            <a:ext cx="666149" cy="50000"/>
          </a:xfrm>
          <a:custGeom>
            <a:avLst/>
            <a:gdLst/>
            <a:ahLst/>
            <a:cxnLst/>
            <a:rect l="l" t="t" r="r" b="b"/>
            <a:pathLst>
              <a:path w="6597" h="178" extrusionOk="0">
                <a:moveTo>
                  <a:pt x="3591" y="0"/>
                </a:moveTo>
                <a:cubicBezTo>
                  <a:pt x="3494" y="0"/>
                  <a:pt x="3397" y="0"/>
                  <a:pt x="3301" y="1"/>
                </a:cubicBezTo>
                <a:cubicBezTo>
                  <a:pt x="3015" y="1"/>
                  <a:pt x="1" y="43"/>
                  <a:pt x="1" y="90"/>
                </a:cubicBezTo>
                <a:cubicBezTo>
                  <a:pt x="74" y="125"/>
                  <a:pt x="186" y="134"/>
                  <a:pt x="303" y="134"/>
                </a:cubicBezTo>
                <a:cubicBezTo>
                  <a:pt x="414" y="134"/>
                  <a:pt x="529" y="126"/>
                  <a:pt x="617" y="126"/>
                </a:cubicBezTo>
                <a:cubicBezTo>
                  <a:pt x="634" y="126"/>
                  <a:pt x="650" y="126"/>
                  <a:pt x="665" y="127"/>
                </a:cubicBezTo>
                <a:cubicBezTo>
                  <a:pt x="954" y="140"/>
                  <a:pt x="1244" y="148"/>
                  <a:pt x="1533" y="157"/>
                </a:cubicBezTo>
                <a:cubicBezTo>
                  <a:pt x="2122" y="169"/>
                  <a:pt x="2713" y="177"/>
                  <a:pt x="3301" y="177"/>
                </a:cubicBezTo>
                <a:cubicBezTo>
                  <a:pt x="3587" y="177"/>
                  <a:pt x="6596" y="152"/>
                  <a:pt x="6596" y="90"/>
                </a:cubicBezTo>
                <a:cubicBezTo>
                  <a:pt x="6592" y="35"/>
                  <a:pt x="5165" y="22"/>
                  <a:pt x="5069" y="18"/>
                </a:cubicBezTo>
                <a:cubicBezTo>
                  <a:pt x="4577" y="8"/>
                  <a:pt x="4083" y="0"/>
                  <a:pt x="35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6300;p76">
            <a:extLst>
              <a:ext uri="{FF2B5EF4-FFF2-40B4-BE49-F238E27FC236}">
                <a16:creationId xmlns:a16="http://schemas.microsoft.com/office/drawing/2014/main" id="{99249333-7DB9-4FDD-912D-57CC04A1F1E9}"/>
              </a:ext>
            </a:extLst>
          </p:cNvPr>
          <p:cNvGrpSpPr/>
          <p:nvPr/>
        </p:nvGrpSpPr>
        <p:grpSpPr>
          <a:xfrm>
            <a:off x="2121680" y="3490406"/>
            <a:ext cx="353802" cy="327739"/>
            <a:chOff x="4266025" y="3609275"/>
            <a:chExt cx="299325" cy="277275"/>
          </a:xfrm>
          <a:solidFill>
            <a:schemeClr val="tx1"/>
          </a:solidFill>
        </p:grpSpPr>
        <p:sp>
          <p:nvSpPr>
            <p:cNvPr id="6" name="Google Shape;6301;p76">
              <a:extLst>
                <a:ext uri="{FF2B5EF4-FFF2-40B4-BE49-F238E27FC236}">
                  <a16:creationId xmlns:a16="http://schemas.microsoft.com/office/drawing/2014/main" id="{8F9FEE31-716B-2104-9971-86B50F59DDFE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302;p76">
              <a:extLst>
                <a:ext uri="{FF2B5EF4-FFF2-40B4-BE49-F238E27FC236}">
                  <a16:creationId xmlns:a16="http://schemas.microsoft.com/office/drawing/2014/main" id="{A1C36AE9-476A-1FF2-FAEE-40AED3BE5E34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63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69"/>
    </mc:Choice>
    <mc:Fallback xmlns="">
      <p:transition spd="slow" advTm="5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 animBg="1"/>
      <p:bldP spid="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0.5|4.1|2.1|2.1|0.8|1.1|2|2.4|0.9|2.9|0.8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2.6|3.9|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2.6|3.9|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1|2.8|9.8|3.6|7.4|1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1|2.8|9.8|3.6|7.4|1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6|5.5|4.4|8.1|7.1|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6|5.5|4.4|8.1|7.1|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0.7|5.8|9.2|7.6|6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4|4.2|3.5|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9|5.8|1.9|4.3|6.9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0.6|8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9|6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1|2.8|9.8|3.6|7.4|1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|5.7|3.6|5.7|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0.6|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2|1.3|0.5|0.4|0.4|4.6|1.2|3.1|3.6|0.7|0.6|5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2|3.7|1.6|5.9|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2.6|3.9|7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|2.2|6.3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4|5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4.5|5.2|5.9|1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7.7|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7.3|1.4|12|8.8|6.2|4.2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|7.1|9.8|6.2|1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|7.1|9.8|6.2|1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2.6|3.9|7.6"/>
</p:tagLst>
</file>

<file path=ppt/theme/theme1.xml><?xml version="1.0" encoding="utf-8"?>
<a:theme xmlns:a="http://schemas.openxmlformats.org/drawingml/2006/main" name="Colombian History Thesis by Slidesgo">
  <a:themeElements>
    <a:clrScheme name="Simple Light">
      <a:dk1>
        <a:srgbClr val="20124D"/>
      </a:dk1>
      <a:lt1>
        <a:srgbClr val="EDE6DE"/>
      </a:lt1>
      <a:dk2>
        <a:srgbClr val="933E3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2544</Words>
  <Application>Microsoft Macintosh PowerPoint</Application>
  <PresentationFormat>On-screen Show (16:9)</PresentationFormat>
  <Paragraphs>695</Paragraphs>
  <Slides>50</Slides>
  <Notes>30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Chivo</vt:lpstr>
      <vt:lpstr>Cambria Math</vt:lpstr>
      <vt:lpstr>Arial Rounded MT Bold</vt:lpstr>
      <vt:lpstr>Arbutus Slab</vt:lpstr>
      <vt:lpstr>Wingdings</vt:lpstr>
      <vt:lpstr>Bauhaus 93</vt:lpstr>
      <vt:lpstr>Colombian History Thesis by Slidesgo</vt:lpstr>
      <vt:lpstr>PowerPoint Presentation</vt:lpstr>
      <vt:lpstr>How true is this meme?</vt:lpstr>
      <vt:lpstr>Tree Learning Optimal Algorithms and Sample Complexity</vt:lpstr>
      <vt:lpstr>Tree learning</vt:lpstr>
      <vt:lpstr>“Odd one out” constraints</vt:lpstr>
      <vt:lpstr>Tree learning via “odd one out” constraints</vt:lpstr>
      <vt:lpstr>Learning problem: Sample Complexity</vt:lpstr>
      <vt:lpstr>Our results</vt:lpstr>
      <vt:lpstr>PAC Learning</vt:lpstr>
      <vt:lpstr>PAC Learning: Algorithm</vt:lpstr>
      <vt:lpstr>PAC Learning: Sample Complexity</vt:lpstr>
      <vt:lpstr>VC dimension (2 label case)</vt:lpstr>
      <vt:lpstr>Natarajan dimension (multi-label case)</vt:lpstr>
      <vt:lpstr>Natarajan dimension: Lower Bound</vt:lpstr>
      <vt:lpstr>Natarajan dimension: Upper Bound</vt:lpstr>
      <vt:lpstr>Tree Building</vt:lpstr>
      <vt:lpstr>Choosing contradictory constraints</vt:lpstr>
      <vt:lpstr>Proof Outline</vt:lpstr>
      <vt:lpstr>Generalizations</vt:lpstr>
      <vt:lpstr>Non-Binary Trees</vt:lpstr>
      <vt:lpstr>Non-realizable case</vt:lpstr>
      <vt:lpstr>Online setting</vt:lpstr>
      <vt:lpstr>Conclusion</vt:lpstr>
      <vt:lpstr>PowerPoint Presentation</vt:lpstr>
      <vt:lpstr>Contrastive Learning</vt:lpstr>
      <vt:lpstr>Contrastive Learning</vt:lpstr>
      <vt:lpstr>Contrastive Learning</vt:lpstr>
      <vt:lpstr>Applications</vt:lpstr>
      <vt:lpstr>Contrastive Learning</vt:lpstr>
      <vt:lpstr>General Distance Functions</vt:lpstr>
      <vt:lpstr>General Distance Functions</vt:lpstr>
      <vt:lpstr>ℓ_p-distances</vt:lpstr>
      <vt:lpstr>ℓ_p-distances, even p</vt:lpstr>
      <vt:lpstr>ℓ_p-distances, even p</vt:lpstr>
      <vt:lpstr>ℓ_p-distances, odd p</vt:lpstr>
      <vt:lpstr>PowerPoint Presentation</vt:lpstr>
      <vt:lpstr>PowerPoint Presentation</vt:lpstr>
      <vt:lpstr>PowerPoint Presentation</vt:lpstr>
      <vt:lpstr>Other Results</vt:lpstr>
      <vt:lpstr>Open Problems</vt:lpstr>
      <vt:lpstr>PowerPoint Presentation</vt:lpstr>
      <vt:lpstr>Query complexity</vt:lpstr>
      <vt:lpstr>Natarajan dimension: Upper Bound</vt:lpstr>
      <vt:lpstr>Practical HC algorithms</vt:lpstr>
      <vt:lpstr>Application: phylogenetic tree</vt:lpstr>
      <vt:lpstr>Almost correct tree</vt:lpstr>
      <vt:lpstr>Classification in HC settings</vt:lpstr>
      <vt:lpstr>Naive generalization of VC dimension</vt:lpstr>
      <vt:lpstr>Non-binary trees</vt:lpstr>
      <vt:lpstr>k-tuples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Learning Optimal Algorithms and Sample Complexity</dc:title>
  <cp:lastModifiedBy>Grigory Yaroslavtsev</cp:lastModifiedBy>
  <cp:revision>153</cp:revision>
  <dcterms:modified xsi:type="dcterms:W3CDTF">2023-11-07T17:37:01Z</dcterms:modified>
</cp:coreProperties>
</file>