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57" r:id="rId6"/>
    <p:sldId id="260" r:id="rId7"/>
    <p:sldId id="26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1" autoAdjust="0"/>
    <p:restoredTop sz="94660"/>
  </p:normalViewPr>
  <p:slideViewPr>
    <p:cSldViewPr>
      <p:cViewPr varScale="1">
        <p:scale>
          <a:sx n="92" d="100"/>
          <a:sy n="92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9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4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0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6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0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2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5770E-EFCB-4FEC-B9BE-F1000F074CE9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6A0C-9691-4D6A-B57A-9BC93FF7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0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grigory.u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grigory@grigory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458200" cy="1470025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70C0"/>
                </a:solidFill>
              </a:rPr>
              <a:t>Sublinear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Algorihms</a:t>
            </a:r>
            <a:r>
              <a:rPr lang="en-US" sz="4800" b="1" dirty="0" smtClean="0">
                <a:solidFill>
                  <a:srgbClr val="0070C0"/>
                </a:solidFill>
              </a:rPr>
              <a:t> for Big Data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34290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Grigory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Yaroslavtsev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http://grigory.us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978236"/>
            <a:ext cx="1981200" cy="6529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2943367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Exam Problems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0832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Problem 1: Modified </a:t>
            </a:r>
            <a:r>
              <a:rPr lang="en-US" dirty="0" err="1" smtClean="0">
                <a:solidFill>
                  <a:srgbClr val="0070C0"/>
                </a:solidFill>
              </a:rPr>
              <a:t>Chernoff</a:t>
            </a:r>
            <a:r>
              <a:rPr lang="en-US" dirty="0" smtClean="0">
                <a:solidFill>
                  <a:srgbClr val="0070C0"/>
                </a:solidFill>
              </a:rPr>
              <a:t> Bound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Problem: </a:t>
                </a:r>
                <a:r>
                  <a:rPr lang="en-US" dirty="0" smtClean="0"/>
                  <a:t>Derive </a:t>
                </a:r>
                <a:r>
                  <a:rPr lang="en-US" dirty="0" err="1" smtClean="0"/>
                  <a:t>Chernoff</a:t>
                </a:r>
                <a:r>
                  <a:rPr lang="en-US" dirty="0" smtClean="0"/>
                  <a:t> Bound #2 from </a:t>
                </a:r>
                <a:r>
                  <a:rPr lang="en-US" dirty="0" err="1" smtClean="0"/>
                  <a:t>Chernoff</a:t>
                </a:r>
                <a:r>
                  <a:rPr lang="en-US" dirty="0" smtClean="0"/>
                  <a:t> Bound #1. Explain your answer in detail.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(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Chernoff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Bound #1)</a:t>
                </a:r>
                <a:r>
                  <a:rPr lang="en-US" dirty="0" smtClean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dirty="0" smtClean="0"/>
                  <a:t> be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independent and identically distributed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r.vs</a:t>
                </a:r>
                <a:r>
                  <a:rPr lang="en-US" dirty="0" smtClean="0"/>
                  <a:t> with range [0, 1] and expectation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𝜇</m:t>
                    </m:r>
                  </m:oMath>
                </a14:m>
                <a:r>
                  <a:rPr lang="en-US" dirty="0" smtClean="0"/>
                  <a:t>. Then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1&gt;</m:t>
                    </m:r>
                    <m:r>
                      <a:rPr lang="en-US" b="0" i="1" smtClean="0">
                        <a:latin typeface="Cambria Math"/>
                      </a:rPr>
                      <m:t>𝛿</m:t>
                    </m:r>
                    <m:r>
                      <a:rPr lang="en-US" b="0" i="1" smtClean="0">
                        <a:latin typeface="Cambria Math"/>
                      </a:rPr>
                      <m:t>&gt;0,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𝛿𝜇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≤2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𝜇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𝛿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(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Chernoff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Bound #2)</a:t>
                </a:r>
                <a:r>
                  <a:rPr lang="en-US" dirty="0" smtClean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dirty="0" smtClean="0"/>
                  <a:t> be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independent and identically distributed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r.vs</a:t>
                </a:r>
                <a:r>
                  <a:rPr lang="en-US" dirty="0" smtClean="0"/>
                  <a:t> with range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[0, </m:t>
                    </m:r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𝒄</m:t>
                    </m:r>
                    <m:r>
                      <a:rPr lang="en-US" i="1" dirty="0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 and expectation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𝜇</m:t>
                    </m:r>
                  </m:oMath>
                </a14:m>
                <a:r>
                  <a:rPr lang="en-US" dirty="0" smtClean="0"/>
                  <a:t>. Then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1&gt;</m:t>
                    </m:r>
                    <m:r>
                      <a:rPr lang="en-US" b="0" i="1" smtClean="0">
                        <a:latin typeface="Cambria Math"/>
                      </a:rPr>
                      <m:t>𝛿</m:t>
                    </m:r>
                    <m:r>
                      <a:rPr lang="en-US" b="0" i="1" smtClean="0">
                        <a:latin typeface="Cambria Math"/>
                      </a:rPr>
                      <m:t>&gt;0,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𝛿𝜇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≤2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𝜇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𝛿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b="1" i="1" smtClean="0">
                                      <a:solidFill>
                                        <a:srgbClr val="7030A0"/>
                                      </a:solidFill>
                                      <a:latin typeface="Cambria Math"/>
                                    </a:rPr>
                                    <m:t>𝒄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185" t="-2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79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Problem 2: Modified </a:t>
            </a:r>
            <a:r>
              <a:rPr lang="en-US" dirty="0" err="1" smtClean="0">
                <a:solidFill>
                  <a:srgbClr val="0070C0"/>
                </a:solidFill>
              </a:rPr>
              <a:t>Chebyshev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Problem: </a:t>
                </a:r>
                <a:r>
                  <a:rPr lang="en-US" dirty="0" smtClean="0"/>
                  <a:t>Derive </a:t>
                </a:r>
                <a:r>
                  <a:rPr lang="en-US" dirty="0" err="1" smtClean="0"/>
                  <a:t>Chebyshev</a:t>
                </a:r>
                <a:r>
                  <a:rPr lang="en-US" dirty="0" smtClean="0"/>
                  <a:t> Inequality #2 from </a:t>
                </a:r>
                <a:r>
                  <a:rPr lang="en-US" dirty="0" err="1" smtClean="0"/>
                  <a:t>Chebyshev</a:t>
                </a:r>
                <a:r>
                  <a:rPr lang="en-US" dirty="0" smtClean="0"/>
                  <a:t> Inequality #1. Explain your answer in detail.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(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Chebyshev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Inequality #1) </a:t>
                </a:r>
                <a:r>
                  <a:rPr lang="en-US" b="0" dirty="0" smtClean="0"/>
                  <a:t>For every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𝑐</m:t>
                    </m:r>
                    <m:r>
                      <a:rPr lang="en-US" b="0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b="0" dirty="0" smtClean="0"/>
                  <a:t>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𝑿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𝔼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  <a:ea typeface="Cambria Math"/>
                                        </a:rPr>
                                        <m:t>𝑿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𝑉𝑎𝑟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  <a:ea typeface="Cambria Math"/>
                                        </a:rPr>
                                        <m:t>𝑿</m:t>
                                      </m:r>
                                    </m:e>
                                  </m:d>
                                </m:e>
                              </m:ra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(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Chebyshev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Inequality #2)</a:t>
                </a:r>
                <a:r>
                  <a:rPr lang="en-US" dirty="0" smtClean="0"/>
                  <a:t> 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′&gt;0: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𝑿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𝔼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  <a:ea typeface="Cambria Math"/>
                                        </a:rPr>
                                        <m:t>𝑿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′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𝔼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𝑉𝑎𝑟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𝑿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𝔼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𝑿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486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Problem 3: Sparse Recovery Error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Definition (frequency vector)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frequency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in the stream = # of occurrences of value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=〈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〉</m:t>
                      </m:r>
                    </m:oMath>
                  </m:oMathPara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Sparse Recovery</a:t>
                </a:r>
                <a:r>
                  <a:rPr lang="en-US" dirty="0" smtClean="0"/>
                  <a:t>: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is minimized among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s with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non-zero entries.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Definition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𝐸𝑟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min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g</m:t>
                            </m:r>
                            <m:r>
                              <a:rPr lang="en-US" b="0" i="0" smtClean="0">
                                <a:latin typeface="Cambria Math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g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  <m:sub>
                                <m:r>
                                  <a:rPr lang="en-US" b="0" i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fun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Problem</a:t>
                </a:r>
                <a:r>
                  <a:rPr lang="en-US" dirty="0" smtClean="0"/>
                  <a:t>: Show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𝐸𝑟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∉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are indices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largest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. Explain your answer </a:t>
                </a:r>
                <a:r>
                  <a:rPr lang="en-US" b="1" dirty="0" smtClean="0"/>
                  <a:t>formally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in detail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481" t="-2389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07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Problem 4: Approximate Median Value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Stream: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dirty="0" smtClean="0"/>
                  <a:t> elements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dirty="0" smtClean="0"/>
                  <a:t> from universe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 smtClean="0">
                            <a:latin typeface="Cambria Math"/>
                          </a:rPr>
                          <m:t>𝒏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1, 2, …, </m:t>
                        </m:r>
                        <m:r>
                          <a:rPr lang="en-US" b="1" i="1" dirty="0" smtClean="0">
                            <a:latin typeface="Cambria Math"/>
                          </a:rPr>
                          <m:t>𝒏</m:t>
                        </m:r>
                      </m:e>
                    </m:d>
                    <m:r>
                      <a:rPr lang="en-US" b="0" i="0" dirty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dirty="0" smtClean="0"/>
                  <a:t> (all distinct) and let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𝑟𝑎𝑛𝑘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=|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 :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Median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𝑟𝑎𝑛𝑘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+ 1 (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dirty="0" smtClean="0"/>
                  <a:t> odd).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Algorithm: </a:t>
                </a:r>
                <a:r>
                  <a:rPr lang="en-US" dirty="0" smtClean="0"/>
                  <a:t>Return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2"/>
                        </a:solidFill>
                        <a:latin typeface="Cambria Math"/>
                      </a:rPr>
                      <m:t>𝒚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smtClean="0"/>
                  <a:t>the </a:t>
                </a:r>
                <a:r>
                  <a:rPr lang="en-US" dirty="0" smtClean="0"/>
                  <a:t>median of a sample of size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𝒕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taken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(with replacement).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Problem: </a:t>
                </a:r>
                <a:r>
                  <a:rPr lang="en-US" dirty="0" smtClean="0"/>
                  <a:t> Does this algorithm give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10%</m:t>
                    </m:r>
                  </m:oMath>
                </a14:m>
                <a:r>
                  <a:rPr lang="en-US" dirty="0" smtClean="0"/>
                  <a:t> approximate value of the median with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, 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such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𝑴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dirty="0" smtClean="0"/>
                  <a:t>    if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/>
                      </a:rPr>
                      <m:t>𝒕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𝑜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𝒏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? Explain your answer.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1185" t="-2320" r="-1185" b="-1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02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Problem 5: Lower bound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Definition (frequency vector)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frequency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in the stream = # of occurrences of value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=〈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〉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Define (frequency moment)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bSup>
                      </m:e>
                    </m:nary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Problem:</a:t>
                </a:r>
                <a:r>
                  <a:rPr lang="en-US" dirty="0" smtClean="0"/>
                  <a:t> Show that for all integer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k</m:t>
                    </m:r>
                    <m:r>
                      <a:rPr lang="en-US" b="0" i="1" smtClean="0">
                        <a:latin typeface="Cambria Math"/>
                      </a:rPr>
                      <m:t>≥1</m:t>
                    </m:r>
                  </m:oMath>
                </a14:m>
                <a:r>
                  <a:rPr lang="en-US" dirty="0" smtClean="0"/>
                  <a:t> it holds that: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Hint</a:t>
                </a:r>
                <a:r>
                  <a:rPr lang="en-US" dirty="0" smtClean="0"/>
                  <a:t>: worst-case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=…=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/>
                  <a:t>. Use convexity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3"/>
                <a:stretch>
                  <a:fillRect l="-1481" t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784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Problem 6: Approximate MST Weight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2578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 smtClean="0"/>
                  <a:t> be a weighted graph with weights of all edges being integers between 1 and W.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Definition: </a:t>
                </a:r>
                <a:r>
                  <a:rPr lang="en-US" dirty="0"/>
                  <a:t>L</a:t>
                </a:r>
                <a:r>
                  <a:rPr lang="en-US" dirty="0" smtClean="0"/>
                  <a:t>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be the # of connected components if we remove all edges with weight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𝜖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. 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Problem</a:t>
                </a:r>
                <a:r>
                  <a:rPr lang="en-US" dirty="0" smtClean="0"/>
                  <a:t>: For some constant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𝑪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/>
                      <m:t>&gt;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dirty="0"/>
                      <m:t>0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</m:oMath>
                </a14:m>
                <a:r>
                  <a:rPr lang="en-US" dirty="0" smtClean="0"/>
                  <a:t>show </a:t>
                </a:r>
                <a:r>
                  <a:rPr lang="en-US" dirty="0" smtClean="0"/>
                  <a:t>the following bounds on the weight of the minimum spanning tree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𝑀𝑆𝑇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𝑀𝑆𝑇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⌈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⌉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𝑪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𝑀𝑆𝑇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257800"/>
              </a:xfrm>
              <a:blipFill rotWithShape="1">
                <a:blip r:embed="rId2"/>
                <a:stretch>
                  <a:fillRect l="-1415" t="-3016" r="-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46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Evaluation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Deadline: September 1</a:t>
            </a:r>
            <a:r>
              <a:rPr lang="en-US" baseline="30000" dirty="0" smtClean="0"/>
              <a:t>st</a:t>
            </a:r>
            <a:r>
              <a:rPr lang="en-US" dirty="0" smtClean="0"/>
              <a:t> , 2014, 23:59 GMT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Submissions in English: </a:t>
            </a:r>
            <a:r>
              <a:rPr lang="en-US" dirty="0" smtClean="0">
                <a:hlinkClick r:id="rId2"/>
              </a:rPr>
              <a:t>grigory@grigory.us</a:t>
            </a:r>
            <a:endParaRPr lang="en-US" dirty="0" smtClean="0"/>
          </a:p>
          <a:p>
            <a:pPr lvl="1"/>
            <a:r>
              <a:rPr lang="en-US" dirty="0" smtClean="0"/>
              <a:t>Submission Title (once): Exam + Space + “Your Name”</a:t>
            </a:r>
          </a:p>
          <a:p>
            <a:pPr lvl="1"/>
            <a:r>
              <a:rPr lang="en-US" dirty="0" smtClean="0"/>
              <a:t>Question Title: Question + Space + “Your Name”</a:t>
            </a:r>
          </a:p>
          <a:p>
            <a:pPr lvl="1"/>
            <a:r>
              <a:rPr lang="en-US" dirty="0" smtClean="0"/>
              <a:t>Submission format</a:t>
            </a:r>
          </a:p>
          <a:p>
            <a:pPr lvl="2"/>
            <a:r>
              <a:rPr lang="en-US" dirty="0" smtClean="0"/>
              <a:t>PDF from </a:t>
            </a:r>
            <a:r>
              <a:rPr lang="en-US" dirty="0" err="1" smtClean="0"/>
              <a:t>LaTeX</a:t>
            </a:r>
            <a:r>
              <a:rPr lang="en-US" dirty="0" smtClean="0"/>
              <a:t> (best)</a:t>
            </a:r>
          </a:p>
          <a:p>
            <a:pPr lvl="2"/>
            <a:r>
              <a:rPr lang="en-US" dirty="0" smtClean="0"/>
              <a:t>PDF</a:t>
            </a:r>
          </a:p>
          <a:p>
            <a:r>
              <a:rPr lang="en-US" dirty="0" smtClean="0"/>
              <a:t>You can work in groups (up to 3 people)</a:t>
            </a:r>
          </a:p>
          <a:p>
            <a:pPr lvl="1"/>
            <a:r>
              <a:rPr lang="en-US" dirty="0" smtClean="0"/>
              <a:t>Each group member lists all others on the submission</a:t>
            </a:r>
          </a:p>
          <a:p>
            <a:r>
              <a:rPr lang="en-US" dirty="0" smtClean="0"/>
              <a:t>Point system</a:t>
            </a:r>
          </a:p>
          <a:p>
            <a:pPr lvl="1"/>
            <a:r>
              <a:rPr lang="en-US" dirty="0" smtClean="0"/>
              <a:t>Course Credit = 2 points</a:t>
            </a:r>
          </a:p>
          <a:p>
            <a:pPr lvl="1"/>
            <a:r>
              <a:rPr lang="en-US" dirty="0" smtClean="0"/>
              <a:t>Problems 1-3 = 0.5 point each</a:t>
            </a:r>
          </a:p>
          <a:p>
            <a:pPr lvl="1"/>
            <a:r>
              <a:rPr lang="en-US" dirty="0" smtClean="0"/>
              <a:t>Problem 4 = 1 point</a:t>
            </a:r>
          </a:p>
          <a:p>
            <a:pPr lvl="1"/>
            <a:r>
              <a:rPr lang="en-US" dirty="0" smtClean="0"/>
              <a:t>Problems 5-6 = 2 point 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8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924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Sublinear Algorihms for Big Data</vt:lpstr>
      <vt:lpstr>Problem 1: Modified Chernoff Bound</vt:lpstr>
      <vt:lpstr>Problem 2: Modified Chebyshev</vt:lpstr>
      <vt:lpstr>Problem 3: Sparse Recovery Error</vt:lpstr>
      <vt:lpstr>Problem 4: Approximate Median Value</vt:lpstr>
      <vt:lpstr>Problem 5: Lower bound on F_k</vt:lpstr>
      <vt:lpstr>Problem 6: Approximate MST Weight</vt:lpstr>
      <vt:lpstr>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Sublinear Algorihms for Big Data</dc:title>
  <dc:creator>grigory</dc:creator>
  <cp:lastModifiedBy>grigory</cp:lastModifiedBy>
  <cp:revision>13</cp:revision>
  <dcterms:created xsi:type="dcterms:W3CDTF">2014-08-01T12:11:08Z</dcterms:created>
  <dcterms:modified xsi:type="dcterms:W3CDTF">2014-08-01T22:04:14Z</dcterms:modified>
</cp:coreProperties>
</file>