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0" r:id="rId2"/>
    <p:sldId id="306" r:id="rId3"/>
    <p:sldId id="307" r:id="rId4"/>
    <p:sldId id="308" r:id="rId5"/>
    <p:sldId id="262" r:id="rId6"/>
    <p:sldId id="263" r:id="rId7"/>
    <p:sldId id="266" r:id="rId8"/>
    <p:sldId id="316" r:id="rId9"/>
    <p:sldId id="287" r:id="rId10"/>
    <p:sldId id="288" r:id="rId11"/>
    <p:sldId id="311" r:id="rId12"/>
    <p:sldId id="312" r:id="rId13"/>
    <p:sldId id="313" r:id="rId14"/>
    <p:sldId id="314" r:id="rId15"/>
    <p:sldId id="315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62" autoAdjust="0"/>
    <p:restoredTop sz="94660"/>
  </p:normalViewPr>
  <p:slideViewPr>
    <p:cSldViewPr>
      <p:cViewPr varScale="1">
        <p:scale>
          <a:sx n="109" d="100"/>
          <a:sy n="109" d="100"/>
        </p:scale>
        <p:origin x="129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94005-5635-4437-8201-190AD5E5B1CC}" type="datetimeFigureOut">
              <a:rPr lang="en-US" smtClean="0"/>
              <a:t>3/23/18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FCFAC-60D8-479F-888F-BB47A85A0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91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BC6A7-A4BF-4E87-BB99-2A22D8E0F5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2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013D-D768-427B-B823-21CF93381955}" type="datetimeFigureOut">
              <a:rPr lang="en-US" smtClean="0"/>
              <a:t>3/23/18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EF4F-65AB-4231-9D11-02EEFAD4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51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013D-D768-427B-B823-21CF93381955}" type="datetimeFigureOut">
              <a:rPr lang="en-US" smtClean="0"/>
              <a:t>3/23/18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EF4F-65AB-4231-9D11-02EEFAD4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56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013D-D768-427B-B823-21CF93381955}" type="datetimeFigureOut">
              <a:rPr lang="en-US" smtClean="0"/>
              <a:t>3/23/18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EF4F-65AB-4231-9D11-02EEFAD4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02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013D-D768-427B-B823-21CF93381955}" type="datetimeFigureOut">
              <a:rPr lang="en-US" smtClean="0"/>
              <a:t>3/23/18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EF4F-65AB-4231-9D11-02EEFAD4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3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013D-D768-427B-B823-21CF93381955}" type="datetimeFigureOut">
              <a:rPr lang="en-US" smtClean="0"/>
              <a:t>3/23/18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EF4F-65AB-4231-9D11-02EEFAD4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2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013D-D768-427B-B823-21CF93381955}" type="datetimeFigureOut">
              <a:rPr lang="en-US" smtClean="0"/>
              <a:t>3/23/18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EF4F-65AB-4231-9D11-02EEFAD4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64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013D-D768-427B-B823-21CF93381955}" type="datetimeFigureOut">
              <a:rPr lang="en-US" smtClean="0"/>
              <a:t>3/23/18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EF4F-65AB-4231-9D11-02EEFAD4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9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013D-D768-427B-B823-21CF93381955}" type="datetimeFigureOut">
              <a:rPr lang="en-US" smtClean="0"/>
              <a:t>3/23/18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EF4F-65AB-4231-9D11-02EEFAD4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06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013D-D768-427B-B823-21CF93381955}" type="datetimeFigureOut">
              <a:rPr lang="en-US" smtClean="0"/>
              <a:t>3/23/18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EF4F-65AB-4231-9D11-02EEFAD4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20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013D-D768-427B-B823-21CF93381955}" type="datetimeFigureOut">
              <a:rPr lang="en-US" smtClean="0"/>
              <a:t>3/23/18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EF4F-65AB-4231-9D11-02EEFAD4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3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013D-D768-427B-B823-21CF93381955}" type="datetimeFigureOut">
              <a:rPr lang="en-US" smtClean="0"/>
              <a:t>3/23/18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EF4F-65AB-4231-9D11-02EEFAD4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03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E013D-D768-427B-B823-21CF93381955}" type="datetimeFigureOut">
              <a:rPr lang="en-US" smtClean="0"/>
              <a:t>3/23/18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DEF4F-65AB-4231-9D11-02EEFAD4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1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grigory.us/" TargetMode="Externa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4.png"/><Relationship Id="rId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0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440.png"/><Relationship Id="rId5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4" Type="http://schemas.openxmlformats.org/officeDocument/2006/relationships/image" Target="../media/image68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4" Type="http://schemas.openxmlformats.org/officeDocument/2006/relationships/image" Target="../media/image280.png"/><Relationship Id="rId5" Type="http://schemas.openxmlformats.org/officeDocument/2006/relationships/image" Target="../media/image320.png"/><Relationship Id="rId6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aml.indiana.edu/" TargetMode="External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rigory.us/blo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pricing/" TargetMode="External"/><Relationship Id="rId4" Type="http://schemas.openxmlformats.org/officeDocument/2006/relationships/hyperlink" Target="https://aws.amazon.com/machine-learning/pricing/" TargetMode="External"/><Relationship Id="rId5" Type="http://schemas.openxmlformats.org/officeDocument/2006/relationships/image" Target="../media/image19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loud.google.com/pricin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42.pn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5" Type="http://schemas.openxmlformats.org/officeDocument/2006/relationships/image" Target="../media/image39.png"/><Relationship Id="rId7" Type="http://schemas.openxmlformats.org/officeDocument/2006/relationships/image" Target="../media/image101.png"/><Relationship Id="rId8" Type="http://schemas.openxmlformats.org/officeDocument/2006/relationships/image" Target="../media/image40.png"/><Relationship Id="rId9" Type="http://schemas.openxmlformats.org/officeDocument/2006/relationships/image" Target="../media/image43.png"/><Relationship Id="rId1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101.png"/><Relationship Id="rId8" Type="http://schemas.openxmlformats.org/officeDocument/2006/relationships/image" Target="../media/image47.png"/><Relationship Id="rId9" Type="http://schemas.openxmlformats.org/officeDocument/2006/relationships/image" Target="../media/image13.png"/><Relationship Id="rId10" Type="http://schemas.openxmlformats.org/officeDocument/2006/relationships/image" Target="../media/image480.png"/><Relationship Id="rId11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2.png"/><Relationship Id="rId4" Type="http://schemas.openxmlformats.org/officeDocument/2006/relationships/image" Target="../media/image26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04800" y="4953000"/>
            <a:ext cx="6400800" cy="1752600"/>
          </a:xfrm>
        </p:spPr>
        <p:txBody>
          <a:bodyPr/>
          <a:lstStyle/>
          <a:p>
            <a:r>
              <a:rPr lang="en-US" sz="4400" b="1" dirty="0" err="1" smtClean="0">
                <a:solidFill>
                  <a:schemeClr val="tx1"/>
                </a:solidFill>
              </a:rPr>
              <a:t>Grigory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Yaroslavtsev</a:t>
            </a:r>
            <a:endParaRPr lang="en-US" sz="4400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  <a:hlinkClick r:id="rId2"/>
              </a:rPr>
              <a:t>http://grigory.us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34" y="14478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Massively Parallel Algorithms and Hardness of Single-Linkage Clustering</a:t>
            </a:r>
            <a:endParaRPr lang="en-US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495800"/>
            <a:ext cx="2651760" cy="220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6897" y="3220026"/>
            <a:ext cx="6765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</a:t>
            </a:r>
            <a:r>
              <a:rPr lang="en-US" sz="2400" dirty="0" smtClean="0"/>
              <a:t>oint work with </a:t>
            </a:r>
            <a:r>
              <a:rPr lang="en-US" sz="2400" dirty="0" err="1" smtClean="0"/>
              <a:t>Adithya</a:t>
            </a:r>
            <a:r>
              <a:rPr lang="en-US" sz="2400" dirty="0" smtClean="0"/>
              <a:t> </a:t>
            </a:r>
            <a:r>
              <a:rPr lang="en-US" sz="2400" dirty="0" err="1" smtClean="0"/>
              <a:t>Vadapalli</a:t>
            </a:r>
            <a:r>
              <a:rPr lang="en-US" sz="2400" dirty="0" smtClean="0"/>
              <a:t> (Indiana University)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535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MST: Single Linkage Clustering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295400"/>
                <a:ext cx="8229600" cy="4525963"/>
              </a:xfrm>
            </p:spPr>
            <p:txBody>
              <a:bodyPr/>
              <a:lstStyle/>
              <a:p>
                <a:r>
                  <a:rPr lang="en-US" sz="2800" dirty="0" smtClean="0"/>
                  <a:t>[Zahn’71] </a:t>
                </a:r>
                <a:r>
                  <a:rPr lang="en-US" sz="2800" b="1" dirty="0" smtClean="0"/>
                  <a:t>Clustering</a:t>
                </a:r>
                <a:r>
                  <a:rPr lang="en-US" sz="2800" dirty="0" smtClean="0"/>
                  <a:t> via MST (Single-linkage):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charset="0"/>
                      </a:rPr>
                      <m:t>𝒌</m:t>
                    </m:r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 smtClean="0"/>
                  <a:t>clusters: remove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800" dirty="0" smtClean="0"/>
                  <a:t> longest edges from MST</a:t>
                </a:r>
              </a:p>
              <a:p>
                <a:r>
                  <a:rPr lang="en-US" dirty="0" smtClean="0"/>
                  <a:t>Maximizes </a:t>
                </a:r>
                <a:r>
                  <a:rPr lang="en-US" b="1" dirty="0" smtClean="0"/>
                  <a:t>minimum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intercluster</a:t>
                </a:r>
                <a:r>
                  <a:rPr lang="en-US" dirty="0" smtClean="0"/>
                  <a:t> distance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295400"/>
                <a:ext cx="8229600" cy="4525963"/>
              </a:xfrm>
              <a:blipFill rotWithShape="0">
                <a:blip r:embed="rId7"/>
                <a:stretch>
                  <a:fillRect l="-1704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00" y="2971800"/>
            <a:ext cx="6934200" cy="30060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9000" y="5821363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Objective: min(</a:t>
            </a:r>
            <a:r>
              <a:rPr lang="en-US" sz="2400" dirty="0" err="1" smtClean="0"/>
              <a:t>a,b,c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09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[ANO</a:t>
                </a:r>
                <a:r>
                  <a:rPr lang="en-US" dirty="0">
                    <a:solidFill>
                      <a:srgbClr val="FF0000"/>
                    </a:solidFill>
                  </a:rPr>
                  <a:t>Y</a:t>
                </a:r>
                <a:r>
                  <a:rPr lang="en-US" dirty="0">
                    <a:solidFill>
                      <a:srgbClr val="0070C0"/>
                    </a:solidFill>
                  </a:rPr>
                  <a:t>’14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]: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(1+</m:t>
                    </m:r>
                    <m:r>
                      <a:rPr lang="en-US" b="0" i="1" dirty="0" smtClean="0">
                        <a:latin typeface="Cambria Math" charset="0"/>
                      </a:rPr>
                      <m:t>𝜖</m:t>
                    </m:r>
                    <m:r>
                      <a:rPr lang="en-US" i="1" dirty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approx</a:t>
                </a:r>
                <a:r>
                  <a:rPr lang="en-US" dirty="0" smtClean="0"/>
                  <a:t> MST (in expectation)</a:t>
                </a:r>
              </a:p>
              <a:p>
                <a:r>
                  <a:rPr lang="en-US" dirty="0" smtClean="0"/>
                  <a:t>Single-linkage clustering can be arbitrarily bad: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 rotWithShape="0">
                <a:blip r:embed="rId2"/>
                <a:stretch>
                  <a:fillRect l="-1643" t="-1617" r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685800" y="3400561"/>
            <a:ext cx="8001000" cy="582134"/>
            <a:chOff x="685800" y="3400561"/>
            <a:chExt cx="8001000" cy="582134"/>
          </a:xfrm>
        </p:grpSpPr>
        <p:sp>
          <p:nvSpPr>
            <p:cNvPr id="4" name="Oval 3"/>
            <p:cNvSpPr/>
            <p:nvPr/>
          </p:nvSpPr>
          <p:spPr>
            <a:xfrm>
              <a:off x="685800" y="3400561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219200" y="3400561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752600" y="3400561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294363" y="3400561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6126" y="3400561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377889" y="3400561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811288" y="3400561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458200" y="3400561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5800" y="3514861"/>
              <a:ext cx="7772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906037" y="3610576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47800" y="3609646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80270" y="3609646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31326" y="3613363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56829" y="3609646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76906" y="3608716"/>
              <a:ext cx="585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/>
                <a:t>100</a:t>
              </a:r>
              <a:endParaRPr lang="en-US" b="1" dirty="0" smtClean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6300441" y="3608716"/>
                  <a:ext cx="6158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charset="0"/>
                          </a:rPr>
                          <m:t>𝒏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0441" y="3608716"/>
                  <a:ext cx="61587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/>
          <p:cNvGrpSpPr/>
          <p:nvPr/>
        </p:nvGrpSpPr>
        <p:grpSpPr>
          <a:xfrm>
            <a:off x="685800" y="4140474"/>
            <a:ext cx="8001000" cy="1756882"/>
            <a:chOff x="685800" y="4140474"/>
            <a:chExt cx="8001000" cy="1756882"/>
          </a:xfrm>
        </p:grpSpPr>
        <p:cxnSp>
          <p:nvCxnSpPr>
            <p:cNvPr id="36" name="Straight Connector 35"/>
            <p:cNvCxnSpPr>
              <a:stCxn id="30" idx="6"/>
            </p:cNvCxnSpPr>
            <p:nvPr/>
          </p:nvCxnSpPr>
          <p:spPr>
            <a:xfrm>
              <a:off x="1981200" y="5429522"/>
              <a:ext cx="6477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Arc 26"/>
            <p:cNvSpPr/>
            <p:nvPr/>
          </p:nvSpPr>
          <p:spPr>
            <a:xfrm>
              <a:off x="1262877" y="4783234"/>
              <a:ext cx="2225822" cy="1017097"/>
            </a:xfrm>
            <a:prstGeom prst="arc">
              <a:avLst>
                <a:gd name="adj1" fmla="val 10696430"/>
                <a:gd name="adj2" fmla="val 35738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85800" y="5315222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219200" y="5315222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752600" y="5315222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294363" y="5315222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2836126" y="5315222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377889" y="5315222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811288" y="5315222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8458200" y="5315222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06037" y="5525237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447800" y="5524307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80270" y="5524307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531326" y="5528024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056829" y="5524307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876906" y="5523377"/>
              <a:ext cx="585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100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6300441" y="5523377"/>
                  <a:ext cx="6158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charset="0"/>
                          </a:rPr>
                          <m:t>𝒏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0441" y="5523377"/>
                  <a:ext cx="61587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Connector 45"/>
            <p:cNvCxnSpPr>
              <a:endCxn id="29" idx="2"/>
            </p:cNvCxnSpPr>
            <p:nvPr/>
          </p:nvCxnSpPr>
          <p:spPr>
            <a:xfrm>
              <a:off x="906037" y="5429522"/>
              <a:ext cx="31316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1809750" y="4140474"/>
                  <a:ext cx="119782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charset="0"/>
                          </a:rPr>
                          <m:t>𝜖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𝒏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≫100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9750" y="4140474"/>
                  <a:ext cx="1197826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TextBox 48"/>
            <p:cNvSpPr txBox="1"/>
            <p:nvPr/>
          </p:nvSpPr>
          <p:spPr>
            <a:xfrm flipV="1">
              <a:off x="6244687" y="4877045"/>
              <a:ext cx="6716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/>
                <a:t>X</a:t>
              </a:r>
              <a:endParaRPr lang="en-US" sz="60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 flipV="1">
              <a:off x="1990258" y="4309316"/>
              <a:ext cx="6716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/>
                <a:t>X</a:t>
              </a:r>
              <a:endParaRPr lang="en-US" sz="6000" b="1" dirty="0"/>
            </a:p>
          </p:txBody>
        </p:sp>
      </p:grpSp>
      <p:sp>
        <p:nvSpPr>
          <p:cNvPr id="54" name="Content Placeholder 2"/>
          <p:cNvSpPr txBox="1">
            <a:spLocks/>
          </p:cNvSpPr>
          <p:nvPr/>
        </p:nvSpPr>
        <p:spPr>
          <a:xfrm>
            <a:off x="304800" y="2046334"/>
            <a:ext cx="8534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MST vs. </a:t>
            </a:r>
            <a:r>
              <a:rPr lang="en-US" dirty="0">
                <a:solidFill>
                  <a:srgbClr val="0070C0"/>
                </a:solidFill>
              </a:rPr>
              <a:t>Single Linkage Clustering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584959" y="5097688"/>
            <a:ext cx="8261448" cy="589145"/>
            <a:chOff x="584959" y="5097688"/>
            <a:chExt cx="8261448" cy="589145"/>
          </a:xfrm>
        </p:grpSpPr>
        <p:sp>
          <p:nvSpPr>
            <p:cNvPr id="53" name="Oval 52"/>
            <p:cNvSpPr/>
            <p:nvPr/>
          </p:nvSpPr>
          <p:spPr>
            <a:xfrm>
              <a:off x="584959" y="5172211"/>
              <a:ext cx="1019189" cy="51462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651114" y="5172211"/>
              <a:ext cx="3530486" cy="51462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8299525" y="5097688"/>
              <a:ext cx="546882" cy="58914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3399" y="3028261"/>
            <a:ext cx="8352031" cy="903599"/>
            <a:chOff x="533399" y="3028261"/>
            <a:chExt cx="8352031" cy="903599"/>
          </a:xfrm>
        </p:grpSpPr>
        <p:sp>
          <p:nvSpPr>
            <p:cNvPr id="58" name="Oval 57"/>
            <p:cNvSpPr/>
            <p:nvPr/>
          </p:nvSpPr>
          <p:spPr>
            <a:xfrm>
              <a:off x="4631016" y="3200400"/>
              <a:ext cx="635373" cy="609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533399" y="3028261"/>
              <a:ext cx="3191107" cy="9035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8299525" y="3233941"/>
              <a:ext cx="585905" cy="56183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387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Our </a:t>
            </a:r>
            <a:r>
              <a:rPr lang="en-US" dirty="0">
                <a:solidFill>
                  <a:srgbClr val="0070C0"/>
                </a:solidFill>
              </a:rPr>
              <a:t>R</a:t>
            </a:r>
            <a:r>
              <a:rPr lang="en-US" dirty="0" smtClean="0">
                <a:solidFill>
                  <a:srgbClr val="0070C0"/>
                </a:solidFill>
              </a:rPr>
              <a:t>esults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0054229"/>
                  </p:ext>
                </p:extLst>
              </p:nvPr>
            </p:nvGraphicFramePr>
            <p:xfrm>
              <a:off x="266700" y="1443658"/>
              <a:ext cx="8610599" cy="5008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8051"/>
                    <a:gridCol w="3376749"/>
                    <a:gridCol w="4495799"/>
                  </a:tblGrid>
                  <a:tr h="9855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Approximation in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i="1" dirty="0" smtClean="0">
                                  <a:latin typeface="Cambria Math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3200" i="1" dirty="0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1" i="1" dirty="0" smtClean="0">
                                      <a:latin typeface="Cambria Math" charset="0"/>
                                    </a:rPr>
                                    <m:t>log</m:t>
                                  </m:r>
                                  <m:r>
                                    <a:rPr lang="en-US" sz="3200" b="1" i="1" dirty="0" smtClean="0">
                                      <a:latin typeface="Cambria Math" charset="0"/>
                                    </a:rPr>
                                    <m:t>  </m:t>
                                  </m:r>
                                  <m:r>
                                    <a:rPr lang="en-US" sz="3200" b="1" i="1" dirty="0" smtClean="0">
                                      <a:latin typeface="Cambria Math" charset="0"/>
                                    </a:rPr>
                                    <m:t>𝒏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3200" dirty="0" smtClean="0"/>
                            <a:t> rounds</a:t>
                          </a:r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Hardness of</a:t>
                          </a:r>
                          <a:r>
                            <a:rPr lang="en-US" sz="3200" baseline="0" dirty="0" smtClean="0"/>
                            <a:t> approx. in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i="1" baseline="0" dirty="0" smtClean="0">
                                  <a:latin typeface="Cambria Math" charset="0"/>
                                </a:rPr>
                                <m:t>𝑜</m:t>
                              </m:r>
                              <m:r>
                                <a:rPr lang="en-US" sz="3200" i="1" baseline="0" dirty="0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3200" i="1" baseline="0" dirty="0" smtClean="0">
                                  <a:latin typeface="Cambria Math" charset="0"/>
                                </a:rPr>
                                <m:t>log</m:t>
                              </m:r>
                              <m:r>
                                <a:rPr lang="en-US" sz="3200" i="1" baseline="0" dirty="0" smtClean="0">
                                  <a:latin typeface="Cambria Math" charset="0"/>
                                </a:rPr>
                                <m:t>⁡</m:t>
                              </m:r>
                              <m:r>
                                <a:rPr lang="en-US" sz="3200" i="1" baseline="0" dirty="0" smtClean="0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sz="3200" i="1" baseline="0" dirty="0" smtClean="0"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3200" dirty="0" smtClean="0"/>
                            <a:t> rounds</a:t>
                          </a:r>
                          <a:endParaRPr lang="en-US" sz="3200" dirty="0"/>
                        </a:p>
                      </a:txBody>
                      <a:tcPr anchor="ctr"/>
                    </a:tc>
                  </a:tr>
                  <a:tr h="9855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latin typeface="Cambria Math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latin typeface="Cambria Math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Exact for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𝒅</m:t>
                              </m:r>
                              <m:r>
                                <a:rPr lang="en-US" sz="2800" i="1" dirty="0" smtClean="0"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lang="en-US" sz="2800" i="1" dirty="0" smtClean="0">
                                  <a:latin typeface="Cambria Math" charset="0"/>
                                </a:rPr>
                                <m:t>𝑂</m:t>
                              </m:r>
                              <m:r>
                                <a:rPr lang="en-US" sz="2800" i="1" dirty="0" smtClean="0">
                                  <a:latin typeface="Cambria Math" charset="0"/>
                                </a:rPr>
                                <m:t>(1)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2 for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𝒅</m:t>
                              </m:r>
                              <m:r>
                                <a:rPr lang="en-US" sz="2400" i="1" dirty="0" smtClean="0">
                                  <a:latin typeface="Cambria Math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2400" dirty="0" smtClean="0"/>
                            <a:t> 2 under </a:t>
                          </a:r>
                          <a:r>
                            <a:rPr lang="en-US" sz="2400" baseline="0" dirty="0" smtClean="0"/>
                            <a:t>Connectivity</a:t>
                          </a:r>
                        </a:p>
                        <a:p>
                          <a:r>
                            <a:rPr lang="en-US" sz="2400" baseline="0" dirty="0" smtClean="0"/>
                            <a:t>3 for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𝒅</m:t>
                              </m:r>
                              <m:r>
                                <a:rPr lang="en-US" sz="2400" i="1" dirty="0" smtClean="0">
                                  <a:latin typeface="Cambria Math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charset="0"/>
                                </a:rPr>
                                <m:t>Ω</m:t>
                              </m:r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400" dirty="0" smtClean="0"/>
                            <a:t> under Two Cycles</a:t>
                          </a:r>
                          <a:endParaRPr lang="en-US" sz="2400" dirty="0"/>
                        </a:p>
                      </a:txBody>
                      <a:tcPr anchor="ctr"/>
                    </a:tc>
                  </a:tr>
                  <a:tr h="9855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latin typeface="Cambria Math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latin typeface="Cambria Math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800" i="1" dirty="0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800" b="0" i="1" dirty="0" smtClean="0">
                                  <a:latin typeface="Cambria Math" charset="0"/>
                                </a:rPr>
                                <m:t>1+</m:t>
                              </m:r>
                              <m:r>
                                <a:rPr lang="en-US" sz="2800" b="0" i="1" dirty="0" smtClean="0">
                                  <a:latin typeface="Cambria Math" charset="0"/>
                                </a:rPr>
                                <m:t>𝜖</m:t>
                              </m:r>
                              <m:r>
                                <a:rPr lang="en-US" sz="2800" i="1" dirty="0" smtClean="0"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800" dirty="0" smtClean="0"/>
                            <a:t> for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𝒅</m:t>
                              </m:r>
                              <m:r>
                                <a:rPr lang="en-US" sz="2800" i="1" dirty="0" smtClean="0"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lang="en-US" sz="2800" i="1" dirty="0" smtClean="0">
                                  <a:latin typeface="Cambria Math" charset="0"/>
                                </a:rPr>
                                <m:t>𝑂</m:t>
                              </m:r>
                              <m:r>
                                <a:rPr lang="en-US" sz="2800" i="1" dirty="0" smtClean="0">
                                  <a:latin typeface="Cambria Math" charset="0"/>
                                </a:rPr>
                                <m:t>(1)</m:t>
                              </m:r>
                            </m:oMath>
                          </a14:m>
                          <a:endParaRPr lang="en-US" sz="280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2 for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𝒅</m:t>
                              </m:r>
                              <m:r>
                                <a:rPr lang="en-US" sz="2400" i="1" dirty="0" smtClean="0">
                                  <a:latin typeface="Cambria Math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24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charset="0"/>
                                </a:rPr>
                                <m:t>Ω</m:t>
                              </m:r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400" dirty="0" smtClean="0"/>
                            <a:t> under </a:t>
                          </a:r>
                          <a:r>
                            <a:rPr lang="en-US" sz="2400" baseline="0" dirty="0" smtClean="0"/>
                            <a:t>Connectivity</a:t>
                          </a:r>
                        </a:p>
                        <a:p>
                          <a:r>
                            <a:rPr lang="en-US" sz="2400" baseline="0" dirty="0" smtClean="0"/>
                            <a:t>3 for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𝒅</m:t>
                              </m:r>
                              <m:r>
                                <a:rPr lang="en-US" sz="2400" i="1" dirty="0" smtClean="0">
                                  <a:latin typeface="Cambria Math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charset="0"/>
                                </a:rPr>
                                <m:t>Ω</m:t>
                              </m:r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400" dirty="0" smtClean="0"/>
                            <a:t> under Two Cycles</a:t>
                          </a:r>
                          <a:endParaRPr lang="en-US" sz="2400" dirty="0"/>
                        </a:p>
                      </a:txBody>
                      <a:tcPr anchor="ctr"/>
                    </a:tc>
                  </a:tr>
                  <a:tr h="9855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latin typeface="Cambria Math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latin typeface="Cambria Math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800" i="1" dirty="0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800" b="0" i="1" dirty="0" smtClean="0">
                                  <a:latin typeface="Cambria Math" charset="0"/>
                                </a:rPr>
                                <m:t>1+</m:t>
                              </m:r>
                              <m:r>
                                <a:rPr lang="en-US" sz="2800" b="0" i="1" dirty="0" smtClean="0">
                                  <a:latin typeface="Cambria Math" charset="0"/>
                                </a:rPr>
                                <m:t>𝜖</m:t>
                              </m:r>
                              <m:r>
                                <a:rPr lang="en-US" sz="2800" i="1" dirty="0" smtClean="0"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800" dirty="0" smtClean="0"/>
                            <a:t> for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𝒅</m:t>
                              </m:r>
                              <m:r>
                                <a:rPr lang="en-US" sz="2800" i="1" dirty="0" smtClean="0"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lang="en-US" sz="2800" i="1" dirty="0" smtClean="0">
                                  <a:latin typeface="Cambria Math" charset="0"/>
                                </a:rPr>
                                <m:t>𝑂</m:t>
                              </m:r>
                              <m:r>
                                <a:rPr lang="en-US" sz="2800" i="1" dirty="0" smtClean="0">
                                  <a:latin typeface="Cambria Math" charset="0"/>
                                </a:rPr>
                                <m:t>(1)</m:t>
                              </m:r>
                            </m:oMath>
                          </a14:m>
                          <a:endParaRPr lang="en-US" sz="280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charset="0"/>
                                </a:rPr>
                                <m:t>1.</m:t>
                              </m:r>
                              <m:r>
                                <a:rPr lang="en-US" b="0" i="1" dirty="0" smtClean="0">
                                  <a:latin typeface="Cambria Math" charset="0"/>
                                </a:rPr>
                                <m:t>41−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𝜖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 smtClean="0"/>
                            <a:t>for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𝒅</m:t>
                              </m:r>
                              <m:r>
                                <a:rPr lang="en-US" sz="1800" i="1" dirty="0" smtClean="0">
                                  <a:latin typeface="Cambria Math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18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dirty="0" smtClean="0">
                                  <a:latin typeface="Cambria Math" charset="0"/>
                                </a:rPr>
                                <m:t>Ω</m:t>
                              </m:r>
                              <m:d>
                                <m:dPr>
                                  <m:ctrlPr>
                                    <a:rPr lang="en-US" sz="1800" b="0" i="1" dirty="0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b="0" i="1" dirty="0" smtClean="0"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func>
                                        <m:funcPr>
                                          <m:ctrlPr>
                                            <a:rPr lang="en-US" sz="1800" b="0" i="1" dirty="0" smtClean="0">
                                              <a:latin typeface="Cambria Math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 b="0" i="0" dirty="0" smtClean="0">
                                              <a:latin typeface="Cambria Math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sz="1800" b="0" i="1" dirty="0" smtClean="0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</m:e>
                                      </m:func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800" b="0" i="1" dirty="0" smtClean="0">
                                              <a:latin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b="0" i="1" dirty="0" smtClean="0">
                                              <a:latin typeface="Cambria Math" charset="0"/>
                                            </a:rPr>
                                            <m:t>𝜖</m:t>
                                          </m:r>
                                        </m:e>
                                        <m:sup>
                                          <m:r>
                                            <a:rPr lang="en-US" sz="1800" b="0" i="1" dirty="0" smtClean="0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dirty="0" smtClean="0"/>
                            <a:t> under Connectivity</a:t>
                          </a:r>
                          <a:endParaRPr lang="en-US" i="1" dirty="0" smtClean="0">
                            <a:latin typeface="Cambria Math" charset="0"/>
                          </a:endParaRP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charset="0"/>
                                </a:rPr>
                                <m:t>1.84</m:t>
                              </m:r>
                              <m:r>
                                <a:rPr lang="en-US" b="0" i="1" dirty="0" smtClean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𝜖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 smtClean="0"/>
                            <a:t>for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𝒅</m:t>
                              </m:r>
                              <m:r>
                                <a:rPr lang="en-US" sz="1800" i="1" dirty="0" smtClean="0">
                                  <a:latin typeface="Cambria Math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18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dirty="0" smtClean="0">
                                  <a:latin typeface="Cambria Math" charset="0"/>
                                </a:rPr>
                                <m:t>Ω</m:t>
                              </m:r>
                              <m:d>
                                <m:dPr>
                                  <m:ctrlPr>
                                    <a:rPr lang="en-US" sz="1800" b="0" i="1" dirty="0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b="0" i="1" dirty="0" smtClean="0"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func>
                                        <m:funcPr>
                                          <m:ctrlPr>
                                            <a:rPr lang="en-US" sz="1800" b="0" i="1" dirty="0" smtClean="0">
                                              <a:latin typeface="Cambria Math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 b="0" i="0" dirty="0" smtClean="0">
                                              <a:latin typeface="Cambria Math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sz="1800" b="0" i="1" dirty="0" smtClean="0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</m:e>
                                      </m:func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800" b="0" i="1" dirty="0" smtClean="0">
                                              <a:latin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b="0" i="1" dirty="0" smtClean="0">
                                              <a:latin typeface="Cambria Math" charset="0"/>
                                            </a:rPr>
                                            <m:t>𝜖</m:t>
                                          </m:r>
                                        </m:e>
                                        <m:sup>
                                          <m:r>
                                            <a:rPr lang="en-US" sz="1800" b="0" i="1" dirty="0" smtClean="0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dirty="0" smtClean="0"/>
                            <a:t> under Two Cycles</a:t>
                          </a:r>
                        </a:p>
                      </a:txBody>
                      <a:tcPr anchor="ctr"/>
                    </a:tc>
                  </a:tr>
                  <a:tr h="9855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latin typeface="Cambria Math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latin typeface="Cambria Math" charset="0"/>
                                      </a:rPr>
                                      <m:t>∞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800" i="1" dirty="0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800" b="0" i="1" dirty="0" smtClean="0">
                                  <a:latin typeface="Cambria Math" charset="0"/>
                                </a:rPr>
                                <m:t>1+</m:t>
                              </m:r>
                              <m:r>
                                <a:rPr lang="en-US" sz="2800" b="0" i="1" dirty="0" smtClean="0">
                                  <a:latin typeface="Cambria Math" charset="0"/>
                                </a:rPr>
                                <m:t>𝜖</m:t>
                              </m:r>
                              <m:r>
                                <a:rPr lang="en-US" sz="2800" i="1" dirty="0" smtClean="0"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800" dirty="0" smtClean="0"/>
                            <a:t> for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𝒅</m:t>
                              </m:r>
                              <m:r>
                                <a:rPr lang="en-US" sz="2800" i="1" dirty="0" smtClean="0"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lang="en-US" sz="2800" i="1" dirty="0" smtClean="0">
                                  <a:latin typeface="Cambria Math" charset="0"/>
                                </a:rPr>
                                <m:t>𝑂</m:t>
                              </m:r>
                              <m:r>
                                <a:rPr lang="en-US" sz="2800" i="1" dirty="0" smtClean="0">
                                  <a:latin typeface="Cambria Math" charset="0"/>
                                </a:rPr>
                                <m:t>(1)</m:t>
                              </m:r>
                            </m:oMath>
                          </a14:m>
                          <a:endParaRPr lang="en-US" sz="280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2 for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𝒅</m:t>
                              </m:r>
                              <m:r>
                                <a:rPr lang="en-US" sz="2400" i="1" dirty="0" smtClean="0">
                                  <a:latin typeface="Cambria Math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24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charset="0"/>
                                </a:rPr>
                                <m:t>Ω</m:t>
                              </m:r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400" dirty="0" smtClean="0"/>
                            <a:t> under </a:t>
                          </a:r>
                          <a:r>
                            <a:rPr lang="en-US" sz="2400" baseline="0" dirty="0" smtClean="0"/>
                            <a:t>Connectivity [ANO</a:t>
                          </a:r>
                          <a:r>
                            <a:rPr lang="en-US" sz="2400" baseline="0" dirty="0" smtClean="0">
                              <a:solidFill>
                                <a:srgbClr val="FF0000"/>
                              </a:solidFill>
                            </a:rPr>
                            <a:t>Y</a:t>
                          </a:r>
                          <a:r>
                            <a:rPr lang="en-US" sz="2400" baseline="0" dirty="0" smtClean="0"/>
                            <a:t>’14]</a:t>
                          </a: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0054229"/>
                  </p:ext>
                </p:extLst>
              </p:nvPr>
            </p:nvGraphicFramePr>
            <p:xfrm>
              <a:off x="266700" y="1443658"/>
              <a:ext cx="8610599" cy="5008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8051"/>
                    <a:gridCol w="3376749"/>
                    <a:gridCol w="4495799"/>
                  </a:tblGrid>
                  <a:tr h="10668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1982" t="-6857" r="-133694" b="-375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91734" t="-6857" r="-542" b="-375429"/>
                          </a:stretch>
                        </a:blipFill>
                      </a:tcPr>
                    </a:tc>
                  </a:tr>
                  <a:tr h="9855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826" t="-115432" r="-1071901" b="-3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1982" t="-115432" r="-133694" b="-3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91734" t="-115432" r="-542" b="-305556"/>
                          </a:stretch>
                        </a:blipFill>
                      </a:tcPr>
                    </a:tc>
                  </a:tr>
                  <a:tr h="9855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826" t="-215432" r="-1071901" b="-2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1982" t="-215432" r="-133694" b="-2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91734" t="-215432" r="-542" b="-205556"/>
                          </a:stretch>
                        </a:blipFill>
                      </a:tcPr>
                    </a:tc>
                  </a:tr>
                  <a:tr h="9855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826" t="-315432" r="-1071901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1982" t="-315432" r="-133694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91734" t="-315432" r="-542" b="-105556"/>
                          </a:stretch>
                        </a:blipFill>
                      </a:tcPr>
                    </a:tc>
                  </a:tr>
                  <a:tr h="9855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826" t="-415432" r="-1071901" b="-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1982" t="-415432" r="-133694" b="-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91734" t="-415432" r="-542" b="-555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47699" y="6478558"/>
                <a:ext cx="822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ℓ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ℓ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hardness results hold for O(1)-sparse vectors, i.e. for inputs of size O(n)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99" y="6478558"/>
                <a:ext cx="8229600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98333" b="-1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892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Hardness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ℓ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4343400"/>
              </a:xfrm>
              <a:ln w="38100">
                <a:solidFill>
                  <a:schemeClr val="accent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Reduction from “One vs. Two Cycles”</a:t>
                </a:r>
              </a:p>
              <a:p>
                <a:r>
                  <a:rPr lang="en-US" dirty="0" smtClean="0"/>
                  <a:t>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for each vertex,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𝒆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For each edge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(</m:t>
                    </m:r>
                    <m:r>
                      <a:rPr lang="en-US" b="0" i="1" dirty="0" smtClean="0">
                        <a:latin typeface="Cambria Math" charset="0"/>
                      </a:rPr>
                      <m:t>𝑖</m:t>
                    </m:r>
                    <m:r>
                      <a:rPr lang="en-US" b="0" i="1" dirty="0" smtClean="0">
                        <a:latin typeface="Cambria Math" charset="0"/>
                      </a:rPr>
                      <m:t>,</m:t>
                    </m:r>
                    <m:r>
                      <a:rPr lang="en-US" b="0" i="1" dirty="0" smtClean="0">
                        <a:latin typeface="Cambria Math" charset="0"/>
                      </a:rPr>
                      <m:t>𝑗</m:t>
                    </m:r>
                    <m:r>
                      <a:rPr lang="en-US" i="1" dirty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update (for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𝝃</m:t>
                    </m:r>
                    <m:r>
                      <a:rPr lang="en-US" b="0" i="1" smtClean="0">
                        <a:latin typeface="Cambria Math" charset="0"/>
                      </a:rPr>
                      <m:t>=1/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 smtClean="0"/>
                  <a:t>):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𝝃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𝒆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𝝃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𝒆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 smtClean="0"/>
                  <a:t>Apply Johnson-</a:t>
                </a:r>
                <a:r>
                  <a:rPr lang="en-US" dirty="0" err="1" smtClean="0"/>
                  <a:t>Lindenstrauss</a:t>
                </a:r>
                <a:r>
                  <a:rPr lang="en-US" dirty="0" smtClean="0"/>
                  <a:t> transform to reduce the dimension down 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 charset="0"/>
                      </a:rPr>
                      <m:t>𝒅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= 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dirty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8"/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4343400"/>
              </a:xfrm>
              <a:blipFill rotWithShape="0">
                <a:blip r:embed="rId3"/>
                <a:stretch>
                  <a:fillRect l="-1622" t="-1393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09600" y="6120302"/>
            <a:ext cx="8077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Important </a:t>
            </a:r>
            <a:r>
              <a:rPr lang="en-US" sz="2800" b="1" smtClean="0"/>
              <a:t>that reduction can </a:t>
            </a:r>
            <a:r>
              <a:rPr lang="en-US" sz="2800" b="1" dirty="0"/>
              <a:t>be done in O(1) rounds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4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Hardness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ℓ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7638"/>
                <a:ext cx="8305800" cy="2773362"/>
              </a:xfrm>
              <a:ln w="38100">
                <a:solidFill>
                  <a:schemeClr val="accent1"/>
                </a:solidFill>
              </a:ln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Reduction from “One vs. Two Cycles”</a:t>
                </a:r>
              </a:p>
              <a:p>
                <a:r>
                  <a:rPr lang="en-US" dirty="0" smtClean="0"/>
                  <a:t>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for each vertex,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𝒆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For each edge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(</m:t>
                    </m:r>
                    <m:r>
                      <a:rPr lang="en-US" b="0" i="1" dirty="0" smtClean="0">
                        <a:latin typeface="Cambria Math" charset="0"/>
                      </a:rPr>
                      <m:t>𝑖</m:t>
                    </m:r>
                    <m:r>
                      <a:rPr lang="en-US" b="0" i="1" dirty="0" smtClean="0">
                        <a:latin typeface="Cambria Math" charset="0"/>
                      </a:rPr>
                      <m:t>,</m:t>
                    </m:r>
                    <m:r>
                      <a:rPr lang="en-US" b="0" i="1" dirty="0" smtClean="0">
                        <a:latin typeface="Cambria Math" charset="0"/>
                      </a:rPr>
                      <m:t>𝑗</m:t>
                    </m:r>
                    <m:r>
                      <a:rPr lang="en-US" i="1" dirty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update (for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𝝃</m:t>
                    </m:r>
                    <m:r>
                      <a:rPr lang="en-US" b="0" i="1" smtClean="0">
                        <a:latin typeface="Cambria Math" charset="0"/>
                      </a:rPr>
                      <m:t>=1/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 smtClean="0"/>
                  <a:t>):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𝝃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𝒆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𝝃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𝒆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7638"/>
                <a:ext cx="8305800" cy="2773362"/>
              </a:xfrm>
              <a:blipFill rotWithShape="0">
                <a:blip r:embed="rId3"/>
                <a:stretch>
                  <a:fillRect l="-1607" t="-3905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21323" y="4495800"/>
                <a:ext cx="8551985" cy="2609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e>
                    </m:rad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2 −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en-US" sz="2400" b="0" i="1" smtClean="0">
                                <a:latin typeface="Cambria Math" charset="0"/>
                              </a:rPr>
                              <m:t> 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400" b="0" dirty="0" smtClean="0"/>
                  <a:t> </a:t>
                </a:r>
                <a:r>
                  <a:rPr lang="en-US" sz="2400" dirty="0" smtClean="0"/>
                  <a:t>if </a:t>
                </a:r>
                <a:r>
                  <a:rPr lang="en-US" sz="2400" dirty="0"/>
                  <a:t>there is an edge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(</m:t>
                    </m:r>
                    <m:r>
                      <a:rPr lang="en-US" sz="2400" i="1" dirty="0" smtClean="0">
                        <a:latin typeface="Cambria Math" charset="0"/>
                      </a:rPr>
                      <m:t>𝑖</m:t>
                    </m:r>
                    <m:r>
                      <a:rPr lang="en-US" sz="2400" i="1" dirty="0" smtClean="0">
                        <a:latin typeface="Cambria Math" charset="0"/>
                      </a:rPr>
                      <m:t>,</m:t>
                    </m:r>
                    <m:r>
                      <a:rPr lang="en-US" sz="2400" i="1" dirty="0" smtClean="0">
                        <a:latin typeface="Cambria Math" charset="0"/>
                      </a:rPr>
                      <m:t>𝑗</m:t>
                    </m:r>
                    <m:r>
                      <a:rPr lang="en-US" sz="2400" i="1" dirty="0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400" b="0" dirty="0" smtClean="0"/>
              </a:p>
              <a:p>
                <a:pPr marL="342900" indent="-342900">
                  <a:buFont typeface="Arial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=2 </m:t>
                    </m:r>
                  </m:oMath>
                </a14:m>
                <a:r>
                  <a:rPr lang="en-US" sz="2400" dirty="0"/>
                  <a:t>if there is </a:t>
                </a:r>
                <a:r>
                  <a:rPr lang="en-US" sz="2400" dirty="0" smtClean="0"/>
                  <a:t>no </a:t>
                </a:r>
                <a:r>
                  <a:rPr lang="en-US" sz="2400" dirty="0"/>
                  <a:t>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charset="0"/>
                          </a:rPr>
                          <m:t>𝑖</m:t>
                        </m:r>
                        <m:r>
                          <a:rPr lang="en-US" sz="2400" i="1" dirty="0">
                            <a:latin typeface="Cambria Math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charset="0"/>
                          </a:rPr>
                          <m:t>𝑗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pPr marL="342900" indent="-342900">
                  <a:buFont typeface="Arial" charset="0"/>
                  <a:buChar char="•"/>
                </a:pPr>
                <a:endParaRPr lang="en-US" sz="2400" dirty="0" smtClean="0"/>
              </a:p>
              <a:p>
                <a:r>
                  <a:rPr lang="en-US" sz="2800" dirty="0" smtClean="0"/>
                  <a:t>Ratio between these cases gives hardness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2+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2</m:t>
                            </m:r>
                          </m:e>
                        </m:rad>
                      </m:e>
                    </m:rad>
                  </m:oMath>
                </a14:m>
                <a:endParaRPr lang="en-US" sz="2800" dirty="0"/>
              </a:p>
              <a:p>
                <a:pPr marL="342900" indent="-342900">
                  <a:buFont typeface="Arial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23" y="4495800"/>
                <a:ext cx="8551985" cy="2609689"/>
              </a:xfrm>
              <a:prstGeom prst="rect">
                <a:avLst/>
              </a:prstGeom>
              <a:blipFill rotWithShape="0">
                <a:blip r:embed="rId4"/>
                <a:stretch>
                  <a:fillRect l="-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035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General algorithm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∞</m:t>
                        </m:r>
                      </m:sub>
                    </m:sSub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Input: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𝒏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𝒅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𝐸</m:t>
                    </m:r>
                    <m:r>
                      <a:rPr lang="en-US" b="0" i="1" dirty="0" smtClean="0">
                        <a:latin typeface="Cambria Math" charset="0"/>
                      </a:rPr>
                      <m:t>=∅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Repeat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1" i="1" dirty="0" smtClean="0">
                                <a:latin typeface="Cambria Math" charset="0"/>
                              </a:rPr>
                              <m:t>𝒏</m:t>
                            </m:r>
                          </m:e>
                        </m:func>
                      </m:e>
                    </m:d>
                    <m:r>
                      <a:rPr lang="en-US" b="0" i="0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times sequentially: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𝐸</m:t>
                    </m:r>
                    <m:r>
                      <a:rPr lang="en-US" i="1" dirty="0" smtClean="0">
                        <a:latin typeface="Cambria Math" charset="0"/>
                      </a:rPr>
                      <m:t>’</m:t>
                    </m:r>
                  </m:oMath>
                </a14:m>
                <a:r>
                  <a:rPr lang="en-US" dirty="0" smtClean="0"/>
                  <a:t> = set of edges of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(1 +</m:t>
                    </m:r>
                    <m:r>
                      <a:rPr lang="en-US" i="1" dirty="0" smtClean="0">
                        <a:latin typeface="Cambria Math" charset="0"/>
                      </a:rPr>
                      <m:t>𝜖</m:t>
                    </m:r>
                    <m:r>
                      <a:rPr lang="en-US" i="1" dirty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-approximate MST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𝐸</m:t>
                    </m:r>
                    <m:r>
                      <a:rPr lang="en-US" b="0" i="1" dirty="0" smtClean="0">
                        <a:latin typeface="Cambria Math" charset="0"/>
                      </a:rPr>
                      <m:t>=</m:t>
                    </m:r>
                    <m:r>
                      <a:rPr lang="en-US" b="0" i="1" dirty="0" smtClean="0">
                        <a:latin typeface="Cambria Math" charset="0"/>
                      </a:rPr>
                      <m:t>𝐸</m:t>
                    </m:r>
                    <m:r>
                      <a:rPr lang="en-US" b="0" i="1" dirty="0" smtClean="0">
                        <a:latin typeface="Cambria Math" charset="0"/>
                      </a:rPr>
                      <m:t>∪</m:t>
                    </m:r>
                    <m:sSup>
                      <m:sSup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𝐸</m:t>
                        </m:r>
                      </m:e>
                      <m:sup>
                        <m:r>
                          <a:rPr lang="en-US" b="0" i="1" dirty="0" smtClean="0">
                            <a:latin typeface="Cambria Math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r>
                  <a:rPr lang="en-US" dirty="0" smtClean="0"/>
                  <a:t>Run </a:t>
                </a:r>
                <a:r>
                  <a:rPr lang="en-US" dirty="0" err="1" smtClean="0"/>
                  <a:t>Boruvka’s</a:t>
                </a:r>
                <a:r>
                  <a:rPr lang="en-US" dirty="0" smtClean="0"/>
                  <a:t> algorithm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𝐸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Drop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𝑘</m:t>
                    </m:r>
                    <m:r>
                      <a:rPr lang="en-US" b="0" i="1" smtClean="0">
                        <a:latin typeface="Cambria Math" charset="0"/>
                      </a:rPr>
                      <m:t>−1</m:t>
                    </m:r>
                  </m:oMath>
                </a14:m>
                <a:r>
                  <a:rPr lang="en-US" dirty="0" smtClean="0"/>
                  <a:t> longest edges to get the clustering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1213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471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Large geometric graphs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610600" cy="483076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Graph algorithms: </a:t>
                </a:r>
                <a:r>
                  <a:rPr lang="en-US" b="1" dirty="0"/>
                  <a:t>Dense graphs</a:t>
                </a:r>
                <a:r>
                  <a:rPr lang="en-US" dirty="0"/>
                  <a:t> vs. sparse graphs</a:t>
                </a:r>
              </a:p>
              <a:p>
                <a:pPr lvl="1"/>
                <a:r>
                  <a:rPr lang="en-US" b="1" dirty="0"/>
                  <a:t>Dense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≫</m:t>
                    </m:r>
                    <m:r>
                      <a:rPr lang="en-US" b="0" i="1" dirty="0" smtClean="0">
                        <a:latin typeface="Cambria Math"/>
                      </a:rPr>
                      <m:t>|</m:t>
                    </m:r>
                    <m:r>
                      <a:rPr lang="en-US" b="0" i="1" dirty="0" smtClean="0">
                        <a:latin typeface="Cambria Math"/>
                      </a:rPr>
                      <m:t>𝑉</m:t>
                    </m:r>
                    <m:r>
                      <a:rPr lang="en-US" b="0" i="1" dirty="0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 smtClean="0"/>
                  <a:t>Sparse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≪</m:t>
                    </m:r>
                    <m:r>
                      <a:rPr lang="en-US" b="0" i="1" dirty="0" smtClean="0">
                        <a:latin typeface="Cambria Math"/>
                      </a:rPr>
                      <m:t>|</m:t>
                    </m:r>
                    <m:r>
                      <a:rPr lang="en-US" b="0" i="1" dirty="0" smtClean="0">
                        <a:latin typeface="Cambria Math"/>
                      </a:rPr>
                      <m:t>𝑉</m:t>
                    </m:r>
                    <m:r>
                      <a:rPr lang="en-US" b="0" i="1" dirty="0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 smtClean="0"/>
                  <a:t>. </a:t>
                </a:r>
                <a:endParaRPr lang="en-US" sz="2800" b="1" u="sng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endParaRPr lang="en-US" sz="2800" b="1" u="sng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r>
                  <a:rPr lang="en-US" sz="2800" b="1" u="sng" dirty="0" smtClean="0">
                    <a:solidFill>
                      <a:srgbClr val="0070C0"/>
                    </a:solidFill>
                    <a:latin typeface="Cambria Math"/>
                  </a:rPr>
                  <a:t>Our setting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Cambria Math"/>
                  </a:rPr>
                  <a:t>:</a:t>
                </a:r>
              </a:p>
              <a:p>
                <a:pPr lvl="1"/>
                <a:r>
                  <a:rPr lang="en-US" sz="2400" dirty="0" smtClean="0">
                    <a:latin typeface="Cambria Math"/>
                  </a:rPr>
                  <a:t>Dense graphs, sparsely represented: O(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Cambria Math"/>
                  </a:rPr>
                  <a:t>n</a:t>
                </a:r>
                <a:r>
                  <a:rPr lang="en-US" sz="2400" dirty="0" smtClean="0">
                    <a:latin typeface="Cambria Math"/>
                  </a:rPr>
                  <a:t>) space</a:t>
                </a:r>
              </a:p>
              <a:p>
                <a:pPr lvl="1"/>
                <a:r>
                  <a:rPr lang="en-US" sz="2400" dirty="0" smtClean="0">
                    <a:latin typeface="Cambria Math"/>
                  </a:rPr>
                  <a:t>Output doesn’t fit on one machine (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𝑺</m:t>
                    </m:r>
                    <m:r>
                      <a:rPr lang="en-US" sz="2400" i="1" dirty="0">
                        <a:latin typeface="Cambria Math"/>
                      </a:rPr>
                      <m:t>≪ 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400" dirty="0" smtClean="0">
                    <a:latin typeface="Cambria Math"/>
                  </a:rPr>
                  <a:t>)</a:t>
                </a:r>
              </a:p>
              <a:p>
                <a:r>
                  <a:rPr lang="en-US" sz="2600" b="1" dirty="0" smtClean="0"/>
                  <a:t>Today: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(1+</m:t>
                    </m:r>
                    <m:r>
                      <a:rPr lang="en-US" sz="2600" i="1" dirty="0" smtClean="0">
                        <a:latin typeface="Cambria Math"/>
                      </a:rPr>
                      <m:t>𝜖</m:t>
                    </m:r>
                    <m:r>
                      <a:rPr lang="en-US" sz="26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-approximate MST 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[ANO</a:t>
                </a:r>
                <a:r>
                  <a:rPr lang="en-US" sz="2600" b="1" dirty="0" smtClean="0">
                    <a:solidFill>
                      <a:srgbClr val="FF0000"/>
                    </a:solidFill>
                  </a:rPr>
                  <a:t>Y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’14]</a:t>
                </a:r>
                <a:endParaRPr lang="en-US" sz="2600" dirty="0">
                  <a:solidFill>
                    <a:srgbClr val="0070C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  <m:r>
                      <a:rPr lang="en-US" sz="2200" i="1" dirty="0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sz="2200" dirty="0" smtClean="0"/>
                  <a:t>  (easy to generalize)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  <m:r>
                      <a:rPr lang="en-US" sz="2200" b="0" i="1" dirty="0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200" b="0" i="1" dirty="0" smtClean="0"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b="1" i="1" dirty="0" smtClean="0">
                                <a:latin typeface="Cambria Math"/>
                              </a:rPr>
                              <m:t>𝑺</m:t>
                            </m:r>
                          </m:sub>
                        </m:sSub>
                      </m:fName>
                      <m:e>
                        <m:r>
                          <a:rPr lang="en-US" sz="22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func>
                    <m:r>
                      <m:rPr>
                        <m:nor/>
                      </m:rPr>
                      <a:rPr lang="en-US" sz="2200" b="0" i="0" dirty="0" smtClean="0">
                        <a:latin typeface="Cambria Math"/>
                      </a:rPr>
                      <m:t>= </m:t>
                    </m:r>
                    <m:r>
                      <m:rPr>
                        <m:nor/>
                      </m:rPr>
                      <a:rPr lang="en-US" sz="2200" dirty="0"/>
                      <m:t>O</m:t>
                    </m:r>
                    <m:r>
                      <m:rPr>
                        <m:nor/>
                      </m:rPr>
                      <a:rPr lang="en-US" sz="2200" dirty="0"/>
                      <m:t>(1) </m:t>
                    </m:r>
                  </m:oMath>
                </a14:m>
                <a:r>
                  <a:rPr lang="en-US" sz="2200" dirty="0" smtClean="0"/>
                  <a:t>rounds (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/>
                      </a:rPr>
                      <m:t>𝑺</m:t>
                    </m:r>
                    <m:r>
                      <a:rPr lang="en-US" sz="2200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200" b="1" i="1" dirty="0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2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200" b="1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𝛀</m:t>
                        </m:r>
                        <m:r>
                          <a:rPr lang="en-US" sz="2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200" dirty="0" smtClean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610600" cy="4830763"/>
              </a:xfrm>
              <a:blipFill rotWithShape="0">
                <a:blip r:embed="rId2"/>
                <a:stretch>
                  <a:fillRect l="-1487" t="-1515" b="-2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24633" y="3200400"/>
            <a:ext cx="8686800" cy="281940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1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951" y="2995946"/>
            <a:ext cx="3586249" cy="35862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52400"/>
                <a:ext cx="8382000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-MST in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𝑅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rounds 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400"/>
                <a:ext cx="8382000" cy="1143000"/>
              </a:xfrm>
              <a:blipFill rotWithShape="1">
                <a:blip r:embed="rId3"/>
                <a:stretch>
                  <a:fillRect r="-2982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198"/>
                <a:ext cx="8229600" cy="304684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800" dirty="0" smtClean="0"/>
                  <a:t>Assume points have integer coordinates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latin typeface="Cambria Math"/>
                          </a:rPr>
                          <m:t>0, …,</m:t>
                        </m:r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/>
                          </a:rPr>
                          <m:t>Δ</m:t>
                        </m:r>
                      </m:e>
                    </m:d>
                  </m:oMath>
                </a14:m>
                <a:r>
                  <a:rPr lang="en-US" sz="2800" dirty="0" smtClean="0"/>
                  <a:t>,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Δ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/>
                      </a:rPr>
                      <m:t> .</m:t>
                    </m:r>
                  </m:oMath>
                </a14:m>
                <a:endParaRPr lang="en-US" sz="2800" b="0" dirty="0" smtClean="0"/>
              </a:p>
              <a:p>
                <a:pPr marL="0" indent="0">
                  <a:buNone/>
                </a:pPr>
                <a:endParaRPr lang="en-US" sz="2800" b="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Impose an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𝑂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800" i="1" dirty="0" smtClean="0">
                        <a:latin typeface="Cambria Math"/>
                      </a:rPr>
                      <m:t>log</m:t>
                    </m:r>
                    <m:r>
                      <a:rPr lang="en-US" sz="2800" i="1" dirty="0" smtClean="0">
                        <a:latin typeface="Cambria Math"/>
                      </a:rPr>
                      <m:t>⁡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-depth </a:t>
                </a:r>
                <a:r>
                  <a:rPr lang="en-US" sz="2800" dirty="0" err="1" smtClean="0"/>
                  <a:t>quadtree</a:t>
                </a:r>
                <a:r>
                  <a:rPr lang="en-US" sz="28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800" b="0" dirty="0" smtClean="0"/>
                  <a:t>Bottom-up: For each cell in the </a:t>
                </a:r>
                <a:r>
                  <a:rPr lang="en-US" sz="2800" b="0" dirty="0" err="1" smtClean="0"/>
                  <a:t>quadtree</a:t>
                </a:r>
                <a:r>
                  <a:rPr lang="en-US" sz="2800" b="0" dirty="0" smtClean="0"/>
                  <a:t> </a:t>
                </a:r>
              </a:p>
              <a:p>
                <a:pPr lvl="1"/>
                <a:r>
                  <a:rPr lang="en-US" sz="2400" b="0" dirty="0" smtClean="0"/>
                  <a:t>compute optimum MSTs in </a:t>
                </a:r>
                <a:r>
                  <a:rPr lang="en-US" sz="2400" b="0" dirty="0" err="1" smtClean="0"/>
                  <a:t>subcells</a:t>
                </a:r>
                <a:endParaRPr lang="en-US" sz="2400" b="0" dirty="0" smtClean="0"/>
              </a:p>
              <a:p>
                <a:pPr lvl="1"/>
                <a:r>
                  <a:rPr lang="en-US" sz="2400" dirty="0" smtClean="0"/>
                  <a:t>Use only </a:t>
                </a:r>
                <a:r>
                  <a:rPr lang="en-US" sz="2400" b="1" dirty="0" smtClean="0"/>
                  <a:t>one</a:t>
                </a:r>
                <a:r>
                  <a:rPr lang="en-US" sz="2400" dirty="0" smtClean="0"/>
                  <a:t> 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representative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from each cell on the next level</a:t>
                </a:r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sz="2400" dirty="0"/>
                  <a:t>	</a:t>
                </a:r>
                <a:endParaRPr lang="en-US" sz="24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198"/>
                <a:ext cx="8229600" cy="3046843"/>
              </a:xfrm>
              <a:blipFill rotWithShape="1">
                <a:blip r:embed="rId4"/>
                <a:stretch>
                  <a:fillRect l="-1259" t="-4000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904782" y="4353911"/>
            <a:ext cx="2362200" cy="1981200"/>
            <a:chOff x="904782" y="4353911"/>
            <a:chExt cx="2362200" cy="1981200"/>
          </a:xfrm>
        </p:grpSpPr>
        <p:sp>
          <p:nvSpPr>
            <p:cNvPr id="4" name="Rectangle 3"/>
            <p:cNvSpPr/>
            <p:nvPr/>
          </p:nvSpPr>
          <p:spPr>
            <a:xfrm>
              <a:off x="904782" y="4353911"/>
              <a:ext cx="2362200" cy="1981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4" idx="0"/>
              <a:endCxn id="4" idx="2"/>
            </p:cNvCxnSpPr>
            <p:nvPr/>
          </p:nvCxnSpPr>
          <p:spPr>
            <a:xfrm>
              <a:off x="2085882" y="4353911"/>
              <a:ext cx="0" cy="1981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4" idx="1"/>
              <a:endCxn id="4" idx="3"/>
            </p:cNvCxnSpPr>
            <p:nvPr/>
          </p:nvCxnSpPr>
          <p:spPr>
            <a:xfrm>
              <a:off x="904782" y="5344511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1133382" y="4658711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666782" y="4582511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514382" y="5039711"/>
              <a:ext cx="76200" cy="76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285782" y="5725511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704882" y="5728686"/>
              <a:ext cx="76200" cy="76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466882" y="5877911"/>
              <a:ext cx="76200" cy="76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878838" y="569138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359725" y="4969584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855025" y="4655536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702625" y="5112736"/>
              <a:ext cx="76200" cy="76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12" idx="5"/>
              <a:endCxn id="14" idx="1"/>
            </p:cNvCxnSpPr>
            <p:nvPr/>
          </p:nvCxnSpPr>
          <p:spPr>
            <a:xfrm>
              <a:off x="1198423" y="4723752"/>
              <a:ext cx="327118" cy="32711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3" idx="3"/>
              <a:endCxn id="14" idx="7"/>
            </p:cNvCxnSpPr>
            <p:nvPr/>
          </p:nvCxnSpPr>
          <p:spPr>
            <a:xfrm flipH="1">
              <a:off x="1579423" y="4647552"/>
              <a:ext cx="98518" cy="40331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5" idx="6"/>
              <a:endCxn id="16" idx="2"/>
            </p:cNvCxnSpPr>
            <p:nvPr/>
          </p:nvCxnSpPr>
          <p:spPr>
            <a:xfrm>
              <a:off x="1361982" y="5763611"/>
              <a:ext cx="342900" cy="317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9" idx="6"/>
              <a:endCxn id="21" idx="1"/>
            </p:cNvCxnSpPr>
            <p:nvPr/>
          </p:nvCxnSpPr>
          <p:spPr>
            <a:xfrm>
              <a:off x="2435925" y="5007684"/>
              <a:ext cx="277859" cy="11621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0" idx="4"/>
              <a:endCxn id="21" idx="7"/>
            </p:cNvCxnSpPr>
            <p:nvPr/>
          </p:nvCxnSpPr>
          <p:spPr>
            <a:xfrm flipH="1">
              <a:off x="2767666" y="4731736"/>
              <a:ext cx="125459" cy="39215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8" idx="2"/>
              <a:endCxn id="17" idx="7"/>
            </p:cNvCxnSpPr>
            <p:nvPr/>
          </p:nvCxnSpPr>
          <p:spPr>
            <a:xfrm flipH="1">
              <a:off x="2531923" y="5729480"/>
              <a:ext cx="346915" cy="15959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4" idx="4"/>
              <a:endCxn id="16" idx="0"/>
            </p:cNvCxnSpPr>
            <p:nvPr/>
          </p:nvCxnSpPr>
          <p:spPr>
            <a:xfrm>
              <a:off x="1552482" y="5115911"/>
              <a:ext cx="190500" cy="612775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6" idx="6"/>
              <a:endCxn id="17" idx="2"/>
            </p:cNvCxnSpPr>
            <p:nvPr/>
          </p:nvCxnSpPr>
          <p:spPr>
            <a:xfrm>
              <a:off x="1781082" y="5766786"/>
              <a:ext cx="685800" cy="149225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7" idx="0"/>
              <a:endCxn id="21" idx="4"/>
            </p:cNvCxnSpPr>
            <p:nvPr/>
          </p:nvCxnSpPr>
          <p:spPr>
            <a:xfrm flipV="1">
              <a:off x="2504982" y="5188936"/>
              <a:ext cx="235743" cy="688975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4800600" y="4308253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Wrong representative</a:t>
            </a:r>
            <a:r>
              <a:rPr lang="en-US" sz="2400" dirty="0" smtClean="0"/>
              <a:t>: </a:t>
            </a:r>
          </a:p>
          <a:p>
            <a:r>
              <a:rPr lang="en-US" sz="2400" dirty="0" smtClean="0"/>
              <a:t>O(1)-approximation per level</a:t>
            </a:r>
            <a:endParaRPr lang="en-US" sz="2400" dirty="0"/>
          </a:p>
        </p:txBody>
      </p:sp>
      <p:sp>
        <p:nvSpPr>
          <p:cNvPr id="45" name="Rectangle 44"/>
          <p:cNvSpPr/>
          <p:nvPr/>
        </p:nvSpPr>
        <p:spPr>
          <a:xfrm>
            <a:off x="5484946" y="5327152"/>
            <a:ext cx="2362200" cy="9724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>
            <a:stCxn id="45" idx="0"/>
            <a:endCxn id="45" idx="2"/>
          </p:cNvCxnSpPr>
          <p:nvPr/>
        </p:nvCxnSpPr>
        <p:spPr>
          <a:xfrm>
            <a:off x="6666046" y="5327152"/>
            <a:ext cx="0" cy="972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6251755" y="57288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013755" y="572330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699555" y="5719582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565955" y="5723309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>
            <a:stCxn id="48" idx="2"/>
            <a:endCxn id="51" idx="6"/>
          </p:cNvCxnSpPr>
          <p:nvPr/>
        </p:nvCxnSpPr>
        <p:spPr>
          <a:xfrm flipH="1" flipV="1">
            <a:off x="5642155" y="5761409"/>
            <a:ext cx="609600" cy="558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7089955" y="5758618"/>
            <a:ext cx="609600" cy="558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637346" y="5729324"/>
            <a:ext cx="2079718" cy="372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508758" y="6299621"/>
            <a:ext cx="2314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57200" y="2391999"/>
            <a:ext cx="8153400" cy="160020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62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4" grpId="0"/>
      <p:bldP spid="45" grpId="0" animBg="1"/>
      <p:bldP spid="48" grpId="0" animBg="1"/>
      <p:bldP spid="49" grpId="0" animBg="1"/>
      <p:bldP spid="50" grpId="0" animBg="1"/>
      <p:bldP spid="51" grpId="0" animBg="1"/>
      <p:bldP spid="6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4386293" y="48006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Wrong representative</a:t>
            </a:r>
            <a:r>
              <a:rPr lang="en-US" sz="2400" dirty="0" smtClean="0"/>
              <a:t>: </a:t>
            </a:r>
          </a:p>
          <a:p>
            <a:r>
              <a:rPr lang="en-US" sz="2400" dirty="0" smtClean="0"/>
              <a:t>O(1)-approximation per level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76200"/>
                <a:ext cx="8229600" cy="1143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-nets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76200"/>
                <a:ext cx="8229600" cy="1143000"/>
              </a:xfrm>
              <a:blipFill rotWithShape="1">
                <a:blip r:embed="rId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799"/>
                <a:ext cx="8458200" cy="5118891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4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4000" dirty="0" smtClean="0"/>
                  <a:t>-net for a cell C with side length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4000" dirty="0" smtClean="0"/>
                  <a:t>:</a:t>
                </a:r>
              </a:p>
              <a:p>
                <a:pPr marL="457200" lvl="1" indent="0">
                  <a:buNone/>
                </a:pPr>
                <a:r>
                  <a:rPr lang="en-US" sz="2900" dirty="0"/>
                  <a:t>Collection </a:t>
                </a:r>
                <a:r>
                  <a:rPr lang="en-US" sz="2900" b="1" dirty="0"/>
                  <a:t>S</a:t>
                </a:r>
                <a:r>
                  <a:rPr lang="en-US" sz="2900" dirty="0"/>
                  <a:t> of vertices in C, </a:t>
                </a:r>
                <a:r>
                  <a:rPr lang="en-US" sz="2900" dirty="0" smtClean="0"/>
                  <a:t>every </a:t>
                </a:r>
                <a:r>
                  <a:rPr lang="en-US" sz="2900" dirty="0"/>
                  <a:t>vertex is at distance &lt;= </a:t>
                </a:r>
                <a14:m>
                  <m:oMath xmlns:m="http://schemas.openxmlformats.org/officeDocument/2006/math">
                    <m:r>
                      <a:rPr lang="en-US" sz="2900" b="1" i="1" dirty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29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2900" dirty="0"/>
                  <a:t> from some vertex in </a:t>
                </a:r>
                <a:r>
                  <a:rPr lang="en-US" sz="2900" b="1" dirty="0" smtClean="0"/>
                  <a:t>S</a:t>
                </a:r>
                <a:r>
                  <a:rPr lang="en-US" sz="2900" dirty="0" smtClean="0"/>
                  <a:t>. (Fact</a:t>
                </a:r>
                <a:r>
                  <a:rPr lang="en-US" sz="2900" dirty="0"/>
                  <a:t>: Can efficiently compute </a:t>
                </a:r>
                <a14:m>
                  <m:oMath xmlns:m="http://schemas.openxmlformats.org/officeDocument/2006/math">
                    <m:r>
                      <a:rPr lang="en-US" sz="29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sz="2900" dirty="0" smtClean="0"/>
                  <a:t>-net </a:t>
                </a:r>
                <a:r>
                  <a:rPr lang="en-US" sz="2900" dirty="0"/>
                  <a:t>of size </a:t>
                </a:r>
                <a14:m>
                  <m:oMath xmlns:m="http://schemas.openxmlformats.org/officeDocument/2006/math">
                    <m:r>
                      <a:rPr lang="en-US" sz="2900" i="1" dirty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900" i="1" dirty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900" i="1" dirty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9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900" i="1" dirty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9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𝝐</m:t>
                                </m:r>
                              </m:e>
                              <m:sup>
                                <m:r>
                                  <a:rPr lang="en-US" sz="2900" i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900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2900" dirty="0" smtClean="0"/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      </a:t>
                </a:r>
                <a:r>
                  <a:rPr lang="en-US" sz="4000" dirty="0" smtClean="0"/>
                  <a:t>Bottom-up</a:t>
                </a:r>
                <a:r>
                  <a:rPr lang="en-US" sz="4000" dirty="0"/>
                  <a:t>: For each </a:t>
                </a:r>
                <a:r>
                  <a:rPr lang="en-US" sz="4000" dirty="0" smtClean="0"/>
                  <a:t>cell in </a:t>
                </a:r>
                <a:r>
                  <a:rPr lang="en-US" sz="4000" dirty="0"/>
                  <a:t>the </a:t>
                </a:r>
                <a:r>
                  <a:rPr lang="en-US" sz="4000" dirty="0" err="1"/>
                  <a:t>quadtree</a:t>
                </a:r>
                <a:r>
                  <a:rPr lang="en-US" sz="4000" dirty="0"/>
                  <a:t> </a:t>
                </a:r>
              </a:p>
              <a:p>
                <a:pPr lvl="1"/>
                <a:r>
                  <a:rPr lang="en-US" sz="4000" dirty="0"/>
                  <a:t>C</a:t>
                </a:r>
                <a:r>
                  <a:rPr lang="en-US" sz="4000" dirty="0" smtClean="0"/>
                  <a:t>ompute </a:t>
                </a:r>
                <a:r>
                  <a:rPr lang="en-US" sz="4000" dirty="0"/>
                  <a:t>optimum MSTs in </a:t>
                </a:r>
                <a:r>
                  <a:rPr lang="en-US" sz="4000" dirty="0" err="1"/>
                  <a:t>subcells</a:t>
                </a:r>
                <a:endParaRPr lang="en-US" sz="4000" dirty="0"/>
              </a:p>
              <a:p>
                <a:pPr lvl="1"/>
                <a:r>
                  <a:rPr lang="en-US" sz="4000" dirty="0"/>
                  <a:t>U</a:t>
                </a:r>
                <a:r>
                  <a:rPr lang="en-US" sz="4000" dirty="0" smtClean="0"/>
                  <a:t>se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4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4000" dirty="0" smtClean="0"/>
                  <a:t>-net from </a:t>
                </a:r>
                <a:r>
                  <a:rPr lang="en-US" sz="4000" dirty="0"/>
                  <a:t>each cell on the next </a:t>
                </a:r>
                <a:r>
                  <a:rPr lang="en-US" sz="4000" dirty="0" smtClean="0"/>
                  <a:t>level</a:t>
                </a:r>
                <a:endParaRPr lang="en-US" sz="4000" b="1" dirty="0" smtClean="0"/>
              </a:p>
              <a:p>
                <a:endParaRPr lang="en-US" sz="3400" b="1" dirty="0" smtClean="0"/>
              </a:p>
              <a:p>
                <a:r>
                  <a:rPr lang="en-US" sz="4000" b="1" dirty="0" smtClean="0"/>
                  <a:t>Idea</a:t>
                </a:r>
                <a:r>
                  <a:rPr lang="en-US" sz="4000" dirty="0" smtClean="0"/>
                  <a:t>: Pay </a:t>
                </a:r>
                <a:r>
                  <a:rPr lang="en-US" sz="4000" dirty="0"/>
                  <a:t>only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dirty="0" smtClean="0">
                        <a:solidFill>
                          <a:schemeClr val="tx1"/>
                        </a:solidFill>
                        <a:latin typeface="Cambria Math"/>
                      </a:rPr>
                      <m:t>O</m:t>
                    </m:r>
                    <m:r>
                      <a:rPr lang="en-US" sz="4000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4000" b="1" i="1" dirty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4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4000" dirty="0"/>
                  <a:t>) for </a:t>
                </a:r>
                <a:r>
                  <a:rPr lang="en-US" sz="4000" dirty="0" smtClean="0"/>
                  <a:t>an </a:t>
                </a:r>
                <a:r>
                  <a:rPr lang="en-US" sz="4000" b="1" dirty="0"/>
                  <a:t>edge</a:t>
                </a:r>
                <a:r>
                  <a:rPr lang="en-US" sz="4000" dirty="0"/>
                  <a:t> cut by cell with side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endParaRPr lang="en-US" sz="4000" b="1" dirty="0" smtClean="0">
                  <a:solidFill>
                    <a:srgbClr val="0070C0"/>
                  </a:solidFill>
                </a:endParaRPr>
              </a:p>
              <a:p>
                <a:r>
                  <a:rPr lang="en-US" sz="4000" dirty="0" smtClean="0"/>
                  <a:t>Randomly shift the </a:t>
                </a:r>
                <a:r>
                  <a:rPr lang="en-US" sz="4000" dirty="0" err="1" smtClean="0"/>
                  <a:t>quadtree</a:t>
                </a:r>
                <a:r>
                  <a:rPr lang="en-US" sz="4000" dirty="0" smtClean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i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40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𝑐𝑢𝑡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𝑒𝑑𝑔𝑒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𝑜𝑓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𝑙𝑒𝑛𝑔𝑡h</m:t>
                            </m:r>
                            <m:r>
                              <a:rPr lang="en-US" sz="4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ℓ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𝑏𝑦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𝑳</m:t>
                            </m:r>
                          </m:e>
                        </m:d>
                      </m:e>
                    </m:func>
                    <m:r>
                      <a:rPr lang="en-US" sz="4000" b="0" i="1" smtClean="0">
                        <a:latin typeface="Cambria Math"/>
                      </a:rPr>
                      <m:t>∼</m:t>
                    </m:r>
                    <m:r>
                      <a:rPr lang="en-US" sz="4000" b="0" i="1" smtClean="0">
                        <a:solidFill>
                          <a:srgbClr val="0070C0"/>
                        </a:solidFill>
                        <a:latin typeface="Cambria Math"/>
                      </a:rPr>
                      <m:t>ℓ/</m:t>
                    </m:r>
                    <m:r>
                      <a:rPr lang="en-US" sz="4000" b="1" i="1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4000" dirty="0" smtClean="0"/>
                  <a:t> – charge errors</a:t>
                </a:r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799"/>
                <a:ext cx="8458200" cy="5118891"/>
              </a:xfrm>
              <a:blipFill rotWithShape="1">
                <a:blip r:embed="rId3"/>
                <a:stretch>
                  <a:fillRect l="-1225" t="-2619" r="-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922881" y="5660892"/>
            <a:ext cx="3333750" cy="1017196"/>
            <a:chOff x="1000125" y="4547230"/>
            <a:chExt cx="3333750" cy="1017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3571875" y="4654907"/>
                  <a:ext cx="76200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𝑳</m:t>
                        </m:r>
                      </m:oMath>
                    </m:oMathPara>
                  </a14:m>
                  <a:endParaRPr lang="en-US" sz="44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1875" y="4654907"/>
                  <a:ext cx="762000" cy="76944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1000125" y="4547230"/>
              <a:ext cx="2571750" cy="1017196"/>
              <a:chOff x="1000125" y="4547230"/>
              <a:chExt cx="2571750" cy="1017196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000125" y="4572000"/>
                <a:ext cx="2362200" cy="990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>
                <a:stCxn id="28" idx="0"/>
                <a:endCxn id="28" idx="2"/>
              </p:cNvCxnSpPr>
              <p:nvPr/>
            </p:nvCxnSpPr>
            <p:spPr>
              <a:xfrm>
                <a:off x="2181225" y="4572000"/>
                <a:ext cx="0" cy="990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1752600" y="5277686"/>
                <a:ext cx="76200" cy="762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514600" y="5272105"/>
                <a:ext cx="76200" cy="762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200400" y="5268378"/>
                <a:ext cx="76200" cy="762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066800" y="5272105"/>
                <a:ext cx="76200" cy="762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33"/>
              <p:cNvCxnSpPr>
                <a:stCxn id="30" idx="2"/>
                <a:endCxn id="33" idx="6"/>
              </p:cNvCxnSpPr>
              <p:nvPr/>
            </p:nvCxnSpPr>
            <p:spPr>
              <a:xfrm flipH="1" flipV="1">
                <a:off x="1143000" y="5310205"/>
                <a:ext cx="609600" cy="558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 flipV="1">
                <a:off x="2590800" y="5307414"/>
                <a:ext cx="609600" cy="558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31" idx="2"/>
              </p:cNvCxnSpPr>
              <p:nvPr/>
            </p:nvCxnSpPr>
            <p:spPr>
              <a:xfrm flipH="1">
                <a:off x="1828800" y="5310205"/>
                <a:ext cx="685800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H="1">
                <a:off x="3557587" y="4579630"/>
                <a:ext cx="9526" cy="984796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V="1">
                <a:off x="3562350" y="4547230"/>
                <a:ext cx="9525" cy="984796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1023937" y="5562600"/>
                <a:ext cx="231457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/>
        </p:nvSpPr>
        <p:spPr>
          <a:xfrm>
            <a:off x="5053012" y="5669988"/>
            <a:ext cx="2362200" cy="9810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7" idx="0"/>
            <a:endCxn id="47" idx="2"/>
          </p:cNvCxnSpPr>
          <p:nvPr/>
        </p:nvCxnSpPr>
        <p:spPr>
          <a:xfrm>
            <a:off x="6234112" y="5669988"/>
            <a:ext cx="0" cy="981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071393" y="6332235"/>
            <a:ext cx="144462" cy="1444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297612" y="6329896"/>
            <a:ext cx="152400" cy="1408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838949" y="6366366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537199" y="6370093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>
            <a:stCxn id="49" idx="2"/>
            <a:endCxn id="52" idx="6"/>
          </p:cNvCxnSpPr>
          <p:nvPr/>
        </p:nvCxnSpPr>
        <p:spPr>
          <a:xfrm flipH="1">
            <a:off x="5613399" y="6404466"/>
            <a:ext cx="457994" cy="37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1" idx="2"/>
            <a:endCxn id="50" idx="6"/>
          </p:cNvCxnSpPr>
          <p:nvPr/>
        </p:nvCxnSpPr>
        <p:spPr>
          <a:xfrm flipH="1" flipV="1">
            <a:off x="6450012" y="6400339"/>
            <a:ext cx="388937" cy="41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1" idx="0"/>
            <a:endCxn id="52" idx="0"/>
          </p:cNvCxnSpPr>
          <p:nvPr/>
        </p:nvCxnSpPr>
        <p:spPr>
          <a:xfrm flipH="1">
            <a:off x="5575299" y="6366366"/>
            <a:ext cx="1301750" cy="372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076824" y="6651063"/>
            <a:ext cx="2314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822308" y="5751798"/>
                <a:ext cx="762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𝑳</m:t>
                      </m:r>
                    </m:oMath>
                  </m:oMathPara>
                </a14:m>
                <a:endParaRPr lang="en-US" sz="4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308" y="5751798"/>
                <a:ext cx="762000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/>
          <p:cNvCxnSpPr/>
          <p:nvPr/>
        </p:nvCxnSpPr>
        <p:spPr>
          <a:xfrm>
            <a:off x="7796212" y="5641219"/>
            <a:ext cx="0" cy="990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7796212" y="5631597"/>
            <a:ext cx="0" cy="100984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6310313" y="6266342"/>
            <a:ext cx="5667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310312" y="6266342"/>
            <a:ext cx="6048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6234112" y="5814382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𝑳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112" y="5814382"/>
                <a:ext cx="762000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 95"/>
          <p:cNvSpPr/>
          <p:nvPr/>
        </p:nvSpPr>
        <p:spPr>
          <a:xfrm>
            <a:off x="715375" y="2286000"/>
            <a:ext cx="7868933" cy="144780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endCxn id="49" idx="6"/>
          </p:cNvCxnSpPr>
          <p:nvPr/>
        </p:nvCxnSpPr>
        <p:spPr>
          <a:xfrm>
            <a:off x="5257800" y="4419600"/>
            <a:ext cx="958055" cy="19848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83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7" grpId="1"/>
      <p:bldP spid="3" grpId="0" build="p"/>
      <p:bldP spid="47" grpId="0" animBg="1"/>
      <p:bldP spid="49" grpId="0" animBg="1"/>
      <p:bldP spid="50" grpId="0" animBg="1"/>
      <p:bldP spid="51" grpId="0" animBg="1"/>
      <p:bldP spid="52" grpId="0" animBg="1"/>
      <p:bldP spid="69" grpId="0"/>
      <p:bldP spid="92" grpId="0"/>
      <p:bldP spid="9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28600"/>
                <a:ext cx="8229600" cy="1143000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R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andomly</m:t>
                      </m:r>
                      <m:r>
                        <a:rPr lang="en-US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shifted</m:t>
                      </m:r>
                      <m:r>
                        <a:rPr lang="en-US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quadtree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28600"/>
                <a:ext cx="8229600" cy="114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458200" cy="3505200"/>
              </a:xfrm>
            </p:spPr>
            <p:txBody>
              <a:bodyPr>
                <a:normAutofit/>
              </a:bodyPr>
              <a:lstStyle/>
              <a:p>
                <a:r>
                  <a:rPr lang="en-US" sz="3300" dirty="0" smtClean="0"/>
                  <a:t>Top </a:t>
                </a:r>
                <a:r>
                  <a:rPr lang="en-US" sz="3300" dirty="0"/>
                  <a:t>cell </a:t>
                </a:r>
                <a:r>
                  <a:rPr lang="en-US" sz="3300" dirty="0" smtClean="0"/>
                  <a:t>shifted by </a:t>
                </a:r>
                <a:r>
                  <a:rPr lang="en-US" sz="3300" dirty="0"/>
                  <a:t>a random </a:t>
                </a:r>
                <a:r>
                  <a:rPr lang="en-US" sz="3300" dirty="0" smtClean="0"/>
                  <a:t>vector </a:t>
                </a:r>
                <a:r>
                  <a:rPr lang="en-US" sz="3300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300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3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3300" b="0" i="1" smtClean="0">
                                <a:latin typeface="Cambria Math"/>
                              </a:rPr>
                              <m:t>0,</m:t>
                            </m:r>
                            <m:r>
                              <a:rPr lang="en-US" sz="3300" b="1" i="1" smtClean="0">
                                <a:latin typeface="Cambria Math"/>
                              </a:rPr>
                              <m:t>𝑳</m:t>
                            </m:r>
                          </m:e>
                        </m:d>
                      </m:e>
                      <m:sup>
                        <m:r>
                          <a:rPr lang="en-US" sz="33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33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Impose a 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randomly shifted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quadtree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(top cell length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</a:rPr>
                      <m:t>𝟐</m:t>
                    </m:r>
                    <m:r>
                      <a:rPr lang="en-US" sz="2800" b="1" dirty="0">
                        <a:latin typeface="Cambria Math"/>
                      </a:rPr>
                      <m:t>𝚫</m:t>
                    </m:r>
                  </m:oMath>
                </a14:m>
                <a:r>
                  <a:rPr lang="en-US" sz="2800" dirty="0" smtClean="0"/>
                  <a:t>)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     Bottom-up: For each </a:t>
                </a:r>
                <a:r>
                  <a:rPr lang="en-US" sz="2800" dirty="0" smtClean="0"/>
                  <a:t>cell </a:t>
                </a:r>
                <a:r>
                  <a:rPr lang="en-US" sz="2800" dirty="0"/>
                  <a:t>in the </a:t>
                </a:r>
                <a:r>
                  <a:rPr lang="en-US" sz="2800" dirty="0" err="1"/>
                  <a:t>quadtree</a:t>
                </a:r>
                <a:r>
                  <a:rPr lang="en-US" sz="2800" dirty="0"/>
                  <a:t> </a:t>
                </a:r>
              </a:p>
              <a:p>
                <a:pPr lvl="1"/>
                <a:r>
                  <a:rPr lang="en-US" dirty="0"/>
                  <a:t>C</a:t>
                </a:r>
                <a:r>
                  <a:rPr lang="en-US" dirty="0" smtClean="0"/>
                  <a:t>ompute </a:t>
                </a:r>
                <a:r>
                  <a:rPr lang="en-US" dirty="0"/>
                  <a:t>optimum MSTs in </a:t>
                </a:r>
                <a:r>
                  <a:rPr lang="en-US" dirty="0" err="1" smtClean="0"/>
                  <a:t>subcells</a:t>
                </a:r>
                <a:endParaRPr lang="en-US" b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Use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dirty="0" smtClean="0"/>
                  <a:t>-net from </a:t>
                </a:r>
                <a:r>
                  <a:rPr lang="en-US" dirty="0"/>
                  <a:t>each cell on the next level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458200" cy="3505200"/>
              </a:xfrm>
              <a:blipFill rotWithShape="1">
                <a:blip r:embed="rId3"/>
                <a:stretch>
                  <a:fillRect l="-1657" t="-2087" r="-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64510" y="1828800"/>
            <a:ext cx="8627089" cy="220980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43399" y="4558950"/>
                <a:ext cx="46482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/>
                  <a:t>Pay 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5</a:t>
                </a:r>
                <a:r>
                  <a:rPr lang="en-US" sz="4400" dirty="0" smtClean="0"/>
                  <a:t> instead of </a:t>
                </a:r>
                <a:r>
                  <a:rPr lang="en-US" sz="4400" b="1" dirty="0" smtClean="0">
                    <a:solidFill>
                      <a:srgbClr val="00B050"/>
                    </a:solidFill>
                  </a:rPr>
                  <a:t>4</a:t>
                </a:r>
              </a:p>
              <a:p>
                <a:r>
                  <a:rPr lang="en-US" sz="4400" b="1" dirty="0" err="1" smtClean="0">
                    <a:solidFill>
                      <a:srgbClr val="0070C0"/>
                    </a:solidFill>
                  </a:rPr>
                  <a:t>Pr</a:t>
                </a:r>
                <a:r>
                  <a:rPr lang="en-US" sz="4400" b="1" dirty="0" smtClean="0">
                    <a:solidFill>
                      <a:srgbClr val="0070C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sz="4400" b="1" dirty="0">
                        <a:solidFill>
                          <a:srgbClr val="FF0000"/>
                        </a:solidFill>
                        <a:latin typeface="Cambria Math"/>
                      </a:rPr>
                      <m:t>𝐁𝐚𝐝</m:t>
                    </m:r>
                    <m:r>
                      <a:rPr lang="en-US" sz="4400" b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4400" b="1" dirty="0">
                        <a:solidFill>
                          <a:srgbClr val="FF0000"/>
                        </a:solidFill>
                        <a:latin typeface="Cambria Math"/>
                      </a:rPr>
                      <m:t>𝐂𝐮𝐭</m:t>
                    </m:r>
                  </m:oMath>
                </a14:m>
                <a:r>
                  <a:rPr lang="en-US" sz="4400" b="1" dirty="0" smtClean="0">
                    <a:solidFill>
                      <a:srgbClr val="0070C0"/>
                    </a:solidFill>
                  </a:rPr>
                  <a:t>] = 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𝛀</m:t>
                    </m:r>
                  </m:oMath>
                </a14:m>
                <a:r>
                  <a:rPr lang="en-US" sz="4400" b="1" dirty="0" smtClean="0">
                    <a:solidFill>
                      <a:srgbClr val="0070C0"/>
                    </a:solidFill>
                  </a:rPr>
                  <a:t>(1)</a:t>
                </a:r>
                <a:endParaRPr lang="en-US" sz="4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399" y="4558950"/>
                <a:ext cx="4648200" cy="1446550"/>
              </a:xfrm>
              <a:prstGeom prst="rect">
                <a:avLst/>
              </a:prstGeom>
              <a:blipFill rotWithShape="1">
                <a:blip r:embed="rId4"/>
                <a:stretch>
                  <a:fillRect l="-5242" t="-8439" r="-5242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/>
          <p:cNvGrpSpPr/>
          <p:nvPr/>
        </p:nvGrpSpPr>
        <p:grpSpPr>
          <a:xfrm>
            <a:off x="355393" y="4410033"/>
            <a:ext cx="3775669" cy="1906011"/>
            <a:chOff x="15189604" y="18142979"/>
            <a:chExt cx="4316372" cy="2215840"/>
          </a:xfrm>
        </p:grpSpPr>
        <p:sp>
          <p:nvSpPr>
            <p:cNvPr id="66" name="Oval 65"/>
            <p:cNvSpPr/>
            <p:nvPr/>
          </p:nvSpPr>
          <p:spPr bwMode="auto">
            <a:xfrm>
              <a:off x="17796283" y="18400614"/>
              <a:ext cx="142103" cy="1549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17796283" y="19840713"/>
              <a:ext cx="142103" cy="1549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17105591" y="19842833"/>
              <a:ext cx="142103" cy="1549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9" name="Straight Connector 68"/>
            <p:cNvCxnSpPr>
              <a:stCxn id="67" idx="0"/>
              <a:endCxn id="66" idx="4"/>
            </p:cNvCxnSpPr>
            <p:nvPr/>
          </p:nvCxnSpPr>
          <p:spPr bwMode="auto">
            <a:xfrm flipV="1">
              <a:off x="17867334" y="18555577"/>
              <a:ext cx="0" cy="128513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2"/>
              <a:endCxn id="68" idx="6"/>
            </p:cNvCxnSpPr>
            <p:nvPr/>
          </p:nvCxnSpPr>
          <p:spPr bwMode="auto">
            <a:xfrm flipH="1">
              <a:off x="17247693" y="19918194"/>
              <a:ext cx="548589" cy="2120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8" idx="0"/>
              <a:endCxn id="77" idx="4"/>
            </p:cNvCxnSpPr>
            <p:nvPr/>
          </p:nvCxnSpPr>
          <p:spPr bwMode="auto">
            <a:xfrm flipH="1" flipV="1">
              <a:off x="17176641" y="18566421"/>
              <a:ext cx="2" cy="1276412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>
              <a:grpSpLocks/>
            </p:cNvGrpSpPr>
            <p:nvPr/>
          </p:nvGrpSpPr>
          <p:grpSpPr bwMode="auto">
            <a:xfrm>
              <a:off x="15189604" y="18142979"/>
              <a:ext cx="4316372" cy="2215840"/>
              <a:chOff x="5510213" y="5344996"/>
              <a:chExt cx="2314575" cy="1089800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6643021" y="5344996"/>
                <a:ext cx="0" cy="10898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76"/>
              <p:cNvSpPr/>
              <p:nvPr/>
            </p:nvSpPr>
            <p:spPr>
              <a:xfrm>
                <a:off x="6537624" y="5477041"/>
                <a:ext cx="76200" cy="762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78" name="Straight Connector 77"/>
              <p:cNvCxnSpPr>
                <a:stCxn id="66" idx="2"/>
              </p:cNvCxnSpPr>
              <p:nvPr/>
            </p:nvCxnSpPr>
            <p:spPr>
              <a:xfrm flipH="1">
                <a:off x="6613824" y="5509813"/>
                <a:ext cx="294171" cy="5336"/>
              </a:xfrm>
              <a:prstGeom prst="line">
                <a:avLst/>
              </a:prstGeom>
              <a:ln w="38100" cmpd="sng">
                <a:solidFill>
                  <a:srgbClr val="008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H="1">
                <a:off x="5510213" y="5344996"/>
                <a:ext cx="231457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TextBox 79"/>
          <p:cNvSpPr txBox="1"/>
          <p:nvPr/>
        </p:nvSpPr>
        <p:spPr>
          <a:xfrm flipH="1">
            <a:off x="1288421" y="4858716"/>
            <a:ext cx="147909" cy="107720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4000" dirty="0" smtClean="0"/>
              <a:t>2</a:t>
            </a:r>
          </a:p>
          <a:p>
            <a:endParaRPr lang="en-US" sz="2400" dirty="0" smtClean="0"/>
          </a:p>
        </p:txBody>
      </p:sp>
      <p:sp>
        <p:nvSpPr>
          <p:cNvPr id="81" name="TextBox 80"/>
          <p:cNvSpPr txBox="1"/>
          <p:nvPr/>
        </p:nvSpPr>
        <p:spPr>
          <a:xfrm flipH="1">
            <a:off x="2149665" y="6172200"/>
            <a:ext cx="497761" cy="107720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4000" dirty="0"/>
              <a:t>1</a:t>
            </a:r>
            <a:endParaRPr lang="en-US" sz="4000" dirty="0" smtClean="0"/>
          </a:p>
          <a:p>
            <a:endParaRPr lang="en-US" sz="2400" dirty="0" smtClean="0"/>
          </a:p>
        </p:txBody>
      </p:sp>
      <p:sp>
        <p:nvSpPr>
          <p:cNvPr id="82" name="Rectangle 81"/>
          <p:cNvSpPr/>
          <p:nvPr/>
        </p:nvSpPr>
        <p:spPr>
          <a:xfrm>
            <a:off x="355400" y="4410036"/>
            <a:ext cx="3775669" cy="1906014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1" rIns="91423" bIns="45711" spcCol="0"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cxnSp>
        <p:nvCxnSpPr>
          <p:cNvPr id="83" name="Straight Arrow Connector 82"/>
          <p:cNvCxnSpPr/>
          <p:nvPr/>
        </p:nvCxnSpPr>
        <p:spPr bwMode="auto">
          <a:xfrm flipV="1">
            <a:off x="1726204" y="4743389"/>
            <a:ext cx="0" cy="123929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 bwMode="auto">
          <a:xfrm flipH="1">
            <a:off x="2054352" y="6095461"/>
            <a:ext cx="61490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5638800" y="4932939"/>
                <a:ext cx="1676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dirty="0">
                          <a:solidFill>
                            <a:srgbClr val="FF0000"/>
                          </a:solidFill>
                          <a:latin typeface="Cambria Math"/>
                        </a:rPr>
                        <m:t>𝐁𝐚𝐝</m:t>
                      </m:r>
                      <m:r>
                        <a:rPr lang="en-US" sz="4400" b="1" dirty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4400" b="1" dirty="0">
                          <a:solidFill>
                            <a:srgbClr val="FF0000"/>
                          </a:solidFill>
                          <a:latin typeface="Cambria Math"/>
                        </a:rPr>
                        <m:t>𝐂𝐮𝐭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932939"/>
                <a:ext cx="1676400" cy="769441"/>
              </a:xfrm>
              <a:prstGeom prst="rect">
                <a:avLst/>
              </a:prstGeom>
              <a:blipFill rotWithShape="1">
                <a:blip r:embed="rId5"/>
                <a:stretch>
                  <a:fillRect r="-26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278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  <p:bldP spid="80" grpId="0"/>
      <p:bldP spid="81" grpId="0"/>
      <p:bldP spid="82" grpId="0" animBg="1"/>
      <p:bldP spid="106" grpId="0"/>
      <p:bldP spid="10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Algorithms for 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User’s perspective</a:t>
            </a:r>
            <a:r>
              <a:rPr lang="en-US" dirty="0"/>
              <a:t>: </a:t>
            </a:r>
            <a:r>
              <a:rPr lang="en-US" dirty="0" smtClean="0"/>
              <a:t>paradigm </a:t>
            </a:r>
            <a:r>
              <a:rPr lang="en-US" dirty="0"/>
              <a:t>shift brought by cloud services</a:t>
            </a:r>
          </a:p>
          <a:p>
            <a:pPr lvl="1"/>
            <a:r>
              <a:rPr lang="en-US" dirty="0"/>
              <a:t>Outsourcing computation and data storage is great for both businesses and </a:t>
            </a:r>
            <a:r>
              <a:rPr lang="en-US" b="1" dirty="0"/>
              <a:t>researchers</a:t>
            </a:r>
          </a:p>
          <a:p>
            <a:pPr lvl="1"/>
            <a:r>
              <a:rPr lang="en-US" b="1" dirty="0"/>
              <a:t>Cloud service providers</a:t>
            </a:r>
            <a:r>
              <a:rPr lang="en-US" dirty="0"/>
              <a:t>: Amazon EC2, Google Compute Engine, </a:t>
            </a:r>
            <a:r>
              <a:rPr lang="en-US" dirty="0" smtClean="0"/>
              <a:t>Microsoft Azure, </a:t>
            </a:r>
            <a:r>
              <a:rPr lang="mr-IN" dirty="0" smtClean="0"/>
              <a:t>…</a:t>
            </a:r>
            <a:endParaRPr lang="en-US" dirty="0"/>
          </a:p>
          <a:p>
            <a:pPr lvl="1"/>
            <a:r>
              <a:rPr lang="en-US" b="1" dirty="0" smtClean="0"/>
              <a:t>Open source stacks/frameworks</a:t>
            </a:r>
            <a:r>
              <a:rPr lang="en-US" dirty="0"/>
              <a:t>: </a:t>
            </a:r>
            <a:r>
              <a:rPr lang="en-US" dirty="0" err="1"/>
              <a:t>MapReduce</a:t>
            </a:r>
            <a:r>
              <a:rPr lang="en-US" dirty="0"/>
              <a:t>/</a:t>
            </a:r>
            <a:r>
              <a:rPr lang="en-US" dirty="0" err="1"/>
              <a:t>Hadoop</a:t>
            </a:r>
            <a:r>
              <a:rPr lang="en-US" dirty="0"/>
              <a:t>, Apache Spark, etc.</a:t>
            </a:r>
          </a:p>
          <a:p>
            <a:endParaRPr lang="en-US" dirty="0"/>
          </a:p>
        </p:txBody>
      </p:sp>
      <p:sp>
        <p:nvSpPr>
          <p:cNvPr id="4" name="AutoShape 2" descr="data:image/jpeg;base64,/9j/4AAQSkZJRgABAQAAAQABAAD/2wCEAAkGBxQREhUUExQUFhQXGBYaGBUYGRQcGhscFxgZGBUXHBocHSggGBolHBsYITIhJSorLi4vGCAzODMsNygtLi8BCgoKDg0OGxAQGywkICQtLCwsLywtLCwsLDQtLSw0LywsLCw3LCwsLCwsLDQsLywsLCwsLCwsLCwsLCwsLCwsNP/AABEIAHIBuQMBEQACEQEDEQH/xAAcAAEAAgIDAQAAAAAAAAAAAAAABgcEBQEDCAL/xABOEAACAQMBBAUFCwkGBAcBAAABAgMABBEFBhIhMQcTQVFhInGBkaEUFzJSVYKSk7HR0xYjQlNUYnKi0ggVQ4OjwTOkwvAlNDVjZbKzJP/EABsBAQACAwEBAAAAAAAAAAAAAAAEBQIDBgEH/8QAOREAAgECAwYEAwgBAwUAAAAAAAECAxEEElETFCExUpEFIkFhcYGhBiMyYrHB0eHwFiRCMzSCovH/2gAMAwEAAhEDEQA/ALxoBQCgFAKAUAoD4eQLjJAycDJHE9w7zQHzb3CSDKMGHLKkEePEUAublIxvSOqL3sQB6zQGui2ms2bdW6ty3cJI8/bQG1BoDmgFAKAUAoBQCgFAKAUAoBQCgFAKAUAoBQCgFAKAUAoBQCgFAKAUAoBQCgFAKAUAoBQCgFAKAUAoBQCgFAKAUAoBQCgFAKAjm0enRSv1lyQttDGTJvHCtk5Kn/2wBlh+n5APAEECIptHqOrErparaWSndF5Io3nC8PzUZHAdnL0g8K1TqxgepH1H0X2xbfvZZ72bteV3C57lVWyFz2EmuS8W+0NalVdGgkrc3zN9Okmrsz5ej7TWXdNnFjw3gfpAg+2ufXjePUs21f0t25G3Zx0NU2z95pX53TJXkhHF7GZt5SO3qnPFD4fbyroPDftPmap4pf8Akv3X7rsap0fWJNtj9rYNSi34iVdeEsLcHjbtVh5+2uxTTV0Rzf16BQCgFAKAUAoBQCgFAKAUAoBQCgFAKAUAoBQCgFAKAUAoBQCgFAKAUAoBQCgFAKAUAoBQCgFAKAUAoBQCgFAKAUAoDR7XbUwabAZpyePBI14vI3Yqj/fkKAr7WrHVNZSIXMcFra74drffkMjgEFVkIHD0YPHkCBVDj/tBh8LN00nKXtyXzNsaTlxJ7pTyRIqHqAigKqRoyhQOAAy54Y8KoKn2lbflp93/AEbVR9zJmbJyO2qLH1oVqzqw/wCXG2j9TbFWVjrJqHYyOaAh20GxzvOLuymFtdLnywpIcfEcZwwJ7wfZXQ+FePTwayTTlH48vh/BpnSzcTc7GbZtcStZ3kYgvUGd0HKSqOBkjP8A08x68d7hcVSxNNVKTuiLKLi7M3O1O09vp0QluGIDMFVVG87MexV7akN24s8OvZXa211FWNu5LIcPGwKuhPLeU/aMjge6vE01dA3tegUAoBQCgFAKAUAoBQCgFAKAUAoBQCgFAKAUAoBQCgFAKAUAoBQCgFAKAUAoBQCgFAKAUAoBQCgFAKA4JxQEC1jpOiEpt9Phkv7gcxF/w1/ikwRjxGR2ZrxyS5g0ut3uuCB7i5ubTToEGSEXrJO4LxyCxPAYIOTWrbJu0eJ7YxujvZaeZk1HU3kmlx//ADRynJRSciRlPBWPYOznzxik8d8V3WlkpvzS5e3ubKUMz4nXrVvPqV5H+dlS233CojMoZI8BmbGCTI54dyLkcTVDh6lLB4eTcU6jSu2ru7+PSuesn7G1pyfsTvStGhtx+bjRSeZAAJ9NUFfFVaz88mzaopGexqOjI1OzlgyRiSY71xJ5UjE5xvcerX4qLyAHdnmSamYytGc8lPhCPBL937v/ADgYxWpmWmpQysyxyI7L8IKQ2PAkcAfCtFShUppSnFpPlfgeppmTIxAJAyccu/wrWld8T0o7bXaS5fULdRbCG6SSJ7ZlkDM2+2FR8YAV+GRwxyOc19F8MwC8PpOo6l42vLhwVuN18PqQ5yzu1iVx6fe3V2Li5xJcqN2IBJFtrVWPlSKzgGaXHIDPHmcYIrfEvGIV6eVO0NLpyl7WTeVat9vQzhTafudW1N+ui6nb326zRSRNDMFxvPgAo3Hm2QMk/FqT9mMW6lOdKXo7r5+nwPK0bO5ne/1Y/qLn1R/111JoA6erH9Rc+qP+ugNjpPTNZXM8UEcVyXldEXyExl2C5Pl8AM5PgDQFkUAoBQCgFAKAUAoBQCgFAKAUBqNqdoodOt2uJ97q1KjCAFsscDAJFAQj389N+Lc/Vp/XQD389N+Lc/Vp/XQGbovS/YXc8cES3JkkYKuUQDJ7Sd/gKAsGgFAKAUAoBQCgFAKAUAoBQCgFAKAUAoBQCgFAdN5cdWjPgtujO6vMnsA8SeFARO720ENuLl0Ldc25aW8eC8xzgOD8VvhA9iYJ4nAwqVI04uc3ZLmwlc02wW1d3c6lcwXjopSPMcMW6Y1KsOty3wiy7yDjwPlYrThcVDEQU4Xs9fp3PZRs7GFqeoT7Q3ElrayNFpkR3Z7hfhTHtRDyK+zHE5yAdlSooL3CRPtH0q2sIhFBGsaDsHM/vMx4sfEmqPF+J0KD+8lx0XF/0bIwb5ENsIf79ufdMv8A6bbORBF2TyLwaZxyKKeAHh5wZzrKlSzy4cLu/oY2uyW6rKSjlTgkEL4E8Bjxr53iMU8VidpLlp7L0JajljY6LDT1iRFUAbgwPVj2DhUarWlUlJv1MkrGHrN+YrizTOBLLIp8cQyMPaK3Yaip0asulJ/+yPG7NG4qGZEc24sJp7cxRTCCM7vWyDJYJvDfx3Ddyc+GO+rXwepQp4mMqqvx4afH3NdRNrgRHo/2AltLiSeO4kS3bKorKokkXhh2U5VOOccM4PZkirrx3xfD1o7CMVJp8/RfDX9Pia6VNriWNqMjqmI8GRiFUtxAJ5sQMZAGWxwzjHDNcrRjByvPkuLt+nz5G9ldarpNxIBcNNlI723EKGOFSzLcrE0m8qgqpYthcngBkkmujoYmjB7JR4unLM7ydrwbtZt8bc3w4+hpafP3LQrlzeVn08W+9ZI3akin1hlx/N7K6f7LTy4prVP9n+xorrylUdHNgJr+EEAqhLkH9wZH82K+j4WOaoirxs8lF+/AvT3KnxE+iv3Vc5Voc9mepGNlrZbnaXgBu2sBPDAGcbvp4y/94qnxbTqWXoX2Ai1RTfrxLwqMTRQCgFAKAUAoBQCgFAKAUAoCmv7SWp7sFrbg8ZHeRvNGAoB85f8AloCqejWx67UIsgFU3nbP7qnHn8orUjCxzVURMdPLRfvwLy9yp8RPor91XOVaHP5nqRbZC0FztIzAAJaRHGAMZKbnH50jH5oqnxbvVfsX+Bjaim/XiXlUYmCgFAKAUAoBQCgFAKAUAoBQCgFAKAUAoBQCgPiZN5SO8EUBW+3Fl7kutOn3d6FI3tV7OrkdR1bjsG8FKZ8RVT41QlVwklF8rN+6X+X+RnTdpFZR3Uu6TbW8sd7dySwyTMCiqtxIu7CuRl3CpxYDChm8CJOGqUacI0oyTaXpx5evseNN8S99C0qPT7aK1h5IoBbhlmPFnP7xOTXNeN+Luk3SpPzPm9P7N1OnfiyNdJ1+8dkUjbdaeSODrDnCCU4ZiezhkemqXwKhHEY1OpxteXxt/Zsqu0eBK7SyS1gjt4hhI0VQPADt7yeZ8TVj9ose77vF8+Mv2X79jGlH1PkqCfN2eP8A39tcrdpfE3H3Xh6Q7pGYx+4ph/h3cYPmkVo8+jNXPg6U9tT1g/pZmup6P3JgjZAPfVM1Z2NgdARg8jRNp3QOaAUBhT6eCsSDG4joxB7dzLL6d8KfRW6NZqUpPm013/o8sZtaT0rTp1uQtkFPNnjA8+Wb7FrpvsvBvFZtE/4/c0Vn5SF9C9jmSeY/oqsY+cd5v/qK+oYCPFyKHxOfljH5lqk1ZFOVdsvtFf6dc3c8enyym4cnLxTjC7zMAMLy4j1CqSdOpKTeV9mdHSq0oQUcy4LVEo99vVfkpvq7n7qw2NTpfY2bxS6l3Q99vVfkpvq7n7qbGp0vsN4pdS7oxrzpq1CEAy6csYPIuJ1+2sZQlHmrGUakJfhafzGndNl/cMVhsIpGAyQpkOBkDPrIpGEpO0UJ1IwV5OxsPfQ1f5LH+rWewqdLNe9UepD30NX+Sx/q02FTpY3qj1Ie+hq/yWP9WmwqdLG9UepD30NX+Sx/q02FTpY3qj1I5HSlqw4tpWQOYHW59HP7KbCp0sbzR6kZL9O1usJ6y1nW5BwYDu4zjmXOCB2fBz4Vraa4M3Jpq6IyvTnqEsm7BaQHPJN2d2/lcZ9VEm3ZCUlFXbsbL3zdd+Tofqp/xa2bCp0s071R6kPfM135Oh+rn/FpsKnSxvVHqRC9uJNV1aVJZ7NlKJuqsaOF5kk+UxOTnv7BTYVOljeqPUjc9FGz81vJPJPE8Z3UVN4YzkktjzYX11OwVKUW3JWK7xCvCaiou5YzMAMnkOJ9HOp7KsprY/pFl0+4upo4Ele5YHyy2VAZjujHPO8PoiuflLNJvU6mEckVHQnadLuqEZGlkg9oS4+6stlU6X2MXXpL/ku6Pr329V+Sm+rufupsanS+w3il1Luh77eq/JTfV3P3U2NTpfYbxS6l3Q99vVfkpvq7n7qbGp0vsN4pdS7o49+a/i8q40xlj7TiZPaykV46c1xaZ7GrTk7KSfzM3Venu2VF9z20sjkZIkKoqnuyN4t6u70YGw1Nn02382eq09JMfEEzY9VZRhKXJXMJVIx/E0jK99vVfkpvq7n7qy2NTpfYx3il1Luh77eq/JTfV3P3U2NTpfYbxS6l3Q99vVfkpvq7n7qbGp0vsN4pdS7oe+3qvyU31dz91NjU6X2PN4pdS7o19x073kbFXsokYc1Yyg+o1g01wZtUk1dGXa9MmpSqHj03fU8mVZ2Bxz4gYrJU5tXSfYwlWpxdnJL5nb77eq/JTfV3P3V7sanS+x5vFLqXdD329V+Sm+rufupsanS+w3il1Luh77eq/JTfV3P3U2NTpfYbxS6l3Q99vVfkpvq7n7qbGp0vsN4pdS7o79P6b3jkVL+xeEH9Nd/I4jj1bgEgeB9FYyi481YzjOMuMXct+yu0mjSWJg8bqGVhyIPEEViZHfQCgNdtBosV7A8EwJRscVOGUqcq6nsYEZBrxpNWYK007Z0wa9BE9zcXCxW0k69cQQGJ6pcAYBIDZzjOagVKFDC05TpwS1t3M03J8Sw2OTmvllWrKrNzlzfEmpW4Gq2m0dLy2lgkGVdfSCOKsPEGt+CxM8NXjVhzR5KN1Yh2hbYTqhsZfL1FHWKMkHddCMrcN+6qAlu/AHM1feIYKFervt/umry1TVll+LfBf0aoSssvqT+ztxGgUEnHNjzJ5lj4k5Pprmqk88nL/Pgbkd1YHpDulb/yOB8Iz24Xz9avL21c+Bf91f0yyv2Zrq/hJTp7ZjX1erhVVVVpszRkVrPTGjv42kaNXVnX4SrxK5GQGx8EkEHBxnNbHRmoKbVk+T1+GvyPLoya1nooDh2AGTyFEruyB596Z9ohcXAgQ5WLJb+M8N30D2k91fQvs5gXRourLnLl8P7ZErSu7En6J7Hq7AMecrs/oGEHo8nPpru8FG1O+pzfiE81a2iJlUsgigFAKA6b20SZGjkUMjDBB8f9/GvJRUlZmUJODzR5kE6KNLETXjDjiUwg+EZJPryvsqFg4Wcn72LDxCpmUF7XLCqcVooBQHFAKArjpb0cSG2dAOukfqv4s/Bz5j9tV+Np3cWub4Fp4dVaUk+S4kw2Z2eisYgkajewN+THlMe3J7ueB2VLo0Y042RCr15VpXfyRt62mg5oBQHFAaXbS+6ixuJM4O4VHnchB7WrTiJZabZvwsM9WKNP0ebJR2sKTSKDcOA2SAdwHkq9xweJrVhcOoRzPmb8ZipVJOKfBfUmdSyCcUAoBQHDKCCCAQeYPI0sFwKhi2MSbVpoBwt4iHYDuZVYRju4tjzA1VLDqVdx9EXbxbjhlN83w/stq0tUiQJGqog5KoAFWkYqKsimlJyd5O5216YigFAKAhPSxpkclm0xA6yJk3W7cMwUqT3cc+ioeNgnTzeqJ/h9SSq5fRkh2Usuos7ePGCI1z/Ew3m9pNb6MctNIjYieerJ+5ta2mkUAoBQGj2101LizmDgEpG7ox/RZFLAg9nLB8Ca04iClTdyRhakoVY29XY2n9nu6d9LIfOI55ETOfg7sb+kbzPVGdIWZQCgFAV3q8gi2it8/wCNZSovnRusPsU1X+KJvCVLaP8AQyh+JEqr5STxQEC0t41166EoCSGGJbbeGOsXBeYoT8IhuGB2Ke41f11N+E03Diszc7ej5K/yNSttHcntUBtIxre3FvA/VRh7m4/UwAMV/jb4KDz8fCrTDeE1qsdpO0Iay4X+C5s1uolwI7qBvb+W3NxFDBbxSCUxiRnkZlB6vOBu8CasaW6YSnUVKTlOSy3tZJPn7mLzSauTbr2hgDhC+OJVcb2D3A8CeXAkVSZI1auW9v0+Zs5I+tK123uciKVWYfCjPCRf4o2wy+kVjXwlah/1ItL0fNP4NcGFJPkQLpU2gk0oW5tX3ZZJJncEZVwcFt4dvEgDtAHA86v/AAPBQx7qbdXilFLVfD9zVVlltYwdB6XpniMk9nvKGVC8LDiz53VEbHJJxyBNSMT9maaqKnRq8WrpSWnuv4PFWdrtEh986HH/AJW9DfFMLZ9nD21F/wBLYtO149zLbxNLtHtNqVzbTS29pLbQRozNPcDcOAP8Nf0mPYeI81W+A+zUKUs1d39ly+bNcq1+RRrMWOTkknieZJP2mupSSVkaD0doFn1FtBF2pGgPn3RvH15roKUcsEjl6089SUtWR7pN1GWKCJIHZJZZlUFSQ2MHgCDkZbd9tRsbUcYKzJfh9KM6jzK6SNmvRNqGBnWJh4Yl/Fqt21Tqfct93pdK7IqXaPVLy0uprf3dPJ1UjIXEkgBKnB4b3Djkeim2qdT7jd6XSuyLL6M9WmurMtOSzLIyBzzZQqnj3kEkZ8KtMJUlOHmKXHUoU6lo6Ek1G6EUUkh5IjsfmqT/ALVInLLFsiwjmko6nni21W5BIilmXeYtuxu4yzczhTzqiU5+jZ00qdN8ZJfM2anVDy/vD/mK2ff/AJvqav8Abfl+hz/4r/8AIf8AM0+//N9Tz/bfl+g/8V/+Q/5mn3/5vqP9t+X6G32Tn1NLuHfF4ULqriQTFN0nDE73AYHb2Vtouspq9/nc04iOHdN2y39rFyVbFGRDXPz2rWcXZCjzMPP5Ke0ColTzV4x04k2l5MNOWtkS+pZCINqDXeqak2n2k3udIkLSSDeBJABPFePMgAZHbVXisRLPli7WLnBYWGRTkrtnXtV0eX1haS3UmqSMsYB3Q04JJYKoB3+0kVF2s+p9ydsKfSuyKvGv3f7TcfWyffTaz6n3GwpdK7I9CaZAY4Y0YlmVFBJJJJAGSSefGryCtFJnN1JKUm0RfpIPWJbWo53E6gjt3UwWPoytRsXxUYasl4HyuVTRExxUsgkP2y1e4Nxb2FmVWec/DP6IJwOw45MScHgOFQcXXlDyxLHA4WNS858juXop1jHHVP8AUuKr9rU6n3LXd6XSuyK62un1DTrqS1kvZXdN3LJLLjy1Djngg4IptqnU+43el0rsiXdE2uXFyJ0mdpBHuFWY5Yb29kE8yOHb3VYYKpKV1J3KvxCjCGVxVrlg1OK0iGwP51726/XTlVPekfBSPDj7KiYbzOU9WTsZ5VCnov1JTfXQijeRvgorMfMozUqUsqbZDhFykor1ILs3oWra0jXUd2LaHfZUQNIvLGcBBxHZknOQapZ4ipJ3vY6GnhKUFbKn8TnavYbVbC1kuX1MskYBIEs4JywUAZ4ZyRwrDbVOp9zPd6XSuyK8strr1HVhczMQR5LOzKfAgnBrKNeone7MZYWi1bKux6AjJIBIwcDI7j2irxcjnHzIn0iEyLbWw/x7hAR+6vFj5hkH0VFxXHLDVkzBeVynoiXAY5cqlEIgW3NxczX1pZWkzxSSA5KuyjyjgFt3jhQrH01XY2rJSSi7Ft4fRjKLlJJ/E773o01qKN5G1JMIrMfz9yOCjJ/Q7hULbVOp9yw3el0rsirl2qvQQfdVxw75HI9RODTbVOp9xu1HpXYvTZi8ee0glk+G8aluzPjjxHH01dUZOUE2c9XgoVJRjyTMDpCvep0+c9rL1Y+ed0+zNYYqWWkzbg4Zq0e5NeiLTfc+k2o7XTrT/mkuP5SKpDoiY0AoDA13WYbKB553CRoOJ7SexQO1jyAoCkNVu7q4m/v143jihaPqID8MwKSsrEcgWVmYce/mACaXEeJUamI3OL5ppv0Ta4L+TYoNLMXDDKHUMpBVgCCORB4g180nFwk4vmiYfdeHpqNo9nIL5AsoIZeMcqHdkjPejdnIeBxUvB46rhZZqfJ80+KfxRjKKlzI7JsVdOojk1K6eIfo7yqzDuZwu8Qe3jxqyXiuHi88MPBS+F0vgr2MMj1N7o2y8FqgSNFUdyjGT3k82PiTUDEeIVq8s03d+/8AlkZKCRuI4FXkoHoqG5yfNmR1374jbzY9fCsqSvNBlL3cTXWtYjlaB8GG3uFPkieJVk3H70O8UI8Rz4g/RPCcPTng9jVSebzNPR8F+nMiVG810fe2rrdvGmqRz2t1CCh3UdoZckEPGyq3ceGCOI48DWrDYDFeHSlHDJThJ34817Pkn8U/keucZ8ze9HWxxllgcQSQ2NvJ1ymcYluJgMI+7jyUXmOXZjmcWmFw9VTdau05NWsuSWn8mEmrWRdWKnmBWvT9qnU6WYxznlRPQMyMfN5AHzqA897K2XX3lvH2NImf4Qd5v5Qa2UY5ppGmvPJSlL2PRVXxzJDNTgN3run2/NIsTP8ANYuQR3YRR86qvHSvNIuvDYWpuWrLwvbkRRvIxwqKzEnkAoJJ9QqCWR4r1G7M0skrc5Hdz52YsftoC+NgrPqrC3HxkDn/ADPL+wirvDRy0kc5i55q0u3Yx+ke6KWEij4UpSJR2kueIHjgGvMXK1NrXgZYKN6yb9OJ97G7JxWMSkqrTkDfk5kE4JVT2KPbilChGnH3PMTiZVZe3oSWpBFFAKAUBxQEQ2a/PalfT8wm5Ap/h+GPWB66i0vNVnL5E2v5KEIa8SXswAyeQ4mpTIRHegGAzT6het+m4RfSWkcegGOufnLNJs6mnHLBR0Rsf7ROp9Xp8cI5zSjh+7GN4n6W566xMyidj7Lr723j7DICfMvlH2A1toRzVEjTiZ5KUn7Hoer05kh19+f1mBOy2hZz/E/ADwPFT6KiS82IS0ROh5MLJ9TsTGpZBIhsZAbvaWSTmlrG2OWM7gjwfnO7eiqXFSzVWdDgoZaK9+JedRyWeOtu9T91ahdTA5DSvunvVTuofNugUBZPRDZblkZO2WRj6E8ke0N66tsDG1O+pR+IzvVtoiUbQXvUW00vxI2I8+OHtxUmrLLBsiUYZ6ij7mBsFZdTYW69pXfPnkJb2AgeiteGjlpJGzFzzVpP5djF6TL3qtPlxzcqg+cfK/lBrHFyy0n7meBhmrL24lidF+me5tLtIyMMYw7eeUmQg+I3seiqY6Aiv9ofUur05IQeM0ygjP6MYLnh3b27QFD7H2XX3tunYZFJ8y+UfYK20I5qiRpxM8lKT9j0RV6cyQ+9/P6zCn6NvA8nznO76+K+qokvNiEtETY+TCt9TsS+pZCIjsJF7r2jnlxlLaNgD3MMRgefLOfRVLiZZqrOiwUMtGPvxLD6WtS9z6Tdt2unVj/NIQ+wmo5KPJ9vEXZVHNiAPOTgV6ld2PG7K56VsrcRRpGOARVUDwUAD7K6CKskjlpyzSbfqQfpXYyi0tV+FNMMf/Qe16g4+XlUSy8Mh5pS+RfdjbCKNI1ACoqqAOQCgAD1CqwuDvoBQEB6bNFe601jGpZ4HWUJzyFyH4duFJOPA141dWB26dq1vqNkJFKlHTDJwypxhkI7COXm89fKq2Gr4LE5Jc0+evuTk1KJp+jy+MJk06UktAN6Bj/iQMfJx4ofJPoqZ4vRVRRxkOUuElpL++fcxpu3lZN6ozaaHafaOKxaFpm3YnLqzYJwd3Knhx5jHpqfgsDUxUZxpq8lZrvxMJSUeZgt0j6djIuUPr+znW9eB469tmzzax1Odndr4r+6ZIHDJHGWYgHGSwC8wM8N710xfhlTCUFKqrNuy7CM1J8CV1Umwj22esLbQM7ckG9jtJ5Io8SeFWPh2GlXqqK9eH8v5GE5WRXGs6e1tptvI3C4juIpy3aJJJN5vUWx82up8PxOfxJ5Pw2cV8Irh+honG0D0AAGAJFdYaD6oBQFB/2k9UzPa2wPwEaVh4u26vpARvpUBEOiKz370vjhHGxz4sQo9hb1VMwUb1L6EDxGdqVtWXPVsURHOiqL3TrV/dc1hUwr5ywXIPmjb6dUeIlmqNnSYWGSjFe36k16XtS9z6TdHtdOqH+adw/yk1pJB5VsbcyyJGObsqj5xA/3r2Ku0jGcssW9D0tDGEVVHJQAPMBgV0CVlY5Zu7uRPa0dde2Fv2CQzsPCMeTnwJyPTUav5qkI/PsTMP5aVSftbuS6pRCIB0marexPHHbLIIyu8ZI1JJbJG5kDycDB8c+FQcXOomlDkWWBp0ZJudr6Mg3976r8e89Un3VD2lfVlhssNpH6D+99V+PeeqT7qbSvqxssNpH6FhdGEl1JHM908xO8qqsm9wwMkgHvyPVU7CObTc7/ADKzHqmmlBL5EyuZhGjOeSqWPoGalydlcgxV2kRjo0gIs+tb4U8kkh7+LYH2Z9NR8Ivu7v14kvHS+9yr0SRv9ajdreZY/wDiGNwn8RUhfbW6om4tLmR6TSmnLlcgewG3lxpNsbb+7pZD1jMX8tTxwMEbh5Yqj2c9GdJtYdS7mo6Stp7nWHhY2csQiVgFw7ZLkEn4IxyFNnLRnu1hqu59dE+jOLtpJI3URxnG8rDixC8M+GfXUvB03tLtEDxCrHZZU+bLdq0KUh2xY6681C57DIsSnwjGD6OCeqomH81Sc/exOxXlpU4e1+5MhUsglXbEbXvo1zem4tJJZZmXip3d3DOzYyDkNvKfm1Q1IyzO6OnpTg4LK+BK73pz3o3EdjMrlWCsX4AkcDwXsNYWZszLUpGz0qaZwkcTsx5AKft5AeJr2MJSdkjGVSEVds9BbO6b7ltooeGUUAkcix4ufSxNXlKGSCic3WqbSo5amj6TJCbRYFPlXE0UY+lvfaBWnFvyZdWkSMCvvHN+ibJXFGFAUcgAB5gMCpSVlYht3dyB9L9vI8EO4hZFkJfdByOGF5ch8Lj5qg45ScVYsfDZRU3fnY3sPTkiqFGnzgKAAN8cgMD9CqyzLnMtSvulHbN9YkhK28kSQqwCnLEs5G8cgDhhV9VLMZlqZnRNs7KJjcyIVRVKpvAgszcCQD2AZ4+NTsFRlmzsrPEK8cuzT4lrVZlORDYw9dd6hc9hlESnwiGD/wBNRMP5pzl727E3FeWnTh7X7ksnlCKzHkoJPmAyalN2VyGld2Ku6N9u10x7mSS1mlkuGBypwAAWJHEceLVQO7dzqI5YpK539J/SOdVt44I7aWJVkEjFjnOFZVHAfvE+gV5ZmWZakc6Pdm5Z7qORkYRRMHZmBAJU5VRnmcgeipOGoylNO3BEPGYiMKbV+L4F4VcFAQmKD3ZtJax81t1V2HcUzKD594p6qqMbK9S2he+HQtRvqy+qiE8UAoBQFZa50XvHM1xpU4tnb4cDDMLHvAHwO3hg8+GKjYnB0cTHLVV/1XzPYya5Ef6M4p5tSvJrl0d7dRb70f8Aw8lssF4ccFOPnrkvtFTpYTDU8PS9W5PXh/8ASRRbk22WfPOqDLGuRjBydkbyvtZZtS1S0tYxkQSLcTkgFURPgowPAl84x+8K7n7NYKVOMqz5PgvfV/sRq0r8DH6StChk1WxtHSOG0mViTEkaF3Xe8kuFz8QY/e7zV54piKuHws6tJXa/nn8jXBJysye6bpNvaRqsMaRooIGABzxnJ5knAyTzwK+YVsTWxE3KpJybJiSXI41LVkiQsWXAGSxI3VHeTSjhp1JJW/lhuxWC61Dqd2GaZBbW7bwVmUGaXsfdPHcXs7zXUPC1MDh7KLzzVuC/CtL6s05lJmT0h6hA1hMOuQt5BUKyklg4K4Ho9Wa1+EUa0cXB5X634elhUaylyaLIzW8LSDDmKMsO5ioLD113RGM2gFAeUOmLVPdGrXJBysbCIf5Y3WH096gJP0M2eIJpccWkCDzIoP2t7Ks8BHyuRTeJz88Y+xPNRuhDFJIeSI7n5qk/7VNnLLFsroRzSUdT5/s/2JXT5J2+FcTu+f3Vwo/mD+uqBu/E6lKysaj+0nqOLe1t+15GkPmjUqP/ANDXh6VR0b2PXahDniEJkPzBlf5t2pGFjmqoiY2eWi/fgXxV0c8V6dYT+/8ADkACLqVJ5bx8sD0kkemoG0W88dLFnsnufDW5YVTysOaAZoBmgFARvpDvOq0+c9rKEHzyFPszUfFSy0mSsHDNWj3PvYG8SWwg3CDuIEYdzLwIP2+mvcNJOmrHmLg41pX+JIK3kY5zQDNAKAxdUuxDDJKeSIzfRBNYzlli2Z045pKOpEOiK7V7NkB/OLIxcdvl4Kn04PqNRcFJOFib4jFqqn6WJxUwrwRQHG6O6lgcgUAoCr9pNq4pdTtVDAwQP5T/AKJZsAnzLw4+eq2rXjKtHRFvQw0o4eT9Wi0KsioFAcbo7qWA3R3UsDmgNLtbtAljAzsRvkERp2s3Z6BzJrTXrKnG/qb8PQdWdly9TE6ObUx2ERPwpN6QntO+SQT6MVjhY2pL3NmNlmrP24ElqQRDjdHdSwG6O6lgc0BiarqUdtE0srBUUeknsUd5PdWM5qEbszp05VJZYmu6D9IkmmutVmUjriyRA/FLBmI7wN1VB/daqKc88nI6alBQgor0LgrAzFAKAUAoCo4dltT0iWdrJI7y1lkMnVMwSVSfE8CcYHM5wOAqn8U8GpY+0pNqS4XWnwNkKjiY+o7fuvC6sLyAj/2yy5/i4Z9VUP8ApitTfkmn3X8/qbdsmbToes5Xnv76SKSJLhohEsi7rEIGycd3FfPx7q6zBYd4ehGk3xSNEnd3JN0jbKf3lalEO7cRkSQSZxuuvIZ7AeXhwPZUmUVJNPkzEgGnbfoYzHfP1FzF5MsbgjLD9IYHHPPHj6a4bFeA1aNZ7GN4vl7ezJUaqa4nGzGiPr8jTXBdNNjfEUIypnK82Y890Hu78DiCa6Xw3wyGFipNXn6vT2RonNyLGudgdNk4tZW+eHJAvIYHwcdlWpgfNp0f6bEwdLKAMCCCVzgjiDxzxoCTUAoDhuXDnQHnK/6F9UmlklY229I7Ofzj82JY/oeNAbPTOjjXbaMRQz26ICSFDZ5nJ5x5rbCvUgrRZonhqU3mkuJ2XvR/r80bRyXFuUcYYbwGQeY4R17LEVJKzZ5HCUYvMo8S3tjdINnY29u2N6OJA+OW/jL4PaN4mtJIK56Wuju+1S8WWAwiJIlRQ7sDneZmOApx8ID5ooCLaR0R6xauXgktkcqVJ3yeBIJHGM9oFZwqSg7xNdSlGorSVzb/AJE7RftVv9IfhVt3qrqadyodP6mguuhbVZXaR3ti7MWZusbJJOSfgVocm3dkiMVFZVyN1bbA7QxqFW6hwOAzJve1oya2rEVVwuaZYSjJ3cTu/InaL9qt/pD8Kst6q6mO5UOkfkTtF+1W/wBIfhU3qrqNyodI/InaL9qt/pD8Km9VdRuVDpH5E7RftVv9IfhU3qrqNyodJg6t0Z65dII5p7d0BDY38cQCAeEY7zWE605q0mbKeHp03eKsYul9Ems2zFoJoIyeeJWwfONzBrGFSUPwsyqUoVFaSubf8idov2q3+kPwq271V1NO5UOk5/InaL9qt/pD8Km9VdRuVDpH5E7RftVv9IfhU3qrqNyodI/InaL9qt/pD8Km9VdRuVDpOi+6PtfmjaOS4t2Rhhhv4yO7hHmsZYipJWbMoYWlB5lHiavTeh/WLZ9+GWBG71lbj4EbmCPPWuE5Qd4s2zpxmrSVyRDZPaL9fafy/hVv3urqRtwoafVj8lNov19n/L+FTe6uo3Chp9WPyU2i/X2f8v4VN7q6jcKGn1Y/JTaL9fZ/y/hU3urqNwoafVhejXV7vyLy+jjiJ8pYgSSO7AVR6zWE8RUmrNmynhaVN3iiOaz0FXqOfc8kM0eeBYlGx4ggjPmNaSQbDTNidobdAiSRbo4AM8bYHcN5ScVvhiKkVZMjTwlGbu0Zv5NbSfHtvXD/AE1lvdXUw3Chp9WdibLbRkf8W1Hger/2jpvdXUbhQ0+rOfyV2i/XWn8n4dN7q6jcKGn1Zq9ptO12ytpLiee2EaYyU3N7ymCjH5vnkim91dQsBQ0+rKmuruW5lBkdndiBljnmeAHcPAVocpTfEkxjGnG0VZHoyxthFGkY5IqqPmgCr+KtFI5ics0nLUi+32sXELWsFo27NPJujgpzkqqjiDjLMKiYutKmllJuBw8arbkuCH5LbSfrIPpQ/wBNQt7q6lluNDT9R+S20n6yD1w/003urqNxoafqdg2Z2jPDfth45h/2Sm91dTzcKGn1ZstG6I5p5Fl1a6M+7xEEZITzFuHDwUDz1pnUlP8AEyRTpQpq0VYti2t1jRURQqKAqqoAAAGAAByAFYGw7aAUAoBQCgFAKAUAoDW6joFrcOrzW8MjryZ0ViPSRQGwjQKAAAABgAcAAOQA7KA+qAUAoBQCgFAKAUAoBQCgFAKAUAoBQCgFAKAUAoBQCgFAKAUAoBQCgFAKAUAoBQCgFAVR/aL1Lq7CKEHjLMCR+7GCT6N4rQFJbB2XXX9uuMgPvn/L8v7QK3YeOaoiNi55aMn/AJxPQOKvDnCIadF7q2kgTmtrEXI7iAWGfS6eyqjGyvUtoXvh0LUr6svKohPFAKAUAoBQCgFAKAUAoBQCgFAKAUAoBQCgFAKAUAoBQCgFAKAUAoBQCgFAKAUAoBQCgFAKAUAoBQCgFAKAUAoBQCgFAKAUBBukXo6GrvEz3DRLErAKEDcXILNksO5R6KAikHQKiHeS/mU96xgH1h69Ta5HjSfBmR7yrfKl16j/AF1ltJasx2UNF2JFsD0bppc8s/uh55JECbzrggZBPHeOc4X6NYtt8zJJJWROq8PRQCgFAKAUAoBQCgFAKAUAoBQCgFAKAUAoBQCgFAKAUAoBQCgFAKAUAoBQCgFAKAUAoBQCgFAKAUAoBQCgFAKAUAoBQCgFAKAUAoBQCgFAKAUAoBQC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REhUUExQUFhQXGBYaGBUYGRQcGhscFxgZGBUXHBocHSggGBolHBsYITIhJSorLi4vGCAzODMsNygtLi8BCgoKDg0OGxAQGywkICQtLCwsLywtLCwsLDQtLSw0LywsLCw3LCwsLCwsLDQsLywsLCwsLCwsLCwsLCwsLCwsNP/AABEIAHIBuQMBEQACEQEDEQH/xAAcAAEAAgIDAQAAAAAAAAAAAAAABgcEBQEDCAL/xABOEAACAQMBBAUFCwkGBAcBAAABAgMABBEFBhIhMQcTQVFhInGBkaEUFzJSVYKSk7HR0xYjQlNUYnKi0ggVQ4OjwTOkwvAlNDVjZbKzJP/EABsBAQACAwEBAAAAAAAAAAAAAAAEBQIDBgEH/8QAOREAAgECAwYEAwgBAwUAAAAAAAECAxEEElETFCExUpEFIkFhcYGhBiMyYrHB0eHwFiRCMzSCovH/2gAMAwEAAhEDEQA/ALxoBQCgFAKAUAoD4eQLjJAycDJHE9w7zQHzb3CSDKMGHLKkEePEUAublIxvSOqL3sQB6zQGui2ms2bdW6ty3cJI8/bQG1BoDmgFAKAUAoBQCgFAKAUAoBQCgFAKAUAoBQCgFAKAUAoBQCgFAKAUAoBQCgFAKAUAoBQCgFAKAUAoBQCgFAKAUAoBQCgFAKAjm0enRSv1lyQttDGTJvHCtk5Kn/2wBlh+n5APAEECIptHqOrErparaWSndF5Io3nC8PzUZHAdnL0g8K1TqxgepH1H0X2xbfvZZ72bteV3C57lVWyFz2EmuS8W+0NalVdGgkrc3zN9Okmrsz5ej7TWXdNnFjw3gfpAg+2ufXjePUs21f0t25G3Zx0NU2z95pX53TJXkhHF7GZt5SO3qnPFD4fbyroPDftPmap4pf8Akv3X7rsap0fWJNtj9rYNSi34iVdeEsLcHjbtVh5+2uxTTV0Rzf16BQCgFAKAUAoBQCgFAKAUAoBQCgFAKAUAoBQCgFAKAUAoBQCgFAKAUAoBQCgFAKAUAoBQCgFAKAUAoBQCgFAKAUAoDR7XbUwabAZpyePBI14vI3Yqj/fkKAr7WrHVNZSIXMcFra74drffkMjgEFVkIHD0YPHkCBVDj/tBh8LN00nKXtyXzNsaTlxJ7pTyRIqHqAigKqRoyhQOAAy54Y8KoKn2lbflp93/AEbVR9zJmbJyO2qLH1oVqzqw/wCXG2j9TbFWVjrJqHYyOaAh20GxzvOLuymFtdLnywpIcfEcZwwJ7wfZXQ+FePTwayTTlH48vh/BpnSzcTc7GbZtcStZ3kYgvUGd0HKSqOBkjP8A08x68d7hcVSxNNVKTuiLKLi7M3O1O09vp0QluGIDMFVVG87MexV7akN24s8OvZXa211FWNu5LIcPGwKuhPLeU/aMjge6vE01dA3tegUAoBQCgFAKAUAoBQCgFAKAUAoBQCgFAKAUAoBQCgFAKAUAoBQCgFAKAUAoBQCgFAKAUAoBQCgFAKA4JxQEC1jpOiEpt9Phkv7gcxF/w1/ikwRjxGR2ZrxyS5g0ut3uuCB7i5ubTToEGSEXrJO4LxyCxPAYIOTWrbJu0eJ7YxujvZaeZk1HU3kmlx//ADRynJRSciRlPBWPYOznzxik8d8V3WlkpvzS5e3ubKUMz4nXrVvPqV5H+dlS233CojMoZI8BmbGCTI54dyLkcTVDh6lLB4eTcU6jSu2ru7+PSuesn7G1pyfsTvStGhtx+bjRSeZAAJ9NUFfFVaz88mzaopGexqOjI1OzlgyRiSY71xJ5UjE5xvcerX4qLyAHdnmSamYytGc8lPhCPBL937v/ADgYxWpmWmpQysyxyI7L8IKQ2PAkcAfCtFShUppSnFpPlfgeppmTIxAJAyccu/wrWld8T0o7bXaS5fULdRbCG6SSJ7ZlkDM2+2FR8YAV+GRwxyOc19F8MwC8PpOo6l42vLhwVuN18PqQ5yzu1iVx6fe3V2Li5xJcqN2IBJFtrVWPlSKzgGaXHIDPHmcYIrfEvGIV6eVO0NLpyl7WTeVat9vQzhTafudW1N+ui6nb326zRSRNDMFxvPgAo3Hm2QMk/FqT9mMW6lOdKXo7r5+nwPK0bO5ne/1Y/qLn1R/111JoA6erH9Rc+qP+ugNjpPTNZXM8UEcVyXldEXyExl2C5Pl8AM5PgDQFkUAoBQCgFAKAUAoBQCgFAKAUBqNqdoodOt2uJ97q1KjCAFsscDAJFAQj389N+Lc/Vp/XQD389N+Lc/Vp/XQGbovS/YXc8cES3JkkYKuUQDJ7Sd/gKAsGgFAKAUAoBQCgFAKAUAoBQCgFAKAUAoBQCgFAdN5cdWjPgtujO6vMnsA8SeFARO720ENuLl0Ldc25aW8eC8xzgOD8VvhA9iYJ4nAwqVI04uc3ZLmwlc02wW1d3c6lcwXjopSPMcMW6Y1KsOty3wiy7yDjwPlYrThcVDEQU4Xs9fp3PZRs7GFqeoT7Q3ElrayNFpkR3Z7hfhTHtRDyK+zHE5yAdlSooL3CRPtH0q2sIhFBGsaDsHM/vMx4sfEmqPF+J0KD+8lx0XF/0bIwb5ENsIf79ufdMv8A6bbORBF2TyLwaZxyKKeAHh5wZzrKlSzy4cLu/oY2uyW6rKSjlTgkEL4E8Bjxr53iMU8VidpLlp7L0JajljY6LDT1iRFUAbgwPVj2DhUarWlUlJv1MkrGHrN+YrizTOBLLIp8cQyMPaK3Yaip0asulJ/+yPG7NG4qGZEc24sJp7cxRTCCM7vWyDJYJvDfx3Ddyc+GO+rXwepQp4mMqqvx4afH3NdRNrgRHo/2AltLiSeO4kS3bKorKokkXhh2U5VOOccM4PZkirrx3xfD1o7CMVJp8/RfDX9Pia6VNriWNqMjqmI8GRiFUtxAJ5sQMZAGWxwzjHDNcrRjByvPkuLt+nz5G9ldarpNxIBcNNlI723EKGOFSzLcrE0m8qgqpYthcngBkkmujoYmjB7JR4unLM7ydrwbtZt8bc3w4+hpafP3LQrlzeVn08W+9ZI3akin1hlx/N7K6f7LTy4prVP9n+xorrylUdHNgJr+EEAqhLkH9wZH82K+j4WOaoirxs8lF+/AvT3KnxE+iv3Vc5Voc9mepGNlrZbnaXgBu2sBPDAGcbvp4y/94qnxbTqWXoX2Ai1RTfrxLwqMTRQCgFAKAUAoBQCgFAKAUAoCmv7SWp7sFrbg8ZHeRvNGAoB85f8AloCqejWx67UIsgFU3nbP7qnHn8orUjCxzVURMdPLRfvwLy9yp8RPor91XOVaHP5nqRbZC0FztIzAAJaRHGAMZKbnH50jH5oqnxbvVfsX+Bjaim/XiXlUYmCgFAKAUAoBQCgFAKAUAoBQCgFAKAUAoBQCgPiZN5SO8EUBW+3Fl7kutOn3d6FI3tV7OrkdR1bjsG8FKZ8RVT41QlVwklF8rN+6X+X+RnTdpFZR3Uu6TbW8sd7dySwyTMCiqtxIu7CuRl3CpxYDChm8CJOGqUacI0oyTaXpx5evseNN8S99C0qPT7aK1h5IoBbhlmPFnP7xOTXNeN+Luk3SpPzPm9P7N1OnfiyNdJ1+8dkUjbdaeSODrDnCCU4ZiezhkemqXwKhHEY1OpxteXxt/Zsqu0eBK7SyS1gjt4hhI0VQPADt7yeZ8TVj9ose77vF8+Mv2X79jGlH1PkqCfN2eP8A39tcrdpfE3H3Xh6Q7pGYx+4ph/h3cYPmkVo8+jNXPg6U9tT1g/pZmup6P3JgjZAPfVM1Z2NgdARg8jRNp3QOaAUBhT6eCsSDG4joxB7dzLL6d8KfRW6NZqUpPm013/o8sZtaT0rTp1uQtkFPNnjA8+Wb7FrpvsvBvFZtE/4/c0Vn5SF9C9jmSeY/oqsY+cd5v/qK+oYCPFyKHxOfljH5lqk1ZFOVdsvtFf6dc3c8enyym4cnLxTjC7zMAMLy4j1CqSdOpKTeV9mdHSq0oQUcy4LVEo99vVfkpvq7n7qw2NTpfY2bxS6l3Q99vVfkpvq7n7qbGp0vsN4pdS7oxrzpq1CEAy6csYPIuJ1+2sZQlHmrGUakJfhafzGndNl/cMVhsIpGAyQpkOBkDPrIpGEpO0UJ1IwV5OxsPfQ1f5LH+rWewqdLNe9UepD30NX+Sx/q02FTpY3qj1Ie+hq/yWP9WmwqdLG9UepD30NX+Sx/q02FTpY3qj1I5HSlqw4tpWQOYHW59HP7KbCp0sbzR6kZL9O1usJ6y1nW5BwYDu4zjmXOCB2fBz4Vraa4M3Jpq6IyvTnqEsm7BaQHPJN2d2/lcZ9VEm3ZCUlFXbsbL3zdd+Tofqp/xa2bCp0s071R6kPfM135Oh+rn/FpsKnSxvVHqRC9uJNV1aVJZ7NlKJuqsaOF5kk+UxOTnv7BTYVOljeqPUjc9FGz81vJPJPE8Z3UVN4YzkktjzYX11OwVKUW3JWK7xCvCaiou5YzMAMnkOJ9HOp7KsprY/pFl0+4upo4Ele5YHyy2VAZjujHPO8PoiuflLNJvU6mEckVHQnadLuqEZGlkg9oS4+6stlU6X2MXXpL/ku6Pr329V+Sm+rufupsanS+w3il1Luh77eq/JTfV3P3U2NTpfYbxS6l3Q99vVfkpvq7n7qbGp0vsN4pdS7o49+a/i8q40xlj7TiZPaykV46c1xaZ7GrTk7KSfzM3Venu2VF9z20sjkZIkKoqnuyN4t6u70YGw1Nn02382eq09JMfEEzY9VZRhKXJXMJVIx/E0jK99vVfkpvq7n7qy2NTpfYx3il1Luh77eq/JTfV3P3U2NTpfYbxS6l3Q99vVfkpvq7n7qbGp0vsN4pdS7oe+3qvyU31dz91NjU6X2PN4pdS7o19x073kbFXsokYc1Yyg+o1g01wZtUk1dGXa9MmpSqHj03fU8mVZ2Bxz4gYrJU5tXSfYwlWpxdnJL5nb77eq/JTfV3P3V7sanS+x5vFLqXdD329V+Sm+rufupsanS+w3il1Luh77eq/JTfV3P3U2NTpfYbxS6l3Q99vVfkpvq7n7qbGp0vsN4pdS7o79P6b3jkVL+xeEH9Nd/I4jj1bgEgeB9FYyi481YzjOMuMXct+yu0mjSWJg8bqGVhyIPEEViZHfQCgNdtBosV7A8EwJRscVOGUqcq6nsYEZBrxpNWYK007Z0wa9BE9zcXCxW0k69cQQGJ6pcAYBIDZzjOagVKFDC05TpwS1t3M03J8Sw2OTmvllWrKrNzlzfEmpW4Gq2m0dLy2lgkGVdfSCOKsPEGt+CxM8NXjVhzR5KN1Yh2hbYTqhsZfL1FHWKMkHddCMrcN+6qAlu/AHM1feIYKFervt/umry1TVll+LfBf0aoSssvqT+ztxGgUEnHNjzJ5lj4k5Pprmqk88nL/Pgbkd1YHpDulb/yOB8Iz24Xz9avL21c+Bf91f0yyv2Zrq/hJTp7ZjX1erhVVVVpszRkVrPTGjv42kaNXVnX4SrxK5GQGx8EkEHBxnNbHRmoKbVk+T1+GvyPLoya1nooDh2AGTyFEruyB596Z9ohcXAgQ5WLJb+M8N30D2k91fQvs5gXRourLnLl8P7ZErSu7En6J7Hq7AMecrs/oGEHo8nPpru8FG1O+pzfiE81a2iJlUsgigFAKA6b20SZGjkUMjDBB8f9/GvJRUlZmUJODzR5kE6KNLETXjDjiUwg+EZJPryvsqFg4Wcn72LDxCpmUF7XLCqcVooBQHFAKArjpb0cSG2dAOukfqv4s/Bz5j9tV+Np3cWub4Fp4dVaUk+S4kw2Z2eisYgkajewN+THlMe3J7ueB2VLo0Y042RCr15VpXfyRt62mg5oBQHFAaXbS+6ixuJM4O4VHnchB7WrTiJZabZvwsM9WKNP0ebJR2sKTSKDcOA2SAdwHkq9xweJrVhcOoRzPmb8ZipVJOKfBfUmdSyCcUAoBQHDKCCCAQeYPI0sFwKhi2MSbVpoBwt4iHYDuZVYRju4tjzA1VLDqVdx9EXbxbjhlN83w/stq0tUiQJGqog5KoAFWkYqKsimlJyd5O5216YigFAKAhPSxpkclm0xA6yJk3W7cMwUqT3cc+ioeNgnTzeqJ/h9SSq5fRkh2Usuos7ePGCI1z/Ew3m9pNb6MctNIjYieerJ+5ta2mkUAoBQGj2101LizmDgEpG7ox/RZFLAg9nLB8Ca04iClTdyRhakoVY29XY2n9nu6d9LIfOI55ETOfg7sb+kbzPVGdIWZQCgFAV3q8gi2it8/wCNZSovnRusPsU1X+KJvCVLaP8AQyh+JEqr5STxQEC0t41166EoCSGGJbbeGOsXBeYoT8IhuGB2Ke41f11N+E03Diszc7ej5K/yNSttHcntUBtIxre3FvA/VRh7m4/UwAMV/jb4KDz8fCrTDeE1qsdpO0Iay4X+C5s1uolwI7qBvb+W3NxFDBbxSCUxiRnkZlB6vOBu8CasaW6YSnUVKTlOSy3tZJPn7mLzSauTbr2hgDhC+OJVcb2D3A8CeXAkVSZI1auW9v0+Zs5I+tK123uciKVWYfCjPCRf4o2wy+kVjXwlah/1ItL0fNP4NcGFJPkQLpU2gk0oW5tX3ZZJJncEZVwcFt4dvEgDtAHA86v/AAPBQx7qbdXilFLVfD9zVVlltYwdB6XpniMk9nvKGVC8LDiz53VEbHJJxyBNSMT9maaqKnRq8WrpSWnuv4PFWdrtEh986HH/AJW9DfFMLZ9nD21F/wBLYtO149zLbxNLtHtNqVzbTS29pLbQRozNPcDcOAP8Nf0mPYeI81W+A+zUKUs1d39ly+bNcq1+RRrMWOTkknieZJP2mupSSVkaD0doFn1FtBF2pGgPn3RvH15roKUcsEjl6089SUtWR7pN1GWKCJIHZJZZlUFSQ2MHgCDkZbd9tRsbUcYKzJfh9KM6jzK6SNmvRNqGBnWJh4Yl/Fqt21Tqfct93pdK7IqXaPVLy0uprf3dPJ1UjIXEkgBKnB4b3Djkeim2qdT7jd6XSuyLL6M9WmurMtOSzLIyBzzZQqnj3kEkZ8KtMJUlOHmKXHUoU6lo6Ek1G6EUUkh5IjsfmqT/ALVInLLFsiwjmko6nni21W5BIilmXeYtuxu4yzczhTzqiU5+jZ00qdN8ZJfM2anVDy/vD/mK2ff/AJvqav8Abfl+hz/4r/8AIf8AM0+//N9Tz/bfl+g/8V/+Q/5mn3/5vqP9t+X6G32Tn1NLuHfF4ULqriQTFN0nDE73AYHb2Vtouspq9/nc04iOHdN2y39rFyVbFGRDXPz2rWcXZCjzMPP5Ke0ColTzV4x04k2l5MNOWtkS+pZCINqDXeqak2n2k3udIkLSSDeBJABPFePMgAZHbVXisRLPli7WLnBYWGRTkrtnXtV0eX1haS3UmqSMsYB3Q04JJYKoB3+0kVF2s+p9ydsKfSuyKvGv3f7TcfWyffTaz6n3GwpdK7I9CaZAY4Y0YlmVFBJJJJAGSSefGryCtFJnN1JKUm0RfpIPWJbWo53E6gjt3UwWPoytRsXxUYasl4HyuVTRExxUsgkP2y1e4Nxb2FmVWec/DP6IJwOw45MScHgOFQcXXlDyxLHA4WNS858juXop1jHHVP8AUuKr9rU6n3LXd6XSuyK62un1DTrqS1kvZXdN3LJLLjy1Djngg4IptqnU+43el0rsiXdE2uXFyJ0mdpBHuFWY5Yb29kE8yOHb3VYYKpKV1J3KvxCjCGVxVrlg1OK0iGwP51726/XTlVPekfBSPDj7KiYbzOU9WTsZ5VCnov1JTfXQijeRvgorMfMozUqUsqbZDhFykor1ILs3oWra0jXUd2LaHfZUQNIvLGcBBxHZknOQapZ4ipJ3vY6GnhKUFbKn8TnavYbVbC1kuX1MskYBIEs4JywUAZ4ZyRwrDbVOp9zPd6XSuyK8strr1HVhczMQR5LOzKfAgnBrKNeone7MZYWi1bKux6AjJIBIwcDI7j2irxcjnHzIn0iEyLbWw/x7hAR+6vFj5hkH0VFxXHLDVkzBeVynoiXAY5cqlEIgW3NxczX1pZWkzxSSA5KuyjyjgFt3jhQrH01XY2rJSSi7Ft4fRjKLlJJ/E773o01qKN5G1JMIrMfz9yOCjJ/Q7hULbVOp9yw3el0rsirl2qvQQfdVxw75HI9RODTbVOp9xu1HpXYvTZi8ee0glk+G8aluzPjjxHH01dUZOUE2c9XgoVJRjyTMDpCvep0+c9rL1Y+ed0+zNYYqWWkzbg4Zq0e5NeiLTfc+k2o7XTrT/mkuP5SKpDoiY0AoDA13WYbKB553CRoOJ7SexQO1jyAoCkNVu7q4m/v143jihaPqID8MwKSsrEcgWVmYce/mACaXEeJUamI3OL5ppv0Ta4L+TYoNLMXDDKHUMpBVgCCORB4g180nFwk4vmiYfdeHpqNo9nIL5AsoIZeMcqHdkjPejdnIeBxUvB46rhZZqfJ80+KfxRjKKlzI7JsVdOojk1K6eIfo7yqzDuZwu8Qe3jxqyXiuHi88MPBS+F0vgr2MMj1N7o2y8FqgSNFUdyjGT3k82PiTUDEeIVq8s03d+/8AlkZKCRuI4FXkoHoqG5yfNmR1374jbzY9fCsqSvNBlL3cTXWtYjlaB8GG3uFPkieJVk3H70O8UI8Rz4g/RPCcPTng9jVSebzNPR8F+nMiVG810fe2rrdvGmqRz2t1CCh3UdoZckEPGyq3ceGCOI48DWrDYDFeHSlHDJThJ34817Pkn8U/keucZ8ze9HWxxllgcQSQ2NvJ1ymcYluJgMI+7jyUXmOXZjmcWmFw9VTdau05NWsuSWn8mEmrWRdWKnmBWvT9qnU6WYxznlRPQMyMfN5AHzqA897K2XX3lvH2NImf4Qd5v5Qa2UY5ppGmvPJSlL2PRVXxzJDNTgN3run2/NIsTP8ANYuQR3YRR86qvHSvNIuvDYWpuWrLwvbkRRvIxwqKzEnkAoJJ9QqCWR4r1G7M0skrc5Hdz52YsftoC+NgrPqrC3HxkDn/ADPL+wirvDRy0kc5i55q0u3Yx+ke6KWEij4UpSJR2kueIHjgGvMXK1NrXgZYKN6yb9OJ97G7JxWMSkqrTkDfk5kE4JVT2KPbilChGnH3PMTiZVZe3oSWpBFFAKAUBxQEQ2a/PalfT8wm5Ap/h+GPWB66i0vNVnL5E2v5KEIa8SXswAyeQ4mpTIRHegGAzT6het+m4RfSWkcegGOufnLNJs6mnHLBR0Rsf7ROp9Xp8cI5zSjh+7GN4n6W566xMyidj7Lr723j7DICfMvlH2A1toRzVEjTiZ5KUn7Hoer05kh19+f1mBOy2hZz/E/ADwPFT6KiS82IS0ROh5MLJ9TsTGpZBIhsZAbvaWSTmlrG2OWM7gjwfnO7eiqXFSzVWdDgoZaK9+JedRyWeOtu9T91ahdTA5DSvunvVTuofNugUBZPRDZblkZO2WRj6E8ke0N66tsDG1O+pR+IzvVtoiUbQXvUW00vxI2I8+OHtxUmrLLBsiUYZ6ij7mBsFZdTYW69pXfPnkJb2AgeiteGjlpJGzFzzVpP5djF6TL3qtPlxzcqg+cfK/lBrHFyy0n7meBhmrL24lidF+me5tLtIyMMYw7eeUmQg+I3seiqY6Aiv9ofUur05IQeM0ygjP6MYLnh3b27QFD7H2XX3tunYZFJ8y+UfYK20I5qiRpxM8lKT9j0RV6cyQ+9/P6zCn6NvA8nznO76+K+qokvNiEtETY+TCt9TsS+pZCIjsJF7r2jnlxlLaNgD3MMRgefLOfRVLiZZqrOiwUMtGPvxLD6WtS9z6Tdt2unVj/NIQ+wmo5KPJ9vEXZVHNiAPOTgV6ld2PG7K56VsrcRRpGOARVUDwUAD7K6CKskjlpyzSbfqQfpXYyi0tV+FNMMf/Qe16g4+XlUSy8Mh5pS+RfdjbCKNI1ACoqqAOQCgAD1CqwuDvoBQEB6bNFe601jGpZ4HWUJzyFyH4duFJOPA141dWB26dq1vqNkJFKlHTDJwypxhkI7COXm89fKq2Gr4LE5Jc0+evuTk1KJp+jy+MJk06UktAN6Bj/iQMfJx4ofJPoqZ4vRVRRxkOUuElpL++fcxpu3lZN6ozaaHafaOKxaFpm3YnLqzYJwd3Knhx5jHpqfgsDUxUZxpq8lZrvxMJSUeZgt0j6djIuUPr+znW9eB469tmzzax1Odndr4r+6ZIHDJHGWYgHGSwC8wM8N710xfhlTCUFKqrNuy7CM1J8CV1Umwj22esLbQM7ckG9jtJ5Io8SeFWPh2GlXqqK9eH8v5GE5WRXGs6e1tptvI3C4juIpy3aJJJN5vUWx82up8PxOfxJ5Pw2cV8Irh+honG0D0AAGAJFdYaD6oBQFB/2k9UzPa2wPwEaVh4u26vpARvpUBEOiKz370vjhHGxz4sQo9hb1VMwUb1L6EDxGdqVtWXPVsURHOiqL3TrV/dc1hUwr5ywXIPmjb6dUeIlmqNnSYWGSjFe36k16XtS9z6TdHtdOqH+adw/yk1pJB5VsbcyyJGObsqj5xA/3r2Ku0jGcssW9D0tDGEVVHJQAPMBgV0CVlY5Zu7uRPa0dde2Fv2CQzsPCMeTnwJyPTUav5qkI/PsTMP5aVSftbuS6pRCIB0marexPHHbLIIyu8ZI1JJbJG5kDycDB8c+FQcXOomlDkWWBp0ZJudr6Mg3976r8e89Un3VD2lfVlhssNpH6D+99V+PeeqT7qbSvqxssNpH6FhdGEl1JHM908xO8qqsm9wwMkgHvyPVU7CObTc7/ADKzHqmmlBL5EyuZhGjOeSqWPoGalydlcgxV2kRjo0gIs+tb4U8kkh7+LYH2Z9NR8Ivu7v14kvHS+9yr0SRv9ajdreZY/wDiGNwn8RUhfbW6om4tLmR6TSmnLlcgewG3lxpNsbb+7pZD1jMX8tTxwMEbh5Yqj2c9GdJtYdS7mo6Stp7nWHhY2csQiVgFw7ZLkEn4IxyFNnLRnu1hqu59dE+jOLtpJI3URxnG8rDixC8M+GfXUvB03tLtEDxCrHZZU+bLdq0KUh2xY6681C57DIsSnwjGD6OCeqomH81Sc/exOxXlpU4e1+5MhUsglXbEbXvo1zem4tJJZZmXip3d3DOzYyDkNvKfm1Q1IyzO6OnpTg4LK+BK73pz3o3EdjMrlWCsX4AkcDwXsNYWZszLUpGz0qaZwkcTsx5AKft5AeJr2MJSdkjGVSEVds9BbO6b7ltooeGUUAkcix4ufSxNXlKGSCic3WqbSo5amj6TJCbRYFPlXE0UY+lvfaBWnFvyZdWkSMCvvHN+ibJXFGFAUcgAB5gMCpSVlYht3dyB9L9vI8EO4hZFkJfdByOGF5ch8Lj5qg45ScVYsfDZRU3fnY3sPTkiqFGnzgKAAN8cgMD9CqyzLnMtSvulHbN9YkhK28kSQqwCnLEs5G8cgDhhV9VLMZlqZnRNs7KJjcyIVRVKpvAgszcCQD2AZ4+NTsFRlmzsrPEK8cuzT4lrVZlORDYw9dd6hc9hlESnwiGD/wBNRMP5pzl727E3FeWnTh7X7ksnlCKzHkoJPmAyalN2VyGld2Ku6N9u10x7mSS1mlkuGBypwAAWJHEceLVQO7dzqI5YpK539J/SOdVt44I7aWJVkEjFjnOFZVHAfvE+gV5ZmWZakc6Pdm5Z7qORkYRRMHZmBAJU5VRnmcgeipOGoylNO3BEPGYiMKbV+L4F4VcFAQmKD3ZtJax81t1V2HcUzKD594p6qqMbK9S2he+HQtRvqy+qiE8UAoBQFZa50XvHM1xpU4tnb4cDDMLHvAHwO3hg8+GKjYnB0cTHLVV/1XzPYya5Ef6M4p5tSvJrl0d7dRb70f8Aw8lssF4ccFOPnrkvtFTpYTDU8PS9W5PXh/8ASRRbk22WfPOqDLGuRjBydkbyvtZZtS1S0tYxkQSLcTkgFURPgowPAl84x+8K7n7NYKVOMqz5PgvfV/sRq0r8DH6StChk1WxtHSOG0mViTEkaF3Xe8kuFz8QY/e7zV54piKuHws6tJXa/nn8jXBJysye6bpNvaRqsMaRooIGABzxnJ5knAyTzwK+YVsTWxE3KpJybJiSXI41LVkiQsWXAGSxI3VHeTSjhp1JJW/lhuxWC61Dqd2GaZBbW7bwVmUGaXsfdPHcXs7zXUPC1MDh7KLzzVuC/CtL6s05lJmT0h6hA1hMOuQt5BUKyklg4K4Ho9Wa1+EUa0cXB5X634elhUaylyaLIzW8LSDDmKMsO5ioLD113RGM2gFAeUOmLVPdGrXJBysbCIf5Y3WH096gJP0M2eIJpccWkCDzIoP2t7Ks8BHyuRTeJz88Y+xPNRuhDFJIeSI7n5qk/7VNnLLFsroRzSUdT5/s/2JXT5J2+FcTu+f3Vwo/mD+uqBu/E6lKysaj+0nqOLe1t+15GkPmjUqP/ANDXh6VR0b2PXahDniEJkPzBlf5t2pGFjmqoiY2eWi/fgXxV0c8V6dYT+/8ADkACLqVJ5bx8sD0kkemoG0W88dLFnsnufDW5YVTysOaAZoBmgFARvpDvOq0+c9rKEHzyFPszUfFSy0mSsHDNWj3PvYG8SWwg3CDuIEYdzLwIP2+mvcNJOmrHmLg41pX+JIK3kY5zQDNAKAxdUuxDDJKeSIzfRBNYzlli2Z045pKOpEOiK7V7NkB/OLIxcdvl4Kn04PqNRcFJOFib4jFqqn6WJxUwrwRQHG6O6lgcgUAoCr9pNq4pdTtVDAwQP5T/AKJZsAnzLw4+eq2rXjKtHRFvQw0o4eT9Wi0KsioFAcbo7qWA3R3UsDmgNLtbtAljAzsRvkERp2s3Z6BzJrTXrKnG/qb8PQdWdly9TE6ObUx2ERPwpN6QntO+SQT6MVjhY2pL3NmNlmrP24ElqQRDjdHdSwG6O6lgc0BiarqUdtE0srBUUeknsUd5PdWM5qEbszp05VJZYmu6D9IkmmutVmUjriyRA/FLBmI7wN1VB/daqKc88nI6alBQgor0LgrAzFAKAUAoCo4dltT0iWdrJI7y1lkMnVMwSVSfE8CcYHM5wOAqn8U8GpY+0pNqS4XWnwNkKjiY+o7fuvC6sLyAj/2yy5/i4Z9VUP8ApitTfkmn3X8/qbdsmbToes5Xnv76SKSJLhohEsi7rEIGycd3FfPx7q6zBYd4ehGk3xSNEnd3JN0jbKf3lalEO7cRkSQSZxuuvIZ7AeXhwPZUmUVJNPkzEgGnbfoYzHfP1FzF5MsbgjLD9IYHHPPHj6a4bFeA1aNZ7GN4vl7ezJUaqa4nGzGiPr8jTXBdNNjfEUIypnK82Y890Hu78DiCa6Xw3wyGFipNXn6vT2RonNyLGudgdNk4tZW+eHJAvIYHwcdlWpgfNp0f6bEwdLKAMCCCVzgjiDxzxoCTUAoDhuXDnQHnK/6F9UmlklY229I7Ofzj82JY/oeNAbPTOjjXbaMRQz26ICSFDZ5nJ5x5rbCvUgrRZonhqU3mkuJ2XvR/r80bRyXFuUcYYbwGQeY4R17LEVJKzZ5HCUYvMo8S3tjdINnY29u2N6OJA+OW/jL4PaN4mtJIK56Wuju+1S8WWAwiJIlRQ7sDneZmOApx8ID5ooCLaR0R6xauXgktkcqVJ3yeBIJHGM9oFZwqSg7xNdSlGorSVzb/AJE7RftVv9IfhVt3qrqadyodP6mguuhbVZXaR3ti7MWZusbJJOSfgVocm3dkiMVFZVyN1bbA7QxqFW6hwOAzJve1oya2rEVVwuaZYSjJ3cTu/InaL9qt/pD8Kst6q6mO5UOkfkTtF+1W/wBIfhU3qrqNyodI/InaL9qt/pD8Km9VdRuVDpH5E7RftVv9IfhU3qrqNyodJg6t0Z65dII5p7d0BDY38cQCAeEY7zWE605q0mbKeHp03eKsYul9Ems2zFoJoIyeeJWwfONzBrGFSUPwsyqUoVFaSubf8idov2q3+kPwq271V1NO5UOk5/InaL9qt/pD8Km9VdRuVDpH5E7RftVv9IfhU3qrqNyodI/InaL9qt/pD8Km9VdRuVDpOi+6PtfmjaOS4t2Rhhhv4yO7hHmsZYipJWbMoYWlB5lHiavTeh/WLZ9+GWBG71lbj4EbmCPPWuE5Qd4s2zpxmrSVyRDZPaL9fafy/hVv3urqRtwoafVj8lNov19n/L+FTe6uo3Chp9WPyU2i/X2f8v4VN7q6jcKGn1Y/JTaL9fZ/y/hU3urqNwoafVhejXV7vyLy+jjiJ8pYgSSO7AVR6zWE8RUmrNmynhaVN3iiOaz0FXqOfc8kM0eeBYlGx4ggjPmNaSQbDTNidobdAiSRbo4AM8bYHcN5ScVvhiKkVZMjTwlGbu0Zv5NbSfHtvXD/AE1lvdXUw3Chp9WdibLbRkf8W1Hger/2jpvdXUbhQ0+rOfyV2i/XWn8n4dN7q6jcKGn1Zq9ptO12ytpLiee2EaYyU3N7ymCjH5vnkim91dQsBQ0+rKmuruW5lBkdndiBljnmeAHcPAVocpTfEkxjGnG0VZHoyxthFGkY5IqqPmgCr+KtFI5ics0nLUi+32sXELWsFo27NPJujgpzkqqjiDjLMKiYutKmllJuBw8arbkuCH5LbSfrIPpQ/wBNQt7q6lluNDT9R+S20n6yD1w/003urqNxoafqdg2Z2jPDfth45h/2Sm91dTzcKGn1ZstG6I5p5Fl1a6M+7xEEZITzFuHDwUDz1pnUlP8AEyRTpQpq0VYti2t1jRURQqKAqqoAAAGAAByAFYGw7aAUAoBQCgFAKAUAoDW6joFrcOrzW8MjryZ0ViPSRQGwjQKAAAABgAcAAOQA7KA+qAUAoBQCgFAKAUAoBQCgFAKAUAoBQCgFAKAUAoBQCgFAKAUAoBQCgFAKAUAoBQCgFAVR/aL1Lq7CKEHjLMCR+7GCT6N4rQFJbB2XXX9uuMgPvn/L8v7QK3YeOaoiNi55aMn/AJxPQOKvDnCIadF7q2kgTmtrEXI7iAWGfS6eyqjGyvUtoXvh0LUr6svKohPFAKAUAoBQCgFAKAUAoBQCgFAKAUAoBQCgFAKAUAoBQCgFAKAUAoBQCgFAKAUAoBQCgFAKAUAoBQCgFAKAUAoBQCgFAKAUBBukXo6GrvEz3DRLErAKEDcXILNksO5R6KAikHQKiHeS/mU96xgH1h69Ta5HjSfBmR7yrfKl16j/AF1ltJasx2UNF2JFsD0bppc8s/uh55JECbzrggZBPHeOc4X6NYtt8zJJJWROq8PRQCgFAKAUAoBQCgFAKAUAoBQCgFAKAUAoBQCgFAKAUAoBQCgFAKAUAoBQCgFAKAUAoBQCgFAKAUAoBQCgFAKAUAoBQCgFAKAUAoBQCgFAKAUAoBQCg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6" descr="http://blog.parsely.com/wp-content/uploads/2014/07/storm_logo_wi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6058345"/>
            <a:ext cx="1904999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2" descr="http://spark.apache.org/images/hado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948" y="5411316"/>
            <a:ext cx="1634750" cy="64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4" descr="https://upload.wikimedia.org/wikipedia/commons/e/ea/Spark-logo-192x100p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548" y="5458270"/>
            <a:ext cx="9144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quintagroup.com/resolveuid/b2cd0cada5c3453d8e0d85fbf169c09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87" y="5553519"/>
            <a:ext cx="2743200" cy="82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Google Compute Engine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458270"/>
            <a:ext cx="1600200" cy="120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8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28600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-MST </a:t>
                </a:r>
                <a:r>
                  <a:rPr lang="en-US" dirty="0">
                    <a:solidFill>
                      <a:srgbClr val="0070C0"/>
                    </a:solidFill>
                  </a:rPr>
                  <a:t>in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/>
                      </a:rPr>
                      <m:t>𝐑</m:t>
                    </m:r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log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 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rounds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28600"/>
                <a:ext cx="8229600" cy="1143000"/>
              </a:xfrm>
              <a:blipFill rotWithShape="1">
                <a:blip r:embed="rId2"/>
                <a:stretch>
                  <a:fillRect r="-2963" b="-3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458200" cy="3051883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 smtClean="0"/>
                  <a:t>Idea:</a:t>
                </a:r>
                <a:r>
                  <a:rPr lang="en-US" sz="2400" dirty="0" smtClean="0"/>
                  <a:t> Only use short edges inside the cells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Impose a </a:t>
                </a:r>
                <a:r>
                  <a:rPr lang="en-US" sz="2400" b="1" dirty="0" smtClean="0"/>
                  <a:t>randomly shifted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quadtree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(top cell length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b="1" i="1" dirty="0">
                            <a:latin typeface="Cambria Math"/>
                          </a:rPr>
                          <m:t>𝟐</m:t>
                        </m:r>
                        <m:r>
                          <a:rPr lang="en-US" sz="2400" b="1" dirty="0">
                            <a:latin typeface="Cambria Math"/>
                          </a:rPr>
                          <m:t>𝚫</m:t>
                        </m:r>
                      </m:num>
                      <m:den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  <m:r>
                          <a:rPr lang="en-US" sz="2400" b="1" i="1" dirty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dirty="0" smtClean="0"/>
                  <a:t> )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Bottom-up: For each node (cell) in the </a:t>
                </a:r>
                <a:r>
                  <a:rPr lang="en-US" sz="2400" dirty="0" err="1"/>
                  <a:t>quadtree</a:t>
                </a:r>
                <a:r>
                  <a:rPr lang="en-US" sz="2400" dirty="0"/>
                  <a:t> </a:t>
                </a:r>
              </a:p>
              <a:p>
                <a:pPr lvl="1"/>
                <a:r>
                  <a:rPr lang="en-US" sz="2400" dirty="0"/>
                  <a:t>compute optimum </a:t>
                </a:r>
                <a:r>
                  <a:rPr lang="en-US" sz="2400" dirty="0" smtClean="0"/>
                  <a:t>Minimum Spanning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Forests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in </a:t>
                </a:r>
                <a:r>
                  <a:rPr lang="en-US" sz="2400" dirty="0" err="1" smtClean="0"/>
                  <a:t>subcells</a:t>
                </a:r>
                <a:r>
                  <a:rPr lang="en-US" sz="2400" dirty="0" smtClean="0"/>
                  <a:t>,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using edges of length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sz="2400" dirty="0"/>
                  <a:t>Use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2400" dirty="0"/>
                  <a:t>-net from each cell on the next level</a:t>
                </a: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458200" cy="3051883"/>
              </a:xfrm>
              <a:blipFill rotWithShape="1">
                <a:blip r:embed="rId3"/>
                <a:stretch>
                  <a:fillRect l="-1081" t="-1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82521" y="1618903"/>
            <a:ext cx="8382000" cy="2495897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2135120" y="4244086"/>
            <a:ext cx="548917" cy="2436662"/>
            <a:chOff x="17105583" y="17192835"/>
            <a:chExt cx="832803" cy="4137464"/>
          </a:xfrm>
        </p:grpSpPr>
        <p:sp>
          <p:nvSpPr>
            <p:cNvPr id="27" name="Oval 26"/>
            <p:cNvSpPr/>
            <p:nvPr/>
          </p:nvSpPr>
          <p:spPr bwMode="auto">
            <a:xfrm>
              <a:off x="17796283" y="18400614"/>
              <a:ext cx="142103" cy="1549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17796283" y="19840713"/>
              <a:ext cx="142103" cy="1549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17105591" y="19842833"/>
              <a:ext cx="142103" cy="1549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0" name="Straight Connector 29"/>
            <p:cNvCxnSpPr>
              <a:stCxn id="28" idx="0"/>
              <a:endCxn id="27" idx="4"/>
            </p:cNvCxnSpPr>
            <p:nvPr/>
          </p:nvCxnSpPr>
          <p:spPr bwMode="auto">
            <a:xfrm flipV="1">
              <a:off x="17867334" y="18555577"/>
              <a:ext cx="0" cy="128513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8" idx="2"/>
              <a:endCxn id="29" idx="6"/>
            </p:cNvCxnSpPr>
            <p:nvPr/>
          </p:nvCxnSpPr>
          <p:spPr bwMode="auto">
            <a:xfrm flipH="1">
              <a:off x="17247693" y="19918194"/>
              <a:ext cx="548589" cy="2120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0"/>
              <a:endCxn id="35" idx="4"/>
            </p:cNvCxnSpPr>
            <p:nvPr/>
          </p:nvCxnSpPr>
          <p:spPr bwMode="auto">
            <a:xfrm flipH="1" flipV="1">
              <a:off x="17176641" y="18566421"/>
              <a:ext cx="2" cy="1276412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>
              <a:grpSpLocks/>
            </p:cNvGrpSpPr>
            <p:nvPr/>
          </p:nvGrpSpPr>
          <p:grpSpPr bwMode="auto">
            <a:xfrm>
              <a:off x="17105583" y="17192835"/>
              <a:ext cx="690692" cy="4137464"/>
              <a:chOff x="6537624" y="4877694"/>
              <a:chExt cx="370371" cy="2034898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flipH="1">
                <a:off x="6900204" y="4877694"/>
                <a:ext cx="2" cy="203489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34"/>
              <p:cNvSpPr/>
              <p:nvPr/>
            </p:nvSpPr>
            <p:spPr>
              <a:xfrm>
                <a:off x="6537624" y="5477041"/>
                <a:ext cx="76200" cy="762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6" name="Straight Connector 35"/>
              <p:cNvCxnSpPr>
                <a:stCxn id="27" idx="2"/>
              </p:cNvCxnSpPr>
              <p:nvPr/>
            </p:nvCxnSpPr>
            <p:spPr>
              <a:xfrm flipH="1">
                <a:off x="6613824" y="5509813"/>
                <a:ext cx="294171" cy="5336"/>
              </a:xfrm>
              <a:prstGeom prst="line">
                <a:avLst/>
              </a:prstGeom>
              <a:ln w="38100" cmpd="sng">
                <a:solidFill>
                  <a:srgbClr val="008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TextBox 37"/>
          <p:cNvSpPr txBox="1"/>
          <p:nvPr/>
        </p:nvSpPr>
        <p:spPr>
          <a:xfrm flipH="1">
            <a:off x="1494600" y="4946808"/>
            <a:ext cx="165611" cy="107720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4000" dirty="0" smtClean="0"/>
              <a:t>2</a:t>
            </a:r>
          </a:p>
          <a:p>
            <a:endParaRPr lang="en-US" sz="2400" dirty="0" smtClean="0"/>
          </a:p>
        </p:txBody>
      </p:sp>
      <p:sp>
        <p:nvSpPr>
          <p:cNvPr id="39" name="Rectangle 38"/>
          <p:cNvSpPr/>
          <p:nvPr/>
        </p:nvSpPr>
        <p:spPr>
          <a:xfrm>
            <a:off x="382521" y="4244085"/>
            <a:ext cx="4227556" cy="2436663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1" rIns="91423" bIns="45711" spcCol="0"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1984497" y="4955379"/>
            <a:ext cx="0" cy="960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 bwMode="auto">
          <a:xfrm flipH="1">
            <a:off x="2135120" y="6024008"/>
            <a:ext cx="53031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flipH="1">
            <a:off x="2218804" y="5956396"/>
            <a:ext cx="375068" cy="107720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4000" dirty="0"/>
              <a:t>1</a:t>
            </a:r>
            <a:endParaRPr lang="en-US" sz="4000" dirty="0" smtClean="0"/>
          </a:p>
          <a:p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029200" y="5485408"/>
                <a:ext cx="4114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70C0"/>
                    </a:solidFill>
                  </a:rPr>
                  <a:t>Pr</a:t>
                </a:r>
                <a:r>
                  <a:rPr lang="en-US" sz="3600" b="1" dirty="0">
                    <a:solidFill>
                      <a:srgbClr val="0070C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sz="3600" b="1" dirty="0">
                        <a:solidFill>
                          <a:srgbClr val="FF0000"/>
                        </a:solidFill>
                        <a:latin typeface="Cambria Math"/>
                      </a:rPr>
                      <m:t>𝐁𝐚𝐝</m:t>
                    </m:r>
                    <m:r>
                      <a:rPr lang="en-US" sz="3600" b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3600" b="1" dirty="0">
                        <a:solidFill>
                          <a:srgbClr val="FF0000"/>
                        </a:solidFill>
                        <a:latin typeface="Cambria Math"/>
                      </a:rPr>
                      <m:t>𝐂𝐮𝐭</m:t>
                    </m:r>
                  </m:oMath>
                </a14:m>
                <a:r>
                  <a:rPr lang="en-US" sz="3600" b="1" dirty="0" smtClean="0">
                    <a:solidFill>
                      <a:srgbClr val="0070C0"/>
                    </a:solidFill>
                  </a:rPr>
                  <a:t>] =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/>
                      </a:rPr>
                      <m:t>𝑶</m:t>
                    </m:r>
                    <m:r>
                      <a:rPr lang="en-US" sz="3600" b="1" i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3600" b="1" i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3600" b="1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485408"/>
                <a:ext cx="4114800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4444" t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 bwMode="auto">
          <a:xfrm flipH="1" flipV="1">
            <a:off x="4871881" y="4244085"/>
            <a:ext cx="4919" cy="24366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156829" y="4278404"/>
                <a:ext cx="3607692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  <m:r>
                      <a:rPr lang="en-US" sz="44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𝛀</m:t>
                    </m:r>
                    <m:r>
                      <a:rPr lang="en-US" sz="44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4400" b="1" i="1" dirty="0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4400" b="1" i="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den>
                    </m:f>
                    <m:r>
                      <a:rPr lang="en-US" sz="44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 smtClean="0">
                    <a:solidFill>
                      <a:srgbClr val="0070C0"/>
                    </a:solidFill>
                  </a:rPr>
                  <a:t> </a:t>
                </a:r>
                <a:endParaRPr lang="en-US" sz="4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829" y="4278404"/>
                <a:ext cx="3607692" cy="107035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356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38" grpId="0"/>
      <p:bldP spid="39" grpId="0" animBg="1"/>
      <p:bldP spid="45" grpId="0"/>
      <p:bldP spid="53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-MST in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dirty="0" smtClean="0">
                        <a:solidFill>
                          <a:srgbClr val="FF0000"/>
                        </a:solidFill>
                        <a:latin typeface="Cambria Math"/>
                      </a:rPr>
                      <m:t>𝐑</m:t>
                    </m:r>
                    <m:r>
                      <a:rPr lang="en-US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(1) 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rounds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r="-815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447801"/>
                <a:ext cx="8686800" cy="5248922"/>
              </a:xfrm>
              <a:ln w="25400">
                <a:noFill/>
              </a:ln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𝑂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400" i="1" dirty="0" smtClean="0">
                        <a:latin typeface="Cambria Math"/>
                      </a:rPr>
                      <m:t>log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rounds =&gt; O(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1" i="1" dirty="0">
                                <a:latin typeface="Cambria Math"/>
                              </a:rPr>
                              <m:t>𝑺</m:t>
                            </m:r>
                          </m:sub>
                        </m:sSub>
                      </m:fName>
                      <m:e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func>
                  </m:oMath>
                </a14:m>
                <a:r>
                  <a:rPr lang="en-US" sz="2400" dirty="0"/>
                  <a:t>) = O(1) rounds</a:t>
                </a:r>
              </a:p>
              <a:p>
                <a:pPr lvl="1"/>
                <a:r>
                  <a:rPr lang="en-US" sz="2400" dirty="0"/>
                  <a:t>Flatten the tree: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/>
                          </a:rPr>
                          <m:t>𝑴</m:t>
                        </m:r>
                      </m:e>
                    </m:rad>
                    <m:r>
                      <a:rPr lang="en-US" sz="2400" i="1">
                        <a:latin typeface="Cambria Math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/>
                          </a:rPr>
                          <m:t>𝑴</m:t>
                        </m:r>
                      </m:e>
                    </m:rad>
                  </m:oMath>
                </a14:m>
                <a:r>
                  <a:rPr lang="en-US" sz="2400" dirty="0"/>
                  <a:t>)-grids instead of (2x2) grids at each level.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Impose </a:t>
                </a:r>
                <a:r>
                  <a:rPr lang="en-US" sz="2400" dirty="0"/>
                  <a:t>a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randomly shifted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/>
                          </a:rPr>
                          <m:t>𝑴</m:t>
                        </m:r>
                      </m:e>
                    </m:rad>
                    <m:r>
                      <a:rPr lang="en-US" sz="2400" i="1">
                        <a:latin typeface="Cambria Math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/>
                          </a:rPr>
                          <m:t>𝑴</m:t>
                        </m:r>
                      </m:e>
                    </m:rad>
                  </m:oMath>
                </a14:m>
                <a:r>
                  <a:rPr lang="en-US" sz="2400" dirty="0"/>
                  <a:t>)</a:t>
                </a:r>
                <a:r>
                  <a:rPr lang="en-US" sz="2400" dirty="0" smtClean="0"/>
                  <a:t>-tree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Bottom-up: For each node (cell) in the </a:t>
                </a:r>
                <a:r>
                  <a:rPr lang="en-US" sz="2400" dirty="0" smtClean="0"/>
                  <a:t>tree </a:t>
                </a:r>
                <a:endParaRPr lang="en-US" sz="2400" dirty="0"/>
              </a:p>
              <a:p>
                <a:pPr lvl="1"/>
                <a:r>
                  <a:rPr lang="en-US" sz="2400" dirty="0"/>
                  <a:t>compute optimum MSTs in </a:t>
                </a:r>
                <a:r>
                  <a:rPr lang="en-US" sz="2400" dirty="0" err="1" smtClean="0"/>
                  <a:t>subcells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via </a:t>
                </a:r>
                <a:r>
                  <a:rPr lang="en-US" sz="2400" dirty="0"/>
                  <a:t>edges of length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sz="2400" dirty="0"/>
                  <a:t>Use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2400" dirty="0"/>
                  <a:t>-net from each cell on the next </a:t>
                </a:r>
                <a:r>
                  <a:rPr lang="en-US" sz="2400" dirty="0" smtClean="0"/>
                  <a:t>level</a:t>
                </a:r>
                <a:endParaRPr lang="en-US" i="1" dirty="0" smtClean="0">
                  <a:latin typeface="Cambria Math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447801"/>
                <a:ext cx="8686800" cy="5248922"/>
              </a:xfrm>
              <a:blipFill rotWithShape="1">
                <a:blip r:embed="rId3"/>
                <a:stretch>
                  <a:fillRect l="-1053" t="-92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04800" y="4343400"/>
            <a:ext cx="8458200" cy="2362200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2971800"/>
            <a:ext cx="1143000" cy="990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cxnSp>
        <p:nvCxnSpPr>
          <p:cNvPr id="7" name="Straight Connector 6"/>
          <p:cNvCxnSpPr>
            <a:stCxn id="5" idx="0"/>
            <a:endCxn id="5" idx="2"/>
          </p:cNvCxnSpPr>
          <p:nvPr/>
        </p:nvCxnSpPr>
        <p:spPr>
          <a:xfrm>
            <a:off x="1638300" y="2971800"/>
            <a:ext cx="0" cy="9906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1"/>
            <a:endCxn id="5" idx="3"/>
          </p:cNvCxnSpPr>
          <p:nvPr/>
        </p:nvCxnSpPr>
        <p:spPr>
          <a:xfrm>
            <a:off x="1066800" y="3467100"/>
            <a:ext cx="1143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770573" y="3005435"/>
            <a:ext cx="76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Cambria Math"/>
                <a:ea typeface="Cambria Math"/>
              </a:rPr>
              <a:t>⇒</a:t>
            </a:r>
            <a:endParaRPr lang="en-US" sz="54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4191000" y="2482215"/>
            <a:ext cx="4800600" cy="1556385"/>
            <a:chOff x="5105400" y="2482215"/>
            <a:chExt cx="4800600" cy="1556385"/>
          </a:xfrm>
        </p:grpSpPr>
        <p:sp>
          <p:nvSpPr>
            <p:cNvPr id="10" name="Rectangle 9"/>
            <p:cNvSpPr/>
            <p:nvPr/>
          </p:nvSpPr>
          <p:spPr>
            <a:xfrm>
              <a:off x="5105400" y="2514600"/>
              <a:ext cx="1524000" cy="15240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410200" y="2514600"/>
              <a:ext cx="0" cy="15240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715000" y="2514600"/>
              <a:ext cx="0" cy="15240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6019800" y="2514600"/>
              <a:ext cx="2" cy="15240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324600" y="2514600"/>
              <a:ext cx="0" cy="15240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629400" y="2514600"/>
              <a:ext cx="0" cy="14478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105400" y="2819400"/>
              <a:ext cx="1524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105400" y="3124200"/>
              <a:ext cx="1524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105400" y="3429000"/>
              <a:ext cx="1524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105400" y="3733800"/>
              <a:ext cx="1524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5715000" y="2482215"/>
                  <a:ext cx="1562100" cy="14465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}"/>
                            <m:ctrlPr>
                              <a:rPr lang="en-US" sz="8800" b="1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dPr>
                          <m:e/>
                        </m:d>
                      </m:oMath>
                    </m:oMathPara>
                  </a14:m>
                  <a:endParaRPr lang="en-US" sz="8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2482215"/>
                  <a:ext cx="1562100" cy="144655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7086600" y="2831305"/>
                  <a:ext cx="2819400" cy="985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3600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 smtClean="0">
                                <a:latin typeface="Cambria Math"/>
                              </a:rPr>
                              <m:t>𝑴</m:t>
                            </m:r>
                          </m:e>
                        </m:rad>
                        <m:r>
                          <a:rPr lang="en-US" sz="36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36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3600">
                                <a:latin typeface="Cambria Math"/>
                              </a:rPr>
                              <m:t>Ω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(1)</m:t>
                            </m:r>
                          </m:sup>
                        </m:sSup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6600" y="2831305"/>
                  <a:ext cx="2819400" cy="98507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1691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-MST in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rgbClr val="FF0000"/>
                        </a:solidFill>
                        <a:latin typeface="Cambria Math"/>
                      </a:rPr>
                      <m:t>𝐑</m:t>
                    </m:r>
                    <m:r>
                      <a:rPr lang="en-US" dirty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(1) 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rounds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r="-815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9154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𝒍</m:t>
                    </m:r>
                  </m:oMath>
                </a14:m>
                <a:r>
                  <a:rPr lang="en-US" b="1" i="1" dirty="0" smtClean="0">
                    <a:latin typeface="Cambria Math"/>
                  </a:rPr>
                  <a:t> </a:t>
                </a:r>
                <a:r>
                  <a:rPr lang="en-US" dirty="0" smtClean="0">
                    <a:latin typeface="Cambria Math"/>
                  </a:rPr>
                  <a:t>= # levels in a random tree </a:t>
                </a:r>
                <a:r>
                  <a:rPr lang="en-US" b="1" i="1" dirty="0" smtClean="0">
                    <a:latin typeface="Cambria Math"/>
                  </a:rPr>
                  <a:t>P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𝔼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𝑷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/>
                            </a:rPr>
                            <m:t>𝐀𝐋𝐆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𝝐</m:t>
                              </m:r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𝒍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</m:d>
                        </m:e>
                      </m:d>
                      <m:r>
                        <a:rPr lang="en-US" b="1" i="0" smtClean="0">
                          <a:latin typeface="Cambria Math"/>
                        </a:rPr>
                        <m:t>𝐎𝐏𝐓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Proof (sketch):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𝚫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𝑷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𝑢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= cell length, which first partitions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𝑢</m:t>
                    </m:r>
                    <m:r>
                      <a:rPr lang="en-US" i="1" dirty="0" err="1" smtClean="0">
                        <a:latin typeface="Cambria Math"/>
                      </a:rPr>
                      <m:t>, </m:t>
                    </m:r>
                    <m:r>
                      <a:rPr lang="en-US" i="1" dirty="0" err="1" smtClean="0"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b="1" dirty="0"/>
              </a:p>
              <a:p>
                <a:r>
                  <a:rPr lang="en-US" b="1" dirty="0" smtClean="0"/>
                  <a:t>New weights: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𝑷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𝚫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𝑷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endParaRPr lang="en-US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𝑢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 −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𝑷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</a:rPr>
                            <m:t>[</m:t>
                          </m:r>
                          <m:r>
                            <a:rPr lang="en-US" b="1" i="1">
                              <a:latin typeface="Cambria Math"/>
                            </a:rPr>
                            <m:t>𝒘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𝑷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]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1+</m:t>
                          </m:r>
                          <m:r>
                            <a:rPr lang="en-US" i="1">
                              <a:latin typeface="Cambria Math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𝝐</m:t>
                              </m:r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𝒍</m:t>
                              </m:r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b="0" i="1">
                                      <a:latin typeface="Cambria Math"/>
                                    </a:rPr>
                                    <m:t> −</m:t>
                                  </m:r>
                                  <m:r>
                                    <a:rPr lang="en-US" b="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Our algorithm implements </a:t>
                </a:r>
                <a:r>
                  <a:rPr lang="en-US" dirty="0" err="1" smtClean="0"/>
                  <a:t>Kruskal</a:t>
                </a:r>
                <a:r>
                  <a:rPr lang="en-US" dirty="0"/>
                  <a:t> </a:t>
                </a:r>
                <a:r>
                  <a:rPr lang="en-US" dirty="0" smtClean="0"/>
                  <a:t>for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𝑷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915400" cy="4525963"/>
              </a:xfrm>
              <a:blipFill rotWithShape="1">
                <a:blip r:embed="rId3"/>
                <a:stretch>
                  <a:fillRect l="-1642" t="-3908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2590800" y="3815117"/>
            <a:ext cx="5638800" cy="1906014"/>
            <a:chOff x="2590800" y="3815117"/>
            <a:chExt cx="5638800" cy="1906014"/>
          </a:xfrm>
        </p:grpSpPr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2590800" y="3815117"/>
              <a:ext cx="3775669" cy="1906011"/>
              <a:chOff x="5510213" y="5344996"/>
              <a:chExt cx="2314575" cy="10898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6643021" y="5344996"/>
                <a:ext cx="0" cy="10898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5510213" y="5344996"/>
                <a:ext cx="231457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/>
            <p:cNvSpPr/>
            <p:nvPr/>
          </p:nvSpPr>
          <p:spPr>
            <a:xfrm>
              <a:off x="2590800" y="3815117"/>
              <a:ext cx="3775669" cy="1906014"/>
            </a:xfrm>
            <a:prstGeom prst="rect">
              <a:avLst/>
            </a:prstGeom>
            <a:noFill/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3" tIns="45711" rIns="91423" bIns="45711" spcCol="0"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245385" y="3935040"/>
              <a:ext cx="2466498" cy="608716"/>
              <a:chOff x="1009985" y="4934778"/>
              <a:chExt cx="2466498" cy="608716"/>
            </a:xfrm>
          </p:grpSpPr>
          <p:sp>
            <p:nvSpPr>
              <p:cNvPr id="6" name="Oval 5"/>
              <p:cNvSpPr/>
              <p:nvPr/>
            </p:nvSpPr>
            <p:spPr bwMode="auto">
              <a:xfrm>
                <a:off x="2999898" y="5410200"/>
                <a:ext cx="124302" cy="13329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1323498" y="5410200"/>
                <a:ext cx="124302" cy="13329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1009985" y="4934778"/>
                <a:ext cx="2466498" cy="542069"/>
                <a:chOff x="990600" y="4934778"/>
                <a:chExt cx="2466498" cy="542069"/>
              </a:xfrm>
            </p:grpSpPr>
            <p:cxnSp>
              <p:nvCxnSpPr>
                <p:cNvPr id="18" name="Straight Connector 17"/>
                <p:cNvCxnSpPr/>
                <p:nvPr/>
              </p:nvCxnSpPr>
              <p:spPr>
                <a:xfrm>
                  <a:off x="1428415" y="5457998"/>
                  <a:ext cx="1552098" cy="0"/>
                </a:xfrm>
                <a:prstGeom prst="line">
                  <a:avLst/>
                </a:prstGeom>
                <a:ln w="508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990600" y="4953627"/>
                      <a:ext cx="45720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/>
                              </a:rPr>
                              <m:t>𝑢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9" name="TextBox 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90600" y="4953627"/>
                      <a:ext cx="457200" cy="523220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2999898" y="4934778"/>
                      <a:ext cx="45720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/>
                              </a:rPr>
                              <m:t>𝑣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0" name="TextBox 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99898" y="4934778"/>
                      <a:ext cx="457200" cy="523220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24" name="Straight Arrow Connector 23"/>
            <p:cNvCxnSpPr/>
            <p:nvPr/>
          </p:nvCxnSpPr>
          <p:spPr bwMode="auto">
            <a:xfrm flipV="1">
              <a:off x="6705600" y="3815118"/>
              <a:ext cx="1" cy="190601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934200" y="4472774"/>
                  <a:ext cx="1295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200" b="1">
                                <a:latin typeface="Cambria Math"/>
                              </a:rPr>
                              <m:t>𝚫</m:t>
                            </m:r>
                          </m:e>
                          <m:sub>
                            <m:r>
                              <a:rPr lang="en-US" sz="3200" b="1" i="1">
                                <a:latin typeface="Cambria Math"/>
                              </a:rPr>
                              <m:t>𝑷</m:t>
                            </m:r>
                          </m:sub>
                        </m:sSub>
                        <m:d>
                          <m:dPr>
                            <m:ctrlPr>
                              <a:rPr lang="en-US" sz="3200" b="1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4200" y="4472774"/>
                  <a:ext cx="1295400" cy="5847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169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4519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Thank you!</a:t>
            </a:r>
            <a:endParaRPr lang="en-US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Experiments in Apache Spark on largest vector datasets from UCI ML repository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≈</m:t>
                    </m:r>
                  </m:oMath>
                </a14:m>
                <a:r>
                  <a:rPr lang="en-US" dirty="0" smtClean="0"/>
                  <a:t>11M vectors =&gt; 960 TB for adjacency matrix</a:t>
                </a:r>
              </a:p>
              <a:p>
                <a:pPr lvl="1"/>
                <a:r>
                  <a:rPr lang="en-US" dirty="0"/>
                  <a:t>SIFT &amp; HIGGS datasets </a:t>
                </a:r>
                <a:r>
                  <a:rPr lang="en-US" dirty="0" smtClean="0"/>
                  <a:t>preprocessed with PCA</a:t>
                </a:r>
              </a:p>
              <a:p>
                <a:r>
                  <a:rPr lang="en-US" dirty="0" smtClean="0"/>
                  <a:t>More on my blog </a:t>
                </a:r>
                <a:r>
                  <a:rPr lang="en-US" dirty="0" smtClean="0">
                    <a:hlinkClick r:id="rId2"/>
                  </a:rPr>
                  <a:t>http://grigory.us/blog/</a:t>
                </a:r>
                <a:endParaRPr lang="en-US" dirty="0" smtClean="0"/>
              </a:p>
              <a:p>
                <a:r>
                  <a:rPr lang="en-US" dirty="0" smtClean="0"/>
                  <a:t>CAML: </a:t>
                </a:r>
                <a:r>
                  <a:rPr lang="en-US" dirty="0" smtClean="0">
                    <a:hlinkClick r:id="rId3"/>
                  </a:rPr>
                  <a:t>http://</a:t>
                </a:r>
                <a:r>
                  <a:rPr lang="en-US" dirty="0" err="1" smtClean="0">
                    <a:hlinkClick r:id="rId3"/>
                  </a:rPr>
                  <a:t>caml.indiana.edu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704" t="-1752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191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Business perspective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6096000" cy="541020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Pricings:</a:t>
                </a:r>
              </a:p>
              <a:p>
                <a:pPr lvl="1"/>
                <a:r>
                  <a:rPr lang="en-US" dirty="0" smtClean="0">
                    <a:hlinkClick r:id="rId2"/>
                  </a:rPr>
                  <a:t>https://cloud.google.com/pricing/</a:t>
                </a:r>
                <a:endParaRPr lang="en-US" dirty="0" smtClean="0"/>
              </a:p>
              <a:p>
                <a:pPr lvl="1"/>
                <a:r>
                  <a:rPr lang="en-US" dirty="0" smtClean="0">
                    <a:hlinkClick r:id="rId3"/>
                  </a:rPr>
                  <a:t>https://aws.amazon.com/pricing/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~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L</m:t>
                    </m:r>
                  </m:oMath>
                </a14:m>
                <a:r>
                  <a:rPr lang="en-US" sz="2800" dirty="0"/>
                  <a:t>inear with </a:t>
                </a:r>
                <a:r>
                  <a:rPr lang="en-US" sz="2800" b="1" dirty="0"/>
                  <a:t>space</a:t>
                </a:r>
                <a:r>
                  <a:rPr lang="en-US" sz="2800" dirty="0"/>
                  <a:t> and </a:t>
                </a:r>
                <a:r>
                  <a:rPr lang="en-US" sz="2800" b="1" dirty="0"/>
                  <a:t>time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usage</a:t>
                </a:r>
              </a:p>
              <a:p>
                <a:pPr lvl="1"/>
                <a:r>
                  <a:rPr lang="en-US" dirty="0" smtClean="0"/>
                  <a:t>100 machines: 5K $/year </a:t>
                </a:r>
              </a:p>
              <a:p>
                <a:pPr lvl="1"/>
                <a:r>
                  <a:rPr lang="en-US" dirty="0" smtClean="0"/>
                  <a:t>10000 machines: 0.5M $/year</a:t>
                </a:r>
              </a:p>
              <a:p>
                <a:r>
                  <a:rPr lang="en-US" sz="2800" dirty="0" smtClean="0"/>
                  <a:t>You pay </a:t>
                </a:r>
                <a:r>
                  <a:rPr lang="en-US" sz="2800" b="1" dirty="0" smtClean="0"/>
                  <a:t>a lot more</a:t>
                </a:r>
                <a:r>
                  <a:rPr lang="en-US" sz="2800" dirty="0" smtClean="0"/>
                  <a:t> for using provided algorithms</a:t>
                </a:r>
              </a:p>
              <a:p>
                <a:pPr lvl="1"/>
                <a:r>
                  <a:rPr lang="en-US" dirty="0" smtClean="0">
                    <a:hlinkClick r:id="rId4"/>
                  </a:rPr>
                  <a:t>https://aws.amazon.com/machine-learning/pricing/</a:t>
                </a:r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6096000" cy="5410200"/>
              </a:xfrm>
              <a:blipFill rotWithShape="1">
                <a:blip r:embed="rId5"/>
                <a:stretch>
                  <a:fillRect l="-1700" t="-1015" r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7458"/>
            <a:ext cx="1524000" cy="103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129164"/>
            <a:ext cx="2322918" cy="565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5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05816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“Big Data Theory” = Turing meets Shannon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023866"/>
            <a:ext cx="2619375" cy="174307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73524"/>
            <a:ext cx="3505200" cy="23870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5862" y="2971800"/>
                <a:ext cx="1183337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8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862" y="2971800"/>
                <a:ext cx="1183337" cy="132343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61" y="1148862"/>
            <a:ext cx="1590536" cy="21215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8404" y="297180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+</a:t>
            </a:r>
            <a:endParaRPr lang="en-US" sz="7200" dirty="0"/>
          </a:p>
        </p:txBody>
      </p:sp>
      <p:sp>
        <p:nvSpPr>
          <p:cNvPr id="9" name="TextBox 8"/>
          <p:cNvSpPr txBox="1"/>
          <p:nvPr/>
        </p:nvSpPr>
        <p:spPr>
          <a:xfrm>
            <a:off x="4224529" y="3886200"/>
            <a:ext cx="42822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Network </a:t>
            </a:r>
            <a:r>
              <a:rPr lang="en-US" sz="4400" dirty="0" smtClean="0"/>
              <a:t>Time /</a:t>
            </a:r>
            <a:endParaRPr lang="en-US" sz="4400" dirty="0"/>
          </a:p>
          <a:p>
            <a:pPr algn="ctr"/>
            <a:r>
              <a:rPr lang="en-US" sz="4400" dirty="0" smtClean="0"/>
              <a:t>Information and Communication Complexity 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4407528" y="1219200"/>
            <a:ext cx="39162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CPU time / Computational Complexity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6858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P spid="9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Computational Model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19200"/>
                <a:ext cx="8763000" cy="27432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1" dirty="0" smtClean="0"/>
                  <a:t>Input</a:t>
                </a:r>
                <a:r>
                  <a:rPr lang="en-US" dirty="0" smtClean="0"/>
                  <a:t>: size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n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𝑴</m:t>
                    </m:r>
                  </m:oMath>
                </a14:m>
                <a:r>
                  <a:rPr lang="en-US" dirty="0"/>
                  <a:t> machines, space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/>
                  <a:t> on each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  <m:r>
                          <a:rPr lang="en-US" b="0" i="1" dirty="0" smtClean="0"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0&lt;</m:t>
                    </m:r>
                    <m:r>
                      <a:rPr lang="en-US" b="0" i="1" dirty="0" smtClean="0">
                        <a:latin typeface="Cambria Math"/>
                      </a:rPr>
                      <m:t>𝜖</m:t>
                    </m:r>
                    <m:r>
                      <a:rPr lang="en-US" i="1" dirty="0" smtClean="0">
                        <a:latin typeface="Cambria Math"/>
                      </a:rPr>
                      <m:t>&lt;1</m:t>
                    </m:r>
                  </m:oMath>
                </a14:m>
                <a:r>
                  <a:rPr lang="en-US" dirty="0" smtClean="0"/>
                  <a:t> )</a:t>
                </a:r>
                <a:endParaRPr lang="en-US" dirty="0"/>
              </a:p>
              <a:p>
                <a:pPr lvl="1"/>
                <a:r>
                  <a:rPr lang="en-US" dirty="0"/>
                  <a:t>Constant overhead in total space: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𝑴</m:t>
                    </m:r>
                    <m:r>
                      <a:rPr lang="en-US" i="1" dirty="0">
                        <a:latin typeface="Cambria Math"/>
                      </a:rPr>
                      <m:t>⋅</m:t>
                    </m:r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 = </m:t>
                    </m:r>
                    <m:r>
                      <a:rPr lang="en-US" i="1" dirty="0">
                        <a:latin typeface="Cambria Math"/>
                      </a:rPr>
                      <m:t>𝑂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Output</a:t>
                </a:r>
                <a:r>
                  <a:rPr lang="en-US" dirty="0"/>
                  <a:t>: solution to a </a:t>
                </a:r>
                <a:r>
                  <a:rPr lang="en-US" dirty="0" smtClean="0"/>
                  <a:t>problem (often size O(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Doesn’t fit on a single machine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𝑺</m:t>
                    </m:r>
                    <m:r>
                      <a:rPr lang="en-US" b="0" i="0" dirty="0" smtClean="0">
                        <a:latin typeface="Cambria Math"/>
                      </a:rPr>
                      <m:t>≪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19200"/>
                <a:ext cx="8763000" cy="2743200"/>
              </a:xfrm>
              <a:blipFill rotWithShape="1">
                <a:blip r:embed="rId2"/>
                <a:stretch>
                  <a:fillRect l="-1391" t="-2667" r="-765" b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3893850"/>
            <a:ext cx="4048125" cy="222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181600" y="4655850"/>
            <a:ext cx="3886200" cy="1569660"/>
            <a:chOff x="5181600" y="4572000"/>
            <a:chExt cx="3886200" cy="15696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181600" y="4572000"/>
                  <a:ext cx="1562100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}"/>
                            <m:ctrlPr>
                              <a:rPr lang="en-US" sz="9600" b="1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dPr>
                          <m:e/>
                        </m:d>
                      </m:oMath>
                    </m:oMathPara>
                  </a14:m>
                  <a:endParaRPr lang="en-US" sz="9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0" y="4572000"/>
                  <a:ext cx="1562100" cy="156966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46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934200" y="5211738"/>
                  <a:ext cx="2133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/>
                        </a:rPr>
                        <m:t>𝑴</m:t>
                      </m:r>
                      <m:r>
                        <a:rPr lang="en-US" sz="2800" b="1" i="1" dirty="0" smtClean="0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sz="2800" dirty="0" smtClean="0"/>
                    <a:t>machines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4200" y="5211738"/>
                  <a:ext cx="2133600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1724025" y="4776148"/>
            <a:ext cx="2324100" cy="2085320"/>
            <a:chOff x="1724025" y="4692298"/>
            <a:chExt cx="2324100" cy="20853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 rot="5400000">
                  <a:off x="1727805" y="4688518"/>
                  <a:ext cx="1562100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}"/>
                            <m:ctrlPr>
                              <a:rPr lang="en-US" sz="9600" b="1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dPr>
                          <m:e/>
                        </m:d>
                      </m:oMath>
                    </m:oMathPara>
                  </a14:m>
                  <a:endParaRPr lang="en-US" sz="9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727805" y="4688518"/>
                  <a:ext cx="1562100" cy="156966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42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1914525" y="6254398"/>
              <a:ext cx="2133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 </a:t>
              </a:r>
              <a:r>
                <a:rPr lang="en-US" sz="2800" dirty="0" smtClean="0"/>
                <a:t>space</a:t>
              </a:r>
              <a:endParaRPr lang="en-US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8600" y="3933438"/>
                <a:ext cx="4343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chemeClr val="tx1"/>
                        </a:solidFill>
                        <a:latin typeface="Cambria Math"/>
                      </a:rPr>
                      <m:t>𝐈𝐧𝐩𝐮𝐭</m:t>
                    </m:r>
                    <m:r>
                      <a:rPr lang="en-US" sz="2800" b="1" i="0" dirty="0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size</m:t>
                    </m:r>
                    <m:r>
                      <a:rPr lang="en-US" sz="2800" b="1" i="0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800" dirty="0" smtClean="0"/>
                  <a:t>  </a:t>
                </a:r>
                <a:r>
                  <a:rPr lang="en-US" sz="4400" b="1" dirty="0" smtClean="0">
                    <a:latin typeface="Cambria Math"/>
                    <a:ea typeface="Cambria Math"/>
                  </a:rPr>
                  <a:t>⇒</a:t>
                </a:r>
                <a:endParaRPr lang="en-US" sz="4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933438"/>
                <a:ext cx="4343400" cy="769441"/>
              </a:xfrm>
              <a:prstGeom prst="rect">
                <a:avLst/>
              </a:prstGeom>
              <a:blipFill rotWithShape="1">
                <a:blip r:embed="rId9"/>
                <a:stretch>
                  <a:fillRect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10200" y="3886586"/>
                <a:ext cx="2076450" cy="693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4000" b="0" i="0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𝐎𝐮𝐭𝐩𝐮𝐭</m:t>
                      </m:r>
                      <m:r>
                        <a:rPr lang="en-US" sz="2400" b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: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𝑠𝑖𝑧𝑒</m:t>
                      </m:r>
                      <m:r>
                        <a:rPr lang="en-US" sz="2400" b="0" i="1" dirty="0" smtClean="0">
                          <a:latin typeface="Cambria Math"/>
                        </a:rPr>
                        <m:t> </m:t>
                      </m:r>
                      <m:r>
                        <a:rPr lang="en-US" sz="2800" i="1" dirty="0" smtClean="0">
                          <a:latin typeface="Cambria Math"/>
                        </a:rPr>
                        <m:t>𝑂</m:t>
                      </m:r>
                      <m:r>
                        <a:rPr lang="en-US" sz="2800" i="1" dirty="0" smtClean="0">
                          <a:latin typeface="Cambria Math"/>
                        </a:rPr>
                        <m:t>(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800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886586"/>
                <a:ext cx="2076450" cy="693716"/>
              </a:xfrm>
              <a:prstGeom prst="rect">
                <a:avLst/>
              </a:prstGeom>
              <a:blipFill rotWithShape="1">
                <a:blip r:embed="rId10"/>
                <a:stretch>
                  <a:fillRect r="-5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406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24025" y="3810000"/>
            <a:ext cx="7343775" cy="2967618"/>
            <a:chOff x="1724025" y="3810000"/>
            <a:chExt cx="7343775" cy="2967618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175" y="3810000"/>
              <a:ext cx="4048125" cy="2228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2" name="Group 21"/>
            <p:cNvGrpSpPr/>
            <p:nvPr/>
          </p:nvGrpSpPr>
          <p:grpSpPr>
            <a:xfrm>
              <a:off x="5181600" y="4572000"/>
              <a:ext cx="3886200" cy="1569660"/>
              <a:chOff x="5181600" y="4572000"/>
              <a:chExt cx="3886200" cy="156966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181600" y="4572000"/>
                    <a:ext cx="1562100" cy="1569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"/>
                              <m:endChr m:val="}"/>
                              <m:ctrlPr>
                                <a:rPr lang="en-US" sz="9600" b="1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/>
                          </m:d>
                        </m:oMath>
                      </m:oMathPara>
                    </a14:m>
                    <a:endParaRPr lang="en-US" sz="96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1600" y="4572000"/>
                    <a:ext cx="1562100" cy="156966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r="-468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6934200" y="5211738"/>
                    <a:ext cx="21336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800" b="1" i="1" dirty="0" smtClean="0">
                            <a:latin typeface="Cambria Math"/>
                          </a:rPr>
                          <m:t>𝑴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 </m:t>
                        </m:r>
                      </m:oMath>
                    </a14:m>
                    <a:r>
                      <a:rPr lang="en-US" sz="2800" dirty="0" smtClean="0"/>
                      <a:t>machines</a:t>
                    </a:r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34200" y="5211738"/>
                    <a:ext cx="2133600" cy="52322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1046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/>
            <p:cNvGrpSpPr/>
            <p:nvPr/>
          </p:nvGrpSpPr>
          <p:grpSpPr>
            <a:xfrm>
              <a:off x="1724025" y="4692298"/>
              <a:ext cx="2324100" cy="2085320"/>
              <a:chOff x="1724025" y="4692298"/>
              <a:chExt cx="2324100" cy="20853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 rot="5400000">
                    <a:off x="1727805" y="4688518"/>
                    <a:ext cx="1562100" cy="1569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"/>
                              <m:endChr m:val="}"/>
                              <m:ctrlPr>
                                <a:rPr lang="en-US" sz="9600" b="1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/>
                          </m:d>
                        </m:oMath>
                      </m:oMathPara>
                    </a14:m>
                    <a:endParaRPr lang="en-US" sz="9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1727805" y="4688518"/>
                    <a:ext cx="1562100" cy="156966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b="-429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TextBox 26"/>
              <p:cNvSpPr txBox="1"/>
              <p:nvPr/>
            </p:nvSpPr>
            <p:spPr>
              <a:xfrm>
                <a:off x="1914525" y="6254398"/>
                <a:ext cx="2133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S </a:t>
                </a:r>
                <a:r>
                  <a:rPr lang="en-US" sz="2800" dirty="0" smtClean="0"/>
                  <a:t>space</a:t>
                </a:r>
                <a:endParaRPr lang="en-US" sz="2800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Computational </a:t>
            </a:r>
            <a:r>
              <a:rPr lang="en-US" dirty="0" smtClean="0">
                <a:solidFill>
                  <a:srgbClr val="0070C0"/>
                </a:solidFill>
              </a:rPr>
              <a:t>Model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458200" cy="281939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3000" dirty="0" smtClean="0"/>
                  <a:t>Computation/Communication in </a:t>
                </a:r>
                <a14:m>
                  <m:oMath xmlns:m="http://schemas.openxmlformats.org/officeDocument/2006/math">
                    <m:r>
                      <a:rPr lang="en-US" sz="3000" b="1" i="1" dirty="0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3000" dirty="0"/>
                  <a:t> rounds:</a:t>
                </a:r>
              </a:p>
              <a:p>
                <a:pPr lvl="1"/>
                <a:r>
                  <a:rPr lang="en-US" sz="3000" dirty="0"/>
                  <a:t>Every machine performs </a:t>
                </a:r>
                <a:r>
                  <a:rPr lang="en-US" sz="3000" dirty="0" smtClean="0"/>
                  <a:t>a </a:t>
                </a:r>
                <a:r>
                  <a:rPr lang="en-US" sz="3000" b="1" dirty="0" smtClean="0"/>
                  <a:t>near-linear time</a:t>
                </a:r>
                <a:r>
                  <a:rPr lang="en-US" sz="3000" dirty="0" smtClean="0"/>
                  <a:t> </a:t>
                </a:r>
                <a:r>
                  <a:rPr lang="en-US" sz="3000" dirty="0"/>
                  <a:t>computation </a:t>
                </a:r>
                <a:r>
                  <a:rPr lang="en-US" sz="3000" dirty="0" smtClean="0"/>
                  <a:t>=&gt; Total </a:t>
                </a:r>
                <a:r>
                  <a:rPr lang="en-US" sz="3000" dirty="0"/>
                  <a:t>running time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𝑂</m:t>
                    </m:r>
                    <m:r>
                      <a:rPr lang="en-US" sz="30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3000" b="1" i="1" dirty="0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3000" b="1" i="1" dirty="0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𝑺</m:t>
                        </m:r>
                      </m:e>
                      <m:sup>
                        <m:r>
                          <a:rPr lang="en-US" sz="30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0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0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𝒐</m:t>
                        </m:r>
                        <m:r>
                          <a:rPr lang="en-US" sz="30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0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0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3000" b="1" i="1" dirty="0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  <m:r>
                      <a:rPr lang="en-US" sz="3000" i="1">
                        <a:latin typeface="Cambria Math"/>
                      </a:rPr>
                      <m:t>)</m:t>
                    </m:r>
                  </m:oMath>
                </a14:m>
                <a:endParaRPr lang="en-US" sz="3000" dirty="0"/>
              </a:p>
              <a:p>
                <a:pPr lvl="1"/>
                <a:r>
                  <a:rPr lang="en-US" sz="3000" dirty="0"/>
                  <a:t>Every machine </a:t>
                </a:r>
                <a:r>
                  <a:rPr lang="en-US" sz="3000" b="1" dirty="0" smtClean="0"/>
                  <a:t>sends/receives </a:t>
                </a:r>
                <a:r>
                  <a:rPr lang="en-US" sz="3000" b="1" dirty="0"/>
                  <a:t>at most </a:t>
                </a:r>
                <a14:m>
                  <m:oMath xmlns:m="http://schemas.openxmlformats.org/officeDocument/2006/math">
                    <m:r>
                      <a:rPr lang="en-US" sz="3000" b="1" i="1" dirty="0">
                        <a:latin typeface="Cambria Math"/>
                      </a:rPr>
                      <m:t>𝑺</m:t>
                    </m:r>
                  </m:oMath>
                </a14:m>
                <a:r>
                  <a:rPr lang="en-US" sz="3000" b="1" dirty="0"/>
                  <a:t> bits</a:t>
                </a:r>
                <a:r>
                  <a:rPr lang="en-US" sz="3000" dirty="0"/>
                  <a:t> of information </a:t>
                </a:r>
                <a:r>
                  <a:rPr lang="en-US" sz="3000" dirty="0" smtClean="0"/>
                  <a:t>=&gt; Total </a:t>
                </a:r>
                <a:r>
                  <a:rPr lang="en-US" sz="3000" dirty="0"/>
                  <a:t>communication </a:t>
                </a:r>
                <a14:m>
                  <m:oMath xmlns:m="http://schemas.openxmlformats.org/officeDocument/2006/math">
                    <m:r>
                      <a:rPr lang="en-US" sz="3000" i="1" dirty="0">
                        <a:latin typeface="Cambria Math"/>
                      </a:rPr>
                      <m:t>𝑂</m:t>
                    </m:r>
                    <m:r>
                      <a:rPr lang="en-US" sz="3000" i="1" dirty="0">
                        <a:latin typeface="Cambria Math"/>
                      </a:rPr>
                      <m:t>(</m:t>
                    </m:r>
                    <m:r>
                      <a:rPr lang="en-US" sz="3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3000" b="1" i="1" dirty="0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  <m:r>
                      <a:rPr lang="en-US" sz="30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3000" dirty="0"/>
                  <a:t>.</a:t>
                </a:r>
              </a:p>
              <a:p>
                <a:pPr marL="0" lvl="1" indent="0">
                  <a:buNone/>
                </a:pPr>
                <a:endParaRPr lang="en-US" sz="3000" b="1" dirty="0" smtClean="0"/>
              </a:p>
              <a:p>
                <a:pPr marL="0" lvl="1" indent="0">
                  <a:buNone/>
                </a:pPr>
                <a:r>
                  <a:rPr lang="en-US" sz="3000" b="1" dirty="0" smtClean="0"/>
                  <a:t>Goal</a:t>
                </a:r>
                <a:r>
                  <a:rPr lang="en-US" sz="3000" b="1" dirty="0"/>
                  <a:t>:</a:t>
                </a:r>
                <a:r>
                  <a:rPr lang="en-US" sz="3000" dirty="0"/>
                  <a:t> </a:t>
                </a:r>
                <a:r>
                  <a:rPr lang="en-US" sz="3000" dirty="0" smtClean="0"/>
                  <a:t>Minimize </a:t>
                </a:r>
                <a14:m>
                  <m:oMath xmlns:m="http://schemas.openxmlformats.org/officeDocument/2006/math">
                    <m:r>
                      <a:rPr lang="en-US" sz="3000" b="1" i="1" dirty="0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3000" dirty="0" smtClean="0"/>
                  <a:t>.                        </a:t>
                </a:r>
                <a:r>
                  <a:rPr lang="en-US" sz="3000" b="1" dirty="0" smtClean="0"/>
                  <a:t>Ideally: </a:t>
                </a:r>
                <a14:m>
                  <m:oMath xmlns:m="http://schemas.openxmlformats.org/officeDocument/2006/math">
                    <m:r>
                      <a:rPr lang="en-US" sz="3000" b="1" i="1" dirty="0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3000" b="1" dirty="0" smtClean="0"/>
                  <a:t> = constant.</a:t>
                </a:r>
                <a:endParaRPr lang="en-US" sz="3000" b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458200" cy="2819399"/>
              </a:xfrm>
              <a:blipFill rotWithShape="0">
                <a:blip r:embed="rId9"/>
                <a:stretch>
                  <a:fillRect l="-1298" t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29000" y="6119231"/>
                <a:ext cx="2781300" cy="54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𝑶</m:t>
                    </m:r>
                    <m:r>
                      <a:rPr lang="en-US" sz="2800" b="1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b="1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𝑺</m:t>
                        </m:r>
                      </m:e>
                      <m:sup>
                        <m:r>
                          <a:rPr lang="en-US" sz="2800" b="1" i="1" dirty="0" smtClean="0">
                            <a:latin typeface="Cambria Math"/>
                          </a:rPr>
                          <m:t>𝟏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+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𝒐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(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𝟏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2800" b="1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1" dirty="0" smtClean="0"/>
                  <a:t> time</a:t>
                </a:r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6119231"/>
                <a:ext cx="2781300" cy="541110"/>
              </a:xfrm>
              <a:prstGeom prst="rect">
                <a:avLst/>
              </a:prstGeom>
              <a:blipFill rotWithShape="1">
                <a:blip r:embed="rId10"/>
                <a:stretch>
                  <a:fillRect t="-6742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2838450" y="5050977"/>
            <a:ext cx="1200150" cy="369332"/>
            <a:chOff x="2838450" y="5050977"/>
            <a:chExt cx="1200150" cy="369332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3810000" y="5062054"/>
              <a:ext cx="0" cy="30701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962400" y="5066890"/>
              <a:ext cx="0" cy="307018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838450" y="5050977"/>
                  <a:ext cx="12001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≤</m:t>
                      </m:r>
                      <m:r>
                        <a:rPr lang="en-US" b="1" i="1" dirty="0" smtClean="0">
                          <a:latin typeface="Cambria Math"/>
                        </a:rPr>
                        <m:t>𝑺</m:t>
                      </m:r>
                    </m:oMath>
                  </a14:m>
                  <a:r>
                    <a:rPr lang="en-US" dirty="0" smtClean="0"/>
                    <a:t> bits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8450" y="5050977"/>
                  <a:ext cx="1200150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8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4461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Algorithms for Graphs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63879"/>
                <a:ext cx="8229600" cy="45259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Dense </a:t>
                </a:r>
                <a:r>
                  <a:rPr lang="en-US" b="1" dirty="0"/>
                  <a:t>graphs</a:t>
                </a:r>
                <a:r>
                  <a:rPr lang="en-US" dirty="0"/>
                  <a:t> vs. sparse graphs</a:t>
                </a:r>
              </a:p>
              <a:p>
                <a:pPr lvl="1"/>
                <a:r>
                  <a:rPr lang="en-US" b="1" dirty="0"/>
                  <a:t>Dense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≫</m:t>
                    </m:r>
                    <m:r>
                      <a:rPr lang="en-US" b="0" i="1" dirty="0" smtClean="0">
                        <a:latin typeface="Cambria Math"/>
                      </a:rPr>
                      <m:t>|</m:t>
                    </m:r>
                    <m:r>
                      <a:rPr lang="en-US" b="0" i="1" dirty="0" smtClean="0">
                        <a:latin typeface="Cambria Math"/>
                      </a:rPr>
                      <m:t>𝑉</m:t>
                    </m:r>
                    <m:r>
                      <a:rPr lang="en-US" b="0" i="1" dirty="0" smtClean="0">
                        <a:latin typeface="Cambria Math"/>
                      </a:rPr>
                      <m:t>|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 smtClean="0"/>
                  <a:t>Linear sketching: one round</a:t>
                </a:r>
              </a:p>
              <a:p>
                <a:pPr lvl="2"/>
                <a:r>
                  <a:rPr lang="en-US" dirty="0" smtClean="0"/>
                  <a:t>“</a:t>
                </a:r>
                <a:r>
                  <a:rPr lang="en-US" dirty="0"/>
                  <a:t>Filtering”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>
                    <a:solidFill>
                      <a:srgbClr val="0070C0"/>
                    </a:solidFill>
                  </a:rPr>
                  <a:t>Karloff, Suri </a:t>
                </a:r>
                <a:r>
                  <a:rPr lang="en-US" dirty="0" err="1">
                    <a:solidFill>
                      <a:srgbClr val="0070C0"/>
                    </a:solidFill>
                  </a:rPr>
                  <a:t>Vassilvitskii</a:t>
                </a:r>
                <a:r>
                  <a:rPr lang="en-US" dirty="0">
                    <a:solidFill>
                      <a:srgbClr val="0070C0"/>
                    </a:solidFill>
                  </a:rPr>
                  <a:t>, SODA’10; </a:t>
                </a:r>
                <a:r>
                  <a:rPr lang="en-US" dirty="0" err="1">
                    <a:solidFill>
                      <a:srgbClr val="0070C0"/>
                    </a:solidFill>
                  </a:rPr>
                  <a:t>Ene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>
                    <a:solidFill>
                      <a:srgbClr val="0070C0"/>
                    </a:solidFill>
                  </a:rPr>
                  <a:t>Im</a:t>
                </a:r>
                <a:r>
                  <a:rPr lang="en-US" dirty="0">
                    <a:solidFill>
                      <a:srgbClr val="0070C0"/>
                    </a:solidFill>
                  </a:rPr>
                  <a:t>, Moseley, KDD’11; </a:t>
                </a:r>
                <a:r>
                  <a:rPr lang="en-US" dirty="0" err="1">
                    <a:solidFill>
                      <a:srgbClr val="0070C0"/>
                    </a:solidFill>
                  </a:rPr>
                  <a:t>Lattanzi</a:t>
                </a:r>
                <a:r>
                  <a:rPr lang="en-US" dirty="0">
                    <a:solidFill>
                      <a:srgbClr val="0070C0"/>
                    </a:solidFill>
                  </a:rPr>
                  <a:t>, Moseley, Suri, </a:t>
                </a:r>
                <a:r>
                  <a:rPr lang="en-US" dirty="0" err="1">
                    <a:solidFill>
                      <a:srgbClr val="0070C0"/>
                    </a:solidFill>
                  </a:rPr>
                  <a:t>Vassilvitskii</a:t>
                </a:r>
                <a:r>
                  <a:rPr lang="en-US" dirty="0">
                    <a:solidFill>
                      <a:srgbClr val="0070C0"/>
                    </a:solidFill>
                  </a:rPr>
                  <a:t>, SPAA’11; Suri, </a:t>
                </a:r>
                <a:r>
                  <a:rPr lang="en-US" dirty="0" err="1">
                    <a:solidFill>
                      <a:srgbClr val="0070C0"/>
                    </a:solidFill>
                  </a:rPr>
                  <a:t>Vassilvitskii</a:t>
                </a:r>
                <a:r>
                  <a:rPr lang="en-US" dirty="0">
                    <a:solidFill>
                      <a:srgbClr val="0070C0"/>
                    </a:solidFill>
                  </a:rPr>
                  <a:t>, WWW’11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] </a:t>
                </a:r>
                <a:r>
                  <a:rPr lang="mr-IN" dirty="0" smtClean="0">
                    <a:solidFill>
                      <a:srgbClr val="0070C0"/>
                    </a:solidFill>
                  </a:rPr>
                  <a:t>…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Bateni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Behnezhad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Derakshan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Hajiaghayi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Kiveris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Lattanzi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Mirrokni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NIPS’17]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Sparse: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≪</m:t>
                    </m:r>
                    <m:r>
                      <a:rPr lang="en-US" b="0" i="1" dirty="0" smtClean="0">
                        <a:latin typeface="Cambria Math"/>
                      </a:rPr>
                      <m:t>|</m:t>
                    </m:r>
                    <m:r>
                      <a:rPr lang="en-US" b="0" i="1" dirty="0" smtClean="0">
                        <a:latin typeface="Cambria Math"/>
                      </a:rPr>
                      <m:t>𝑉</m:t>
                    </m:r>
                    <m:r>
                      <a:rPr lang="en-US" b="0" i="1" dirty="0" smtClean="0">
                        <a:latin typeface="Cambria Math"/>
                      </a:rPr>
                      <m:t>|</m:t>
                    </m:r>
                    <m:r>
                      <a:rPr lang="en-US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(or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≪</m:t>
                    </m:r>
                  </m:oMath>
                </a14:m>
                <a:r>
                  <a:rPr lang="en-US" dirty="0"/>
                  <a:t> solution size)</a:t>
                </a:r>
              </a:p>
              <a:p>
                <a:pPr marL="914400" lvl="2" indent="0">
                  <a:buNone/>
                </a:pPr>
                <a:r>
                  <a:rPr lang="en-US" dirty="0"/>
                  <a:t>Sparse graph problems appear hard </a:t>
                </a:r>
                <a:r>
                  <a:rPr lang="en-US" dirty="0" smtClean="0"/>
                  <a:t>(</a:t>
                </a:r>
                <a:r>
                  <a:rPr lang="en-US" b="1" dirty="0"/>
                  <a:t>B</a:t>
                </a:r>
                <a:r>
                  <a:rPr lang="en-US" b="1" dirty="0" smtClean="0"/>
                  <a:t>ig </a:t>
                </a:r>
                <a:r>
                  <a:rPr lang="en-US" b="1" dirty="0"/>
                  <a:t>open question</a:t>
                </a:r>
                <a:r>
                  <a:rPr lang="en-US" dirty="0"/>
                  <a:t>: </a:t>
                </a:r>
                <a:r>
                  <a:rPr lang="en-US" dirty="0" smtClean="0"/>
                  <a:t>connectivity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o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>
                        <a:latin typeface="Cambria Math"/>
                      </a:rPr>
                      <m:t>log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</a:rPr>
                      <m:t>𝑛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rounds?)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63879"/>
                <a:ext cx="8229600" cy="4525963"/>
              </a:xfrm>
              <a:blipFill rotWithShape="0">
                <a:blip r:embed="rId2"/>
                <a:stretch>
                  <a:fillRect l="-1704" t="-2830" b="-9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1454822" y="5659564"/>
            <a:ext cx="2105592" cy="1059976"/>
          </a:xfrm>
          <a:custGeom>
            <a:avLst/>
            <a:gdLst>
              <a:gd name="connsiteX0" fmla="*/ 440565 w 2105592"/>
              <a:gd name="connsiteY0" fmla="*/ 136477 h 1364776"/>
              <a:gd name="connsiteX1" fmla="*/ 304087 w 2105592"/>
              <a:gd name="connsiteY1" fmla="*/ 259307 h 1364776"/>
              <a:gd name="connsiteX2" fmla="*/ 167609 w 2105592"/>
              <a:gd name="connsiteY2" fmla="*/ 368489 h 1364776"/>
              <a:gd name="connsiteX3" fmla="*/ 85723 w 2105592"/>
              <a:gd name="connsiteY3" fmla="*/ 436728 h 1364776"/>
              <a:gd name="connsiteX4" fmla="*/ 31132 w 2105592"/>
              <a:gd name="connsiteY4" fmla="*/ 518614 h 1364776"/>
              <a:gd name="connsiteX5" fmla="*/ 17484 w 2105592"/>
              <a:gd name="connsiteY5" fmla="*/ 805217 h 1364776"/>
              <a:gd name="connsiteX6" fmla="*/ 44780 w 2105592"/>
              <a:gd name="connsiteY6" fmla="*/ 859809 h 1364776"/>
              <a:gd name="connsiteX7" fmla="*/ 58427 w 2105592"/>
              <a:gd name="connsiteY7" fmla="*/ 900752 h 1364776"/>
              <a:gd name="connsiteX8" fmla="*/ 153962 w 2105592"/>
              <a:gd name="connsiteY8" fmla="*/ 968991 h 1364776"/>
              <a:gd name="connsiteX9" fmla="*/ 208553 w 2105592"/>
              <a:gd name="connsiteY9" fmla="*/ 1023582 h 1364776"/>
              <a:gd name="connsiteX10" fmla="*/ 263144 w 2105592"/>
              <a:gd name="connsiteY10" fmla="*/ 1050877 h 1364776"/>
              <a:gd name="connsiteX11" fmla="*/ 304087 w 2105592"/>
              <a:gd name="connsiteY11" fmla="*/ 1078173 h 1364776"/>
              <a:gd name="connsiteX12" fmla="*/ 345030 w 2105592"/>
              <a:gd name="connsiteY12" fmla="*/ 1091820 h 1364776"/>
              <a:gd name="connsiteX13" fmla="*/ 413269 w 2105592"/>
              <a:gd name="connsiteY13" fmla="*/ 1119116 h 1364776"/>
              <a:gd name="connsiteX14" fmla="*/ 522451 w 2105592"/>
              <a:gd name="connsiteY14" fmla="*/ 1187355 h 1364776"/>
              <a:gd name="connsiteX15" fmla="*/ 604338 w 2105592"/>
              <a:gd name="connsiteY15" fmla="*/ 1214650 h 1364776"/>
              <a:gd name="connsiteX16" fmla="*/ 795406 w 2105592"/>
              <a:gd name="connsiteY16" fmla="*/ 1255594 h 1364776"/>
              <a:gd name="connsiteX17" fmla="*/ 890941 w 2105592"/>
              <a:gd name="connsiteY17" fmla="*/ 1269241 h 1364776"/>
              <a:gd name="connsiteX18" fmla="*/ 972827 w 2105592"/>
              <a:gd name="connsiteY18" fmla="*/ 1282889 h 1364776"/>
              <a:gd name="connsiteX19" fmla="*/ 1109305 w 2105592"/>
              <a:gd name="connsiteY19" fmla="*/ 1296537 h 1364776"/>
              <a:gd name="connsiteX20" fmla="*/ 1300374 w 2105592"/>
              <a:gd name="connsiteY20" fmla="*/ 1323832 h 1364776"/>
              <a:gd name="connsiteX21" fmla="*/ 1368612 w 2105592"/>
              <a:gd name="connsiteY21" fmla="*/ 1337480 h 1364776"/>
              <a:gd name="connsiteX22" fmla="*/ 1464147 w 2105592"/>
              <a:gd name="connsiteY22" fmla="*/ 1364776 h 1364776"/>
              <a:gd name="connsiteX23" fmla="*/ 1859932 w 2105592"/>
              <a:gd name="connsiteY23" fmla="*/ 1337480 h 1364776"/>
              <a:gd name="connsiteX24" fmla="*/ 1900875 w 2105592"/>
              <a:gd name="connsiteY24" fmla="*/ 1310185 h 1364776"/>
              <a:gd name="connsiteX25" fmla="*/ 1969114 w 2105592"/>
              <a:gd name="connsiteY25" fmla="*/ 1255594 h 1364776"/>
              <a:gd name="connsiteX26" fmla="*/ 2023705 w 2105592"/>
              <a:gd name="connsiteY26" fmla="*/ 1173707 h 1364776"/>
              <a:gd name="connsiteX27" fmla="*/ 2051001 w 2105592"/>
              <a:gd name="connsiteY27" fmla="*/ 1091820 h 1364776"/>
              <a:gd name="connsiteX28" fmla="*/ 2078296 w 2105592"/>
              <a:gd name="connsiteY28" fmla="*/ 1023582 h 1364776"/>
              <a:gd name="connsiteX29" fmla="*/ 2091944 w 2105592"/>
              <a:gd name="connsiteY29" fmla="*/ 955343 h 1364776"/>
              <a:gd name="connsiteX30" fmla="*/ 2105592 w 2105592"/>
              <a:gd name="connsiteY30" fmla="*/ 900752 h 1364776"/>
              <a:gd name="connsiteX31" fmla="*/ 2091944 w 2105592"/>
              <a:gd name="connsiteY31" fmla="*/ 668740 h 1364776"/>
              <a:gd name="connsiteX32" fmla="*/ 2010057 w 2105592"/>
              <a:gd name="connsiteY32" fmla="*/ 504967 h 1364776"/>
              <a:gd name="connsiteX33" fmla="*/ 1955466 w 2105592"/>
              <a:gd name="connsiteY33" fmla="*/ 423080 h 1364776"/>
              <a:gd name="connsiteX34" fmla="*/ 1914523 w 2105592"/>
              <a:gd name="connsiteY34" fmla="*/ 382137 h 1364776"/>
              <a:gd name="connsiteX35" fmla="*/ 1859932 w 2105592"/>
              <a:gd name="connsiteY35" fmla="*/ 313898 h 1364776"/>
              <a:gd name="connsiteX36" fmla="*/ 1805341 w 2105592"/>
              <a:gd name="connsiteY36" fmla="*/ 245659 h 1364776"/>
              <a:gd name="connsiteX37" fmla="*/ 1778045 w 2105592"/>
              <a:gd name="connsiteY37" fmla="*/ 204716 h 1364776"/>
              <a:gd name="connsiteX38" fmla="*/ 1696159 w 2105592"/>
              <a:gd name="connsiteY38" fmla="*/ 150125 h 1364776"/>
              <a:gd name="connsiteX39" fmla="*/ 1586977 w 2105592"/>
              <a:gd name="connsiteY39" fmla="*/ 109182 h 1364776"/>
              <a:gd name="connsiteX40" fmla="*/ 1491442 w 2105592"/>
              <a:gd name="connsiteY40" fmla="*/ 68238 h 1364776"/>
              <a:gd name="connsiteX41" fmla="*/ 1382260 w 2105592"/>
              <a:gd name="connsiteY41" fmla="*/ 40943 h 1364776"/>
              <a:gd name="connsiteX42" fmla="*/ 1245783 w 2105592"/>
              <a:gd name="connsiteY42" fmla="*/ 0 h 1364776"/>
              <a:gd name="connsiteX43" fmla="*/ 631633 w 2105592"/>
              <a:gd name="connsiteY43" fmla="*/ 13647 h 1364776"/>
              <a:gd name="connsiteX44" fmla="*/ 549747 w 2105592"/>
              <a:gd name="connsiteY44" fmla="*/ 40943 h 1364776"/>
              <a:gd name="connsiteX45" fmla="*/ 508804 w 2105592"/>
              <a:gd name="connsiteY45" fmla="*/ 54591 h 1364776"/>
              <a:gd name="connsiteX46" fmla="*/ 467860 w 2105592"/>
              <a:gd name="connsiteY46" fmla="*/ 95534 h 1364776"/>
              <a:gd name="connsiteX47" fmla="*/ 440565 w 2105592"/>
              <a:gd name="connsiteY47" fmla="*/ 136477 h 1364776"/>
              <a:gd name="connsiteX48" fmla="*/ 440565 w 2105592"/>
              <a:gd name="connsiteY48" fmla="*/ 136477 h 13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105592" h="1364776">
                <a:moveTo>
                  <a:pt x="440565" y="136477"/>
                </a:moveTo>
                <a:cubicBezTo>
                  <a:pt x="417819" y="156949"/>
                  <a:pt x="528146" y="53920"/>
                  <a:pt x="304087" y="259307"/>
                </a:cubicBezTo>
                <a:cubicBezTo>
                  <a:pt x="183279" y="370047"/>
                  <a:pt x="256101" y="338992"/>
                  <a:pt x="167609" y="368489"/>
                </a:cubicBezTo>
                <a:cubicBezTo>
                  <a:pt x="131216" y="392752"/>
                  <a:pt x="114014" y="400354"/>
                  <a:pt x="85723" y="436728"/>
                </a:cubicBezTo>
                <a:cubicBezTo>
                  <a:pt x="65583" y="462623"/>
                  <a:pt x="31132" y="518614"/>
                  <a:pt x="31132" y="518614"/>
                </a:cubicBezTo>
                <a:cubicBezTo>
                  <a:pt x="-2621" y="653626"/>
                  <a:pt x="-11578" y="640538"/>
                  <a:pt x="17484" y="805217"/>
                </a:cubicBezTo>
                <a:cubicBezTo>
                  <a:pt x="21020" y="825253"/>
                  <a:pt x="36766" y="841109"/>
                  <a:pt x="44780" y="859809"/>
                </a:cubicBezTo>
                <a:cubicBezTo>
                  <a:pt x="50447" y="873032"/>
                  <a:pt x="50447" y="888782"/>
                  <a:pt x="58427" y="900752"/>
                </a:cubicBezTo>
                <a:cubicBezTo>
                  <a:pt x="99591" y="962498"/>
                  <a:pt x="97040" y="926299"/>
                  <a:pt x="153962" y="968991"/>
                </a:cubicBezTo>
                <a:cubicBezTo>
                  <a:pt x="174550" y="984432"/>
                  <a:pt x="187965" y="1008141"/>
                  <a:pt x="208553" y="1023582"/>
                </a:cubicBezTo>
                <a:cubicBezTo>
                  <a:pt x="224829" y="1035789"/>
                  <a:pt x="245480" y="1040783"/>
                  <a:pt x="263144" y="1050877"/>
                </a:cubicBezTo>
                <a:cubicBezTo>
                  <a:pt x="277385" y="1059015"/>
                  <a:pt x="289416" y="1070838"/>
                  <a:pt x="304087" y="1078173"/>
                </a:cubicBezTo>
                <a:cubicBezTo>
                  <a:pt x="316954" y="1084607"/>
                  <a:pt x="331560" y="1086769"/>
                  <a:pt x="345030" y="1091820"/>
                </a:cubicBezTo>
                <a:cubicBezTo>
                  <a:pt x="367969" y="1100422"/>
                  <a:pt x="391699" y="1107501"/>
                  <a:pt x="413269" y="1119116"/>
                </a:cubicBezTo>
                <a:cubicBezTo>
                  <a:pt x="451057" y="1139463"/>
                  <a:pt x="481736" y="1173784"/>
                  <a:pt x="522451" y="1187355"/>
                </a:cubicBezTo>
                <a:cubicBezTo>
                  <a:pt x="549747" y="1196453"/>
                  <a:pt x="576205" y="1208621"/>
                  <a:pt x="604338" y="1214650"/>
                </a:cubicBezTo>
                <a:cubicBezTo>
                  <a:pt x="668027" y="1228298"/>
                  <a:pt x="730925" y="1246383"/>
                  <a:pt x="795406" y="1255594"/>
                </a:cubicBezTo>
                <a:lnTo>
                  <a:pt x="890941" y="1269241"/>
                </a:lnTo>
                <a:cubicBezTo>
                  <a:pt x="918291" y="1273449"/>
                  <a:pt x="945369" y="1279457"/>
                  <a:pt x="972827" y="1282889"/>
                </a:cubicBezTo>
                <a:cubicBezTo>
                  <a:pt x="1018194" y="1288560"/>
                  <a:pt x="1063812" y="1291988"/>
                  <a:pt x="1109305" y="1296537"/>
                </a:cubicBezTo>
                <a:cubicBezTo>
                  <a:pt x="1226437" y="1325820"/>
                  <a:pt x="1100904" y="1297236"/>
                  <a:pt x="1300374" y="1323832"/>
                </a:cubicBezTo>
                <a:cubicBezTo>
                  <a:pt x="1323367" y="1326898"/>
                  <a:pt x="1345968" y="1332448"/>
                  <a:pt x="1368612" y="1337480"/>
                </a:cubicBezTo>
                <a:cubicBezTo>
                  <a:pt x="1420026" y="1348906"/>
                  <a:pt x="1418550" y="1349577"/>
                  <a:pt x="1464147" y="1364776"/>
                </a:cubicBezTo>
                <a:cubicBezTo>
                  <a:pt x="1596075" y="1355677"/>
                  <a:pt x="1728711" y="1353883"/>
                  <a:pt x="1859932" y="1337480"/>
                </a:cubicBezTo>
                <a:cubicBezTo>
                  <a:pt x="1876208" y="1335446"/>
                  <a:pt x="1887753" y="1320026"/>
                  <a:pt x="1900875" y="1310185"/>
                </a:cubicBezTo>
                <a:cubicBezTo>
                  <a:pt x="1924179" y="1292707"/>
                  <a:pt x="1949627" y="1277246"/>
                  <a:pt x="1969114" y="1255594"/>
                </a:cubicBezTo>
                <a:cubicBezTo>
                  <a:pt x="1991060" y="1231210"/>
                  <a:pt x="2023705" y="1173707"/>
                  <a:pt x="2023705" y="1173707"/>
                </a:cubicBezTo>
                <a:cubicBezTo>
                  <a:pt x="2032804" y="1146411"/>
                  <a:pt x="2041168" y="1118860"/>
                  <a:pt x="2051001" y="1091820"/>
                </a:cubicBezTo>
                <a:cubicBezTo>
                  <a:pt x="2059373" y="1068797"/>
                  <a:pt x="2071257" y="1047047"/>
                  <a:pt x="2078296" y="1023582"/>
                </a:cubicBezTo>
                <a:cubicBezTo>
                  <a:pt x="2084962" y="1001363"/>
                  <a:pt x="2086912" y="977987"/>
                  <a:pt x="2091944" y="955343"/>
                </a:cubicBezTo>
                <a:cubicBezTo>
                  <a:pt x="2096013" y="937033"/>
                  <a:pt x="2101043" y="918949"/>
                  <a:pt x="2105592" y="900752"/>
                </a:cubicBezTo>
                <a:cubicBezTo>
                  <a:pt x="2101043" y="823415"/>
                  <a:pt x="2101964" y="745560"/>
                  <a:pt x="2091944" y="668740"/>
                </a:cubicBezTo>
                <a:cubicBezTo>
                  <a:pt x="2082781" y="598491"/>
                  <a:pt x="2048106" y="562040"/>
                  <a:pt x="2010057" y="504967"/>
                </a:cubicBezTo>
                <a:cubicBezTo>
                  <a:pt x="2010052" y="504959"/>
                  <a:pt x="1955473" y="423087"/>
                  <a:pt x="1955466" y="423080"/>
                </a:cubicBezTo>
                <a:lnTo>
                  <a:pt x="1914523" y="382137"/>
                </a:lnTo>
                <a:cubicBezTo>
                  <a:pt x="1880218" y="279226"/>
                  <a:pt x="1930483" y="402087"/>
                  <a:pt x="1859932" y="313898"/>
                </a:cubicBezTo>
                <a:cubicBezTo>
                  <a:pt x="1784593" y="219724"/>
                  <a:pt x="1922678" y="323886"/>
                  <a:pt x="1805341" y="245659"/>
                </a:cubicBezTo>
                <a:cubicBezTo>
                  <a:pt x="1796242" y="232011"/>
                  <a:pt x="1790389" y="215517"/>
                  <a:pt x="1778045" y="204716"/>
                </a:cubicBezTo>
                <a:cubicBezTo>
                  <a:pt x="1753357" y="183114"/>
                  <a:pt x="1727281" y="160499"/>
                  <a:pt x="1696159" y="150125"/>
                </a:cubicBezTo>
                <a:cubicBezTo>
                  <a:pt x="1651142" y="135119"/>
                  <a:pt x="1635931" y="130939"/>
                  <a:pt x="1586977" y="109182"/>
                </a:cubicBezTo>
                <a:cubicBezTo>
                  <a:pt x="1527762" y="82864"/>
                  <a:pt x="1545858" y="83078"/>
                  <a:pt x="1491442" y="68238"/>
                </a:cubicBezTo>
                <a:cubicBezTo>
                  <a:pt x="1455250" y="58368"/>
                  <a:pt x="1415813" y="57720"/>
                  <a:pt x="1382260" y="40943"/>
                </a:cubicBezTo>
                <a:cubicBezTo>
                  <a:pt x="1302919" y="1272"/>
                  <a:pt x="1347737" y="16992"/>
                  <a:pt x="1245783" y="0"/>
                </a:cubicBezTo>
                <a:cubicBezTo>
                  <a:pt x="1041066" y="4549"/>
                  <a:pt x="836047" y="1623"/>
                  <a:pt x="631633" y="13647"/>
                </a:cubicBezTo>
                <a:cubicBezTo>
                  <a:pt x="602911" y="15337"/>
                  <a:pt x="577042" y="31844"/>
                  <a:pt x="549747" y="40943"/>
                </a:cubicBezTo>
                <a:lnTo>
                  <a:pt x="508804" y="54591"/>
                </a:lnTo>
                <a:cubicBezTo>
                  <a:pt x="495156" y="68239"/>
                  <a:pt x="480216" y="80707"/>
                  <a:pt x="467860" y="95534"/>
                </a:cubicBezTo>
                <a:cubicBezTo>
                  <a:pt x="457359" y="108135"/>
                  <a:pt x="452163" y="124879"/>
                  <a:pt x="440565" y="136477"/>
                </a:cubicBezTo>
                <a:lnTo>
                  <a:pt x="440565" y="136477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334000" y="5908427"/>
            <a:ext cx="887727" cy="655092"/>
          </a:xfrm>
          <a:custGeom>
            <a:avLst/>
            <a:gdLst>
              <a:gd name="connsiteX0" fmla="*/ 40943 w 684148"/>
              <a:gd name="connsiteY0" fmla="*/ 40943 h 624586"/>
              <a:gd name="connsiteX1" fmla="*/ 27296 w 684148"/>
              <a:gd name="connsiteY1" fmla="*/ 109182 h 624586"/>
              <a:gd name="connsiteX2" fmla="*/ 0 w 684148"/>
              <a:gd name="connsiteY2" fmla="*/ 218364 h 624586"/>
              <a:gd name="connsiteX3" fmla="*/ 27296 w 684148"/>
              <a:gd name="connsiteY3" fmla="*/ 477671 h 624586"/>
              <a:gd name="connsiteX4" fmla="*/ 68239 w 684148"/>
              <a:gd name="connsiteY4" fmla="*/ 491319 h 624586"/>
              <a:gd name="connsiteX5" fmla="*/ 109182 w 684148"/>
              <a:gd name="connsiteY5" fmla="*/ 518615 h 624586"/>
              <a:gd name="connsiteX6" fmla="*/ 177421 w 684148"/>
              <a:gd name="connsiteY6" fmla="*/ 545910 h 624586"/>
              <a:gd name="connsiteX7" fmla="*/ 272955 w 684148"/>
              <a:gd name="connsiteY7" fmla="*/ 586853 h 624586"/>
              <a:gd name="connsiteX8" fmla="*/ 341194 w 684148"/>
              <a:gd name="connsiteY8" fmla="*/ 600501 h 624586"/>
              <a:gd name="connsiteX9" fmla="*/ 395785 w 684148"/>
              <a:gd name="connsiteY9" fmla="*/ 614149 h 624586"/>
              <a:gd name="connsiteX10" fmla="*/ 668740 w 684148"/>
              <a:gd name="connsiteY10" fmla="*/ 559558 h 624586"/>
              <a:gd name="connsiteX11" fmla="*/ 682388 w 684148"/>
              <a:gd name="connsiteY11" fmla="*/ 504967 h 624586"/>
              <a:gd name="connsiteX12" fmla="*/ 668740 w 684148"/>
              <a:gd name="connsiteY12" fmla="*/ 122829 h 624586"/>
              <a:gd name="connsiteX13" fmla="*/ 586854 w 684148"/>
              <a:gd name="connsiteY13" fmla="*/ 68238 h 624586"/>
              <a:gd name="connsiteX14" fmla="*/ 464024 w 684148"/>
              <a:gd name="connsiteY14" fmla="*/ 27295 h 624586"/>
              <a:gd name="connsiteX15" fmla="*/ 423081 w 684148"/>
              <a:gd name="connsiteY15" fmla="*/ 13647 h 624586"/>
              <a:gd name="connsiteX16" fmla="*/ 341194 w 684148"/>
              <a:gd name="connsiteY16" fmla="*/ 0 h 624586"/>
              <a:gd name="connsiteX17" fmla="*/ 40943 w 684148"/>
              <a:gd name="connsiteY17" fmla="*/ 40943 h 624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84148" h="624586">
                <a:moveTo>
                  <a:pt x="40943" y="40943"/>
                </a:moveTo>
                <a:cubicBezTo>
                  <a:pt x="-11373" y="59140"/>
                  <a:pt x="32512" y="86579"/>
                  <a:pt x="27296" y="109182"/>
                </a:cubicBezTo>
                <a:cubicBezTo>
                  <a:pt x="18861" y="145735"/>
                  <a:pt x="0" y="218364"/>
                  <a:pt x="0" y="218364"/>
                </a:cubicBezTo>
                <a:cubicBezTo>
                  <a:pt x="9099" y="304800"/>
                  <a:pt x="6216" y="393353"/>
                  <a:pt x="27296" y="477671"/>
                </a:cubicBezTo>
                <a:cubicBezTo>
                  <a:pt x="30785" y="491627"/>
                  <a:pt x="55372" y="484885"/>
                  <a:pt x="68239" y="491319"/>
                </a:cubicBezTo>
                <a:cubicBezTo>
                  <a:pt x="82910" y="498655"/>
                  <a:pt x="94511" y="511280"/>
                  <a:pt x="109182" y="518615"/>
                </a:cubicBezTo>
                <a:cubicBezTo>
                  <a:pt x="131094" y="529571"/>
                  <a:pt x="155034" y="535960"/>
                  <a:pt x="177421" y="545910"/>
                </a:cubicBezTo>
                <a:cubicBezTo>
                  <a:pt x="227648" y="568233"/>
                  <a:pt x="224895" y="574838"/>
                  <a:pt x="272955" y="586853"/>
                </a:cubicBezTo>
                <a:cubicBezTo>
                  <a:pt x="295459" y="592479"/>
                  <a:pt x="318550" y="595469"/>
                  <a:pt x="341194" y="600501"/>
                </a:cubicBezTo>
                <a:cubicBezTo>
                  <a:pt x="359504" y="604570"/>
                  <a:pt x="377588" y="609600"/>
                  <a:pt x="395785" y="614149"/>
                </a:cubicBezTo>
                <a:cubicBezTo>
                  <a:pt x="524675" y="606988"/>
                  <a:pt x="622582" y="667261"/>
                  <a:pt x="668740" y="559558"/>
                </a:cubicBezTo>
                <a:cubicBezTo>
                  <a:pt x="676129" y="542318"/>
                  <a:pt x="677839" y="523164"/>
                  <a:pt x="682388" y="504967"/>
                </a:cubicBezTo>
                <a:cubicBezTo>
                  <a:pt x="677839" y="377588"/>
                  <a:pt x="695978" y="247345"/>
                  <a:pt x="668740" y="122829"/>
                </a:cubicBezTo>
                <a:cubicBezTo>
                  <a:pt x="661730" y="90782"/>
                  <a:pt x="617976" y="78612"/>
                  <a:pt x="586854" y="68238"/>
                </a:cubicBezTo>
                <a:lnTo>
                  <a:pt x="464024" y="27295"/>
                </a:lnTo>
                <a:cubicBezTo>
                  <a:pt x="450376" y="22746"/>
                  <a:pt x="437271" y="16012"/>
                  <a:pt x="423081" y="13647"/>
                </a:cubicBezTo>
                <a:lnTo>
                  <a:pt x="341194" y="0"/>
                </a:lnTo>
                <a:cubicBezTo>
                  <a:pt x="36415" y="14512"/>
                  <a:pt x="93259" y="22746"/>
                  <a:pt x="40943" y="40943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592407" y="5695113"/>
            <a:ext cx="831931" cy="988878"/>
          </a:xfrm>
          <a:custGeom>
            <a:avLst/>
            <a:gdLst>
              <a:gd name="connsiteX0" fmla="*/ 311708 w 831931"/>
              <a:gd name="connsiteY0" fmla="*/ 88125 h 674979"/>
              <a:gd name="connsiteX1" fmla="*/ 243469 w 831931"/>
              <a:gd name="connsiteY1" fmla="*/ 101773 h 674979"/>
              <a:gd name="connsiteX2" fmla="*/ 202526 w 831931"/>
              <a:gd name="connsiteY2" fmla="*/ 129069 h 674979"/>
              <a:gd name="connsiteX3" fmla="*/ 147935 w 831931"/>
              <a:gd name="connsiteY3" fmla="*/ 156364 h 674979"/>
              <a:gd name="connsiteX4" fmla="*/ 106992 w 831931"/>
              <a:gd name="connsiteY4" fmla="*/ 170012 h 674979"/>
              <a:gd name="connsiteX5" fmla="*/ 25105 w 831931"/>
              <a:gd name="connsiteY5" fmla="*/ 224603 h 674979"/>
              <a:gd name="connsiteX6" fmla="*/ 25105 w 831931"/>
              <a:gd name="connsiteY6" fmla="*/ 552149 h 674979"/>
              <a:gd name="connsiteX7" fmla="*/ 38753 w 831931"/>
              <a:gd name="connsiteY7" fmla="*/ 593093 h 674979"/>
              <a:gd name="connsiteX8" fmla="*/ 93344 w 831931"/>
              <a:gd name="connsiteY8" fmla="*/ 674979 h 674979"/>
              <a:gd name="connsiteX9" fmla="*/ 175230 w 831931"/>
              <a:gd name="connsiteY9" fmla="*/ 661331 h 674979"/>
              <a:gd name="connsiteX10" fmla="*/ 216174 w 831931"/>
              <a:gd name="connsiteY10" fmla="*/ 634036 h 674979"/>
              <a:gd name="connsiteX11" fmla="*/ 257117 w 831931"/>
              <a:gd name="connsiteY11" fmla="*/ 620388 h 674979"/>
              <a:gd name="connsiteX12" fmla="*/ 475481 w 831931"/>
              <a:gd name="connsiteY12" fmla="*/ 634036 h 674979"/>
              <a:gd name="connsiteX13" fmla="*/ 557368 w 831931"/>
              <a:gd name="connsiteY13" fmla="*/ 661331 h 674979"/>
              <a:gd name="connsiteX14" fmla="*/ 721141 w 831931"/>
              <a:gd name="connsiteY14" fmla="*/ 647684 h 674979"/>
              <a:gd name="connsiteX15" fmla="*/ 762084 w 831931"/>
              <a:gd name="connsiteY15" fmla="*/ 606740 h 674979"/>
              <a:gd name="connsiteX16" fmla="*/ 789380 w 831931"/>
              <a:gd name="connsiteY16" fmla="*/ 524854 h 674979"/>
              <a:gd name="connsiteX17" fmla="*/ 816675 w 831931"/>
              <a:gd name="connsiteY17" fmla="*/ 429319 h 674979"/>
              <a:gd name="connsiteX18" fmla="*/ 803027 w 831931"/>
              <a:gd name="connsiteY18" fmla="*/ 47182 h 674979"/>
              <a:gd name="connsiteX19" fmla="*/ 584663 w 831931"/>
              <a:gd name="connsiteY19" fmla="*/ 88125 h 674979"/>
              <a:gd name="connsiteX20" fmla="*/ 311708 w 831931"/>
              <a:gd name="connsiteY20" fmla="*/ 88125 h 67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1931" h="674979">
                <a:moveTo>
                  <a:pt x="311708" y="88125"/>
                </a:moveTo>
                <a:cubicBezTo>
                  <a:pt x="254843" y="90400"/>
                  <a:pt x="265189" y="93628"/>
                  <a:pt x="243469" y="101773"/>
                </a:cubicBezTo>
                <a:cubicBezTo>
                  <a:pt x="228111" y="107532"/>
                  <a:pt x="216767" y="120931"/>
                  <a:pt x="202526" y="129069"/>
                </a:cubicBezTo>
                <a:cubicBezTo>
                  <a:pt x="184862" y="139163"/>
                  <a:pt x="166635" y="148350"/>
                  <a:pt x="147935" y="156364"/>
                </a:cubicBezTo>
                <a:cubicBezTo>
                  <a:pt x="134712" y="162031"/>
                  <a:pt x="119568" y="163026"/>
                  <a:pt x="106992" y="170012"/>
                </a:cubicBezTo>
                <a:cubicBezTo>
                  <a:pt x="78315" y="185944"/>
                  <a:pt x="25105" y="224603"/>
                  <a:pt x="25105" y="224603"/>
                </a:cubicBezTo>
                <a:cubicBezTo>
                  <a:pt x="-17495" y="352400"/>
                  <a:pt x="2173" y="276974"/>
                  <a:pt x="25105" y="552149"/>
                </a:cubicBezTo>
                <a:cubicBezTo>
                  <a:pt x="26300" y="566486"/>
                  <a:pt x="31766" y="580517"/>
                  <a:pt x="38753" y="593093"/>
                </a:cubicBezTo>
                <a:cubicBezTo>
                  <a:pt x="54685" y="621770"/>
                  <a:pt x="93344" y="674979"/>
                  <a:pt x="93344" y="674979"/>
                </a:cubicBezTo>
                <a:cubicBezTo>
                  <a:pt x="120639" y="670430"/>
                  <a:pt x="148978" y="670082"/>
                  <a:pt x="175230" y="661331"/>
                </a:cubicBezTo>
                <a:cubicBezTo>
                  <a:pt x="190791" y="656144"/>
                  <a:pt x="201503" y="641371"/>
                  <a:pt x="216174" y="634036"/>
                </a:cubicBezTo>
                <a:cubicBezTo>
                  <a:pt x="229041" y="627602"/>
                  <a:pt x="243469" y="624937"/>
                  <a:pt x="257117" y="620388"/>
                </a:cubicBezTo>
                <a:cubicBezTo>
                  <a:pt x="329905" y="624937"/>
                  <a:pt x="403220" y="624182"/>
                  <a:pt x="475481" y="634036"/>
                </a:cubicBezTo>
                <a:cubicBezTo>
                  <a:pt x="503989" y="637923"/>
                  <a:pt x="557368" y="661331"/>
                  <a:pt x="557368" y="661331"/>
                </a:cubicBezTo>
                <a:cubicBezTo>
                  <a:pt x="611959" y="656782"/>
                  <a:pt x="668210" y="661799"/>
                  <a:pt x="721141" y="647684"/>
                </a:cubicBezTo>
                <a:cubicBezTo>
                  <a:pt x="739790" y="642711"/>
                  <a:pt x="752711" y="623612"/>
                  <a:pt x="762084" y="606740"/>
                </a:cubicBezTo>
                <a:cubicBezTo>
                  <a:pt x="776057" y="581589"/>
                  <a:pt x="780282" y="552149"/>
                  <a:pt x="789380" y="524854"/>
                </a:cubicBezTo>
                <a:cubicBezTo>
                  <a:pt x="808955" y="466128"/>
                  <a:pt x="799542" y="497852"/>
                  <a:pt x="816675" y="429319"/>
                </a:cubicBezTo>
                <a:cubicBezTo>
                  <a:pt x="812126" y="301940"/>
                  <a:pt x="861699" y="160335"/>
                  <a:pt x="803027" y="47182"/>
                </a:cubicBezTo>
                <a:cubicBezTo>
                  <a:pt x="742442" y="-69661"/>
                  <a:pt x="638129" y="64362"/>
                  <a:pt x="584663" y="88125"/>
                </a:cubicBezTo>
                <a:cubicBezTo>
                  <a:pt x="468219" y="139878"/>
                  <a:pt x="368573" y="85850"/>
                  <a:pt x="311708" y="88125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88127" y="5908427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548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Two Conjectures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/>
                  <a:t>Conj 1: (Connectivity)</a:t>
                </a:r>
                <a:r>
                  <a:rPr lang="en-US" dirty="0" smtClean="0"/>
                  <a:t> Given graph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𝑂</m:t>
                    </m:r>
                    <m:r>
                      <a:rPr lang="en-US" i="1" dirty="0" smtClean="0">
                        <a:latin typeface="Cambria Math" charset="0"/>
                      </a:rPr>
                      <m:t>(|</m:t>
                    </m:r>
                    <m:r>
                      <a:rPr lang="en-US" i="1" dirty="0" smtClean="0">
                        <a:latin typeface="Cambria Math" charset="0"/>
                      </a:rPr>
                      <m:t>𝑉</m:t>
                    </m:r>
                    <m:r>
                      <a:rPr lang="en-US" i="1" dirty="0" smtClean="0">
                        <a:latin typeface="Cambria Math" charset="0"/>
                      </a:rPr>
                      <m:t>|)</m:t>
                    </m:r>
                  </m:oMath>
                </a14:m>
                <a:r>
                  <a:rPr lang="en-US" dirty="0" smtClean="0"/>
                  <a:t> edges finding connected components requires </a:t>
                </a:r>
                <a:r>
                  <a:rPr lang="en-US" dirty="0" err="1" smtClean="0"/>
                  <a:t>Ω</a:t>
                </a:r>
                <a:r>
                  <a:rPr lang="en-US" dirty="0" smtClean="0"/>
                  <a:t>(log |V|) rounds</a:t>
                </a:r>
              </a:p>
              <a:p>
                <a:r>
                  <a:rPr lang="en-US" b="1" dirty="0" err="1"/>
                  <a:t>Conj</a:t>
                </a:r>
                <a:r>
                  <a:rPr lang="en-US" b="1" dirty="0"/>
                  <a:t> </a:t>
                </a:r>
                <a:r>
                  <a:rPr lang="en-US" b="1" dirty="0" smtClean="0"/>
                  <a:t>2: (Two cycles)</a:t>
                </a:r>
                <a:r>
                  <a:rPr lang="en-US" dirty="0" smtClean="0"/>
                  <a:t> Distinguishing one cycles from two cycles requires </a:t>
                </a:r>
                <a:r>
                  <a:rPr lang="en-US" dirty="0" err="1" smtClean="0"/>
                  <a:t>Ω</a:t>
                </a:r>
                <a:r>
                  <a:rPr lang="en-US" dirty="0" smtClean="0"/>
                  <a:t>(log </a:t>
                </a:r>
                <a:r>
                  <a:rPr lang="en-US" dirty="0"/>
                  <a:t>|V|) </a:t>
                </a:r>
                <a:r>
                  <a:rPr lang="en-US" dirty="0" smtClean="0"/>
                  <a:t>rounds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Roughgarden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Vassilvitskii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Wang </a:t>
                </a:r>
                <a:r>
                  <a:rPr lang="en-US" dirty="0">
                    <a:solidFill>
                      <a:srgbClr val="0070C0"/>
                    </a:solidFill>
                  </a:rPr>
                  <a:t>SPAA‘16]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Give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Ω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log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𝑺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lower bound</a:t>
                </a:r>
              </a:p>
              <a:p>
                <a:pPr lvl="1"/>
                <a:r>
                  <a:rPr lang="en-US" dirty="0" smtClean="0"/>
                  <a:t>Some evidence of relationship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𝑁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⊆</m:t>
                    </m:r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663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49" y="2098942"/>
            <a:ext cx="5586533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Polynomial time</a:t>
            </a:r>
            <a:r>
              <a:rPr lang="en-US" sz="2800" dirty="0" smtClean="0"/>
              <a:t> (“easy”)</a:t>
            </a:r>
          </a:p>
          <a:p>
            <a:r>
              <a:rPr lang="en-US" sz="2800" dirty="0" smtClean="0"/>
              <a:t>Minimum Spanning Tree</a:t>
            </a:r>
          </a:p>
          <a:p>
            <a:r>
              <a:rPr lang="en-US" sz="2800" dirty="0"/>
              <a:t>Earth-Mover Distance = </a:t>
            </a:r>
          </a:p>
          <a:p>
            <a:pPr marL="0" indent="0">
              <a:buNone/>
            </a:pPr>
            <a:r>
              <a:rPr lang="en-US" sz="2800" dirty="0" smtClean="0"/>
              <a:t>Min </a:t>
            </a:r>
            <a:r>
              <a:rPr lang="en-US" sz="2800" dirty="0"/>
              <a:t>Weight Bi-chromatic </a:t>
            </a:r>
            <a:r>
              <a:rPr lang="en-US" sz="2800" dirty="0" smtClean="0"/>
              <a:t>Matching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/>
              <a:t>NP-hard</a:t>
            </a:r>
            <a:r>
              <a:rPr lang="en-US" sz="2800" dirty="0" smtClean="0"/>
              <a:t> (“hard”)</a:t>
            </a:r>
          </a:p>
          <a:p>
            <a:r>
              <a:rPr lang="en-US" sz="2800" dirty="0" smtClean="0"/>
              <a:t>Steiner Tree</a:t>
            </a:r>
          </a:p>
          <a:p>
            <a:r>
              <a:rPr lang="en-US" sz="2800" dirty="0" smtClean="0"/>
              <a:t>Traveling Salesman</a:t>
            </a:r>
          </a:p>
          <a:p>
            <a:r>
              <a:rPr lang="en-US" sz="2800" dirty="0" smtClean="0"/>
              <a:t>Clustering (k-medians, facility location, etc.)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0070C0"/>
                </a:solidFill>
              </a:rPr>
              <a:t>Geometric Graph Problems [ANO</a:t>
            </a:r>
            <a:r>
              <a:rPr lang="en-US" dirty="0" smtClean="0">
                <a:solidFill>
                  <a:srgbClr val="FF0000"/>
                </a:solidFill>
              </a:rPr>
              <a:t>Y</a:t>
            </a:r>
            <a:r>
              <a:rPr lang="en-US" dirty="0" smtClean="0">
                <a:solidFill>
                  <a:srgbClr val="0070C0"/>
                </a:solidFill>
              </a:rPr>
              <a:t>’14]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750744" y="2529264"/>
            <a:ext cx="2662561" cy="2514600"/>
            <a:chOff x="6024239" y="2133600"/>
            <a:chExt cx="2662561" cy="2514600"/>
          </a:xfrm>
        </p:grpSpPr>
        <p:sp>
          <p:nvSpPr>
            <p:cNvPr id="4" name="Oval 3"/>
            <p:cNvSpPr/>
            <p:nvPr/>
          </p:nvSpPr>
          <p:spPr>
            <a:xfrm>
              <a:off x="7467600" y="309830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6253579" y="331063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024239" y="3429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160363" y="226158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378606" y="2133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106052" y="2667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534400" y="317450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772400" y="226158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924800" y="4495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312763" y="4343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880826" y="2659346"/>
            <a:ext cx="2402397" cy="2232118"/>
            <a:chOff x="4809261" y="-264356"/>
            <a:chExt cx="2402397" cy="2232118"/>
          </a:xfrm>
        </p:grpSpPr>
        <p:cxnSp>
          <p:nvCxnSpPr>
            <p:cNvPr id="30" name="Straight Connector 29"/>
            <p:cNvCxnSpPr>
              <a:stCxn id="7" idx="7"/>
              <a:endCxn id="8" idx="3"/>
            </p:cNvCxnSpPr>
            <p:nvPr/>
          </p:nvCxnSpPr>
          <p:spPr>
            <a:xfrm flipV="1">
              <a:off x="4945385" y="-264356"/>
              <a:ext cx="110479" cy="2022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6" idx="7"/>
              <a:endCxn id="5" idx="3"/>
            </p:cNvCxnSpPr>
            <p:nvPr/>
          </p:nvCxnSpPr>
          <p:spPr>
            <a:xfrm flipV="1">
              <a:off x="4809261" y="912675"/>
              <a:ext cx="121576" cy="1060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1" idx="5"/>
              <a:endCxn id="9" idx="1"/>
            </p:cNvCxnSpPr>
            <p:nvPr/>
          </p:nvCxnSpPr>
          <p:spPr>
            <a:xfrm>
              <a:off x="6557422" y="-136370"/>
              <a:ext cx="225888" cy="29765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9" idx="5"/>
              <a:endCxn id="10" idx="1"/>
            </p:cNvCxnSpPr>
            <p:nvPr/>
          </p:nvCxnSpPr>
          <p:spPr>
            <a:xfrm>
              <a:off x="6891074" y="269044"/>
              <a:ext cx="320584" cy="39974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4" idx="6"/>
              <a:endCxn id="9" idx="3"/>
            </p:cNvCxnSpPr>
            <p:nvPr/>
          </p:nvCxnSpPr>
          <p:spPr>
            <a:xfrm flipV="1">
              <a:off x="6274940" y="269044"/>
              <a:ext cx="508370" cy="37742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3" idx="0"/>
              <a:endCxn id="5" idx="4"/>
            </p:cNvCxnSpPr>
            <p:nvPr/>
          </p:nvCxnSpPr>
          <p:spPr>
            <a:xfrm flipH="1" flipV="1">
              <a:off x="4984719" y="934993"/>
              <a:ext cx="59184" cy="88036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5" idx="6"/>
              <a:endCxn id="8" idx="4"/>
            </p:cNvCxnSpPr>
            <p:nvPr/>
          </p:nvCxnSpPr>
          <p:spPr>
            <a:xfrm flipV="1">
              <a:off x="5060919" y="-242038"/>
              <a:ext cx="48827" cy="110083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5" idx="6"/>
              <a:endCxn id="4" idx="2"/>
            </p:cNvCxnSpPr>
            <p:nvPr/>
          </p:nvCxnSpPr>
          <p:spPr>
            <a:xfrm flipV="1">
              <a:off x="5060919" y="646469"/>
              <a:ext cx="1061621" cy="21232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" idx="6"/>
              <a:endCxn id="12" idx="0"/>
            </p:cNvCxnSpPr>
            <p:nvPr/>
          </p:nvCxnSpPr>
          <p:spPr>
            <a:xfrm>
              <a:off x="6274940" y="646469"/>
              <a:ext cx="381000" cy="132129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oup 251"/>
          <p:cNvGrpSpPr/>
          <p:nvPr/>
        </p:nvGrpSpPr>
        <p:grpSpPr>
          <a:xfrm>
            <a:off x="5748105" y="2544283"/>
            <a:ext cx="2662561" cy="2514600"/>
            <a:chOff x="3657600" y="5341710"/>
            <a:chExt cx="2662561" cy="2514600"/>
          </a:xfrm>
        </p:grpSpPr>
        <p:grpSp>
          <p:nvGrpSpPr>
            <p:cNvPr id="80" name="Group 79"/>
            <p:cNvGrpSpPr/>
            <p:nvPr/>
          </p:nvGrpSpPr>
          <p:grpSpPr>
            <a:xfrm>
              <a:off x="3657600" y="5341710"/>
              <a:ext cx="2662561" cy="2514600"/>
              <a:chOff x="5871839" y="2404369"/>
              <a:chExt cx="2662561" cy="251460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7315200" y="3369076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101179" y="35814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871839" y="3699769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007963" y="253235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6226206" y="2404369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7953652" y="2937769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8382000" y="3445276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620000" y="253235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7772400" y="4766569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160363" y="4614169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3787682" y="5469696"/>
              <a:ext cx="2456279" cy="2310414"/>
              <a:chOff x="3460972" y="7550029"/>
              <a:chExt cx="2456279" cy="2310414"/>
            </a:xfrm>
          </p:grpSpPr>
          <p:cxnSp>
            <p:nvCxnSpPr>
              <p:cNvPr id="60" name="Straight Connector 59"/>
              <p:cNvCxnSpPr>
                <a:stCxn id="22" idx="0"/>
                <a:endCxn id="23" idx="3"/>
              </p:cNvCxnSpPr>
              <p:nvPr/>
            </p:nvCxnSpPr>
            <p:spPr>
              <a:xfrm>
                <a:off x="3543214" y="7550029"/>
                <a:ext cx="164361" cy="2096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23" idx="5"/>
                <a:endCxn id="19" idx="1"/>
              </p:cNvCxnSpPr>
              <p:nvPr/>
            </p:nvCxnSpPr>
            <p:spPr>
              <a:xfrm>
                <a:off x="3815339" y="7552125"/>
                <a:ext cx="981230" cy="85694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stCxn id="19" idx="0"/>
                <a:endCxn id="26" idx="3"/>
              </p:cNvCxnSpPr>
              <p:nvPr/>
            </p:nvCxnSpPr>
            <p:spPr>
              <a:xfrm flipV="1">
                <a:off x="4850451" y="7680111"/>
                <a:ext cx="250918" cy="70663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26" idx="5"/>
                <a:endCxn id="24" idx="1"/>
              </p:cNvCxnSpPr>
              <p:nvPr/>
            </p:nvCxnSpPr>
            <p:spPr>
              <a:xfrm>
                <a:off x="5209133" y="7680111"/>
                <a:ext cx="225888" cy="29765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24" idx="5"/>
                <a:endCxn id="25" idx="1"/>
              </p:cNvCxnSpPr>
              <p:nvPr/>
            </p:nvCxnSpPr>
            <p:spPr>
              <a:xfrm>
                <a:off x="5542785" y="8085525"/>
                <a:ext cx="320584" cy="39974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25" idx="4"/>
                <a:endCxn id="27" idx="7"/>
              </p:cNvCxnSpPr>
              <p:nvPr/>
            </p:nvCxnSpPr>
            <p:spPr>
              <a:xfrm flipH="1">
                <a:off x="5361533" y="8615350"/>
                <a:ext cx="555718" cy="119121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stCxn id="27" idx="2"/>
                <a:endCxn id="28" idx="6"/>
              </p:cNvCxnSpPr>
              <p:nvPr/>
            </p:nvCxnSpPr>
            <p:spPr>
              <a:xfrm flipH="1" flipV="1">
                <a:off x="3771814" y="9708043"/>
                <a:ext cx="1459637" cy="15240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28" idx="0"/>
                <a:endCxn id="21" idx="5"/>
              </p:cNvCxnSpPr>
              <p:nvPr/>
            </p:nvCxnSpPr>
            <p:spPr>
              <a:xfrm flipH="1" flipV="1">
                <a:off x="3460972" y="8847525"/>
                <a:ext cx="234642" cy="7843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21" idx="7"/>
                <a:endCxn id="20" idx="3"/>
              </p:cNvCxnSpPr>
              <p:nvPr/>
            </p:nvCxnSpPr>
            <p:spPr>
              <a:xfrm flipV="1">
                <a:off x="3460972" y="8729156"/>
                <a:ext cx="121576" cy="1060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>
                <a:stCxn id="20" idx="0"/>
                <a:endCxn id="22" idx="4"/>
              </p:cNvCxnSpPr>
              <p:nvPr/>
            </p:nvCxnSpPr>
            <p:spPr>
              <a:xfrm flipH="1" flipV="1">
                <a:off x="3543214" y="7702429"/>
                <a:ext cx="93216" cy="89664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6" name="Group 165"/>
          <p:cNvGrpSpPr/>
          <p:nvPr/>
        </p:nvGrpSpPr>
        <p:grpSpPr>
          <a:xfrm>
            <a:off x="5757983" y="2534011"/>
            <a:ext cx="2662561" cy="2514600"/>
            <a:chOff x="6024239" y="2133600"/>
            <a:chExt cx="2662561" cy="2514600"/>
          </a:xfrm>
        </p:grpSpPr>
        <p:sp>
          <p:nvSpPr>
            <p:cNvPr id="167" name="Oval 166"/>
            <p:cNvSpPr/>
            <p:nvPr/>
          </p:nvSpPr>
          <p:spPr>
            <a:xfrm>
              <a:off x="7467600" y="309830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6253579" y="331063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6024239" y="3429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6160363" y="226158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6378606" y="2133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8106052" y="2667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8534400" y="317450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>
              <a:off x="7772400" y="226158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>
              <a:off x="7924800" y="4495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>
              <a:off x="6312763" y="4343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5888065" y="2686411"/>
            <a:ext cx="2380079" cy="2209800"/>
            <a:chOff x="5656935" y="4165416"/>
            <a:chExt cx="2380079" cy="2209800"/>
          </a:xfrm>
        </p:grpSpPr>
        <p:sp>
          <p:nvSpPr>
            <p:cNvPr id="187" name="Oval 186"/>
            <p:cNvSpPr/>
            <p:nvPr/>
          </p:nvSpPr>
          <p:spPr>
            <a:xfrm>
              <a:off x="5869457" y="4247133"/>
              <a:ext cx="83043" cy="8304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6477000" y="5228795"/>
              <a:ext cx="83043" cy="8304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7363853" y="4815420"/>
              <a:ext cx="83043" cy="8304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0" name="Group 199"/>
            <p:cNvGrpSpPr/>
            <p:nvPr/>
          </p:nvGrpSpPr>
          <p:grpSpPr>
            <a:xfrm>
              <a:off x="5656935" y="4165416"/>
              <a:ext cx="2380079" cy="2209800"/>
              <a:chOff x="5656935" y="4165416"/>
              <a:chExt cx="2380079" cy="2209800"/>
            </a:xfrm>
          </p:grpSpPr>
          <p:cxnSp>
            <p:nvCxnSpPr>
              <p:cNvPr id="1024" name="Straight Connector 1023"/>
              <p:cNvCxnSpPr>
                <a:stCxn id="170" idx="5"/>
                <a:endCxn id="187" idx="2"/>
              </p:cNvCxnSpPr>
              <p:nvPr/>
            </p:nvCxnSpPr>
            <p:spPr>
              <a:xfrm>
                <a:off x="5793059" y="4271084"/>
                <a:ext cx="76398" cy="1757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7" name="Straight Connector 1026"/>
              <p:cNvCxnSpPr>
                <a:stCxn id="171" idx="4"/>
                <a:endCxn id="187" idx="0"/>
              </p:cNvCxnSpPr>
              <p:nvPr/>
            </p:nvCxnSpPr>
            <p:spPr>
              <a:xfrm flipH="1">
                <a:off x="5910979" y="4165416"/>
                <a:ext cx="46441" cy="81717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9" name="Straight Connector 1028"/>
              <p:cNvCxnSpPr>
                <a:stCxn id="187" idx="5"/>
                <a:endCxn id="195" idx="1"/>
              </p:cNvCxnSpPr>
              <p:nvPr/>
            </p:nvCxnSpPr>
            <p:spPr>
              <a:xfrm>
                <a:off x="5940339" y="4318015"/>
                <a:ext cx="548822" cy="92294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1" name="Straight Connector 1030"/>
              <p:cNvCxnSpPr>
                <a:stCxn id="168" idx="6"/>
                <a:endCxn id="195" idx="3"/>
              </p:cNvCxnSpPr>
              <p:nvPr/>
            </p:nvCxnSpPr>
            <p:spPr>
              <a:xfrm>
                <a:off x="5908593" y="5266247"/>
                <a:ext cx="580568" cy="3343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3" name="Straight Connector 1032"/>
              <p:cNvCxnSpPr>
                <a:stCxn id="195" idx="5"/>
                <a:endCxn id="167" idx="2"/>
              </p:cNvCxnSpPr>
              <p:nvPr/>
            </p:nvCxnSpPr>
            <p:spPr>
              <a:xfrm flipV="1">
                <a:off x="6547882" y="5053923"/>
                <a:ext cx="422332" cy="245754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1" name="Straight Connector 1040"/>
              <p:cNvCxnSpPr>
                <a:stCxn id="176" idx="7"/>
                <a:endCxn id="195" idx="4"/>
              </p:cNvCxnSpPr>
              <p:nvPr/>
            </p:nvCxnSpPr>
            <p:spPr>
              <a:xfrm flipV="1">
                <a:off x="5945459" y="5311838"/>
                <a:ext cx="573063" cy="933296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3" name="Straight Connector 1042"/>
              <p:cNvCxnSpPr>
                <a:stCxn id="174" idx="4"/>
                <a:endCxn id="208" idx="0"/>
              </p:cNvCxnSpPr>
              <p:nvPr/>
            </p:nvCxnSpPr>
            <p:spPr>
              <a:xfrm>
                <a:off x="7351214" y="4293402"/>
                <a:ext cx="54161" cy="5220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5" name="Straight Connector 1044"/>
              <p:cNvCxnSpPr>
                <a:stCxn id="167" idx="7"/>
                <a:endCxn id="208" idx="3"/>
              </p:cNvCxnSpPr>
              <p:nvPr/>
            </p:nvCxnSpPr>
            <p:spPr>
              <a:xfrm flipV="1">
                <a:off x="7100296" y="4886302"/>
                <a:ext cx="275718" cy="11373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7" name="Straight Connector 1046"/>
              <p:cNvCxnSpPr>
                <a:stCxn id="172" idx="4"/>
                <a:endCxn id="208" idx="7"/>
              </p:cNvCxnSpPr>
              <p:nvPr/>
            </p:nvCxnSpPr>
            <p:spPr>
              <a:xfrm flipH="1">
                <a:off x="7434735" y="4698816"/>
                <a:ext cx="250131" cy="12876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9" name="Straight Connector 1048"/>
              <p:cNvCxnSpPr>
                <a:stCxn id="173" idx="2"/>
                <a:endCxn id="208" idx="6"/>
              </p:cNvCxnSpPr>
              <p:nvPr/>
            </p:nvCxnSpPr>
            <p:spPr>
              <a:xfrm flipH="1" flipV="1">
                <a:off x="7446896" y="4856942"/>
                <a:ext cx="590118" cy="27318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>
                <a:stCxn id="169" idx="7"/>
                <a:endCxn id="168" idx="3"/>
              </p:cNvCxnSpPr>
              <p:nvPr/>
            </p:nvCxnSpPr>
            <p:spPr>
              <a:xfrm flipV="1">
                <a:off x="5656935" y="5320129"/>
                <a:ext cx="121576" cy="1060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>
                <a:stCxn id="167" idx="5"/>
                <a:endCxn id="175" idx="0"/>
              </p:cNvCxnSpPr>
              <p:nvPr/>
            </p:nvCxnSpPr>
            <p:spPr>
              <a:xfrm>
                <a:off x="7100296" y="5107805"/>
                <a:ext cx="403318" cy="126741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5" name="Group 234"/>
          <p:cNvGrpSpPr/>
          <p:nvPr/>
        </p:nvGrpSpPr>
        <p:grpSpPr>
          <a:xfrm>
            <a:off x="5757983" y="2540214"/>
            <a:ext cx="2662561" cy="2514600"/>
            <a:chOff x="6024239" y="2133600"/>
            <a:chExt cx="2662561" cy="2514600"/>
          </a:xfrm>
        </p:grpSpPr>
        <p:sp>
          <p:nvSpPr>
            <p:cNvPr id="236" name="Oval 235"/>
            <p:cNvSpPr/>
            <p:nvPr/>
          </p:nvSpPr>
          <p:spPr>
            <a:xfrm>
              <a:off x="7467600" y="3098307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/>
            <p:nvPr/>
          </p:nvSpPr>
          <p:spPr>
            <a:xfrm>
              <a:off x="6253579" y="331063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/>
            <p:nvPr/>
          </p:nvSpPr>
          <p:spPr>
            <a:xfrm>
              <a:off x="6024239" y="3429000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/>
            <p:nvPr/>
          </p:nvSpPr>
          <p:spPr>
            <a:xfrm>
              <a:off x="6160363" y="2261586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6378606" y="2133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8106052" y="2667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8534400" y="317450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/>
            <p:nvPr/>
          </p:nvSpPr>
          <p:spPr>
            <a:xfrm>
              <a:off x="7772400" y="2261586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/>
            <p:nvPr/>
          </p:nvSpPr>
          <p:spPr>
            <a:xfrm>
              <a:off x="7924800" y="4495800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/>
            <p:nvPr/>
          </p:nvSpPr>
          <p:spPr>
            <a:xfrm>
              <a:off x="6312763" y="4343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5888065" y="2670296"/>
            <a:ext cx="2380079" cy="2308318"/>
            <a:chOff x="6754275" y="1122411"/>
            <a:chExt cx="2380079" cy="2308318"/>
          </a:xfrm>
        </p:grpSpPr>
        <p:cxnSp>
          <p:nvCxnSpPr>
            <p:cNvPr id="203" name="Straight Connector 202"/>
            <p:cNvCxnSpPr>
              <a:stCxn id="239" idx="7"/>
              <a:endCxn id="240" idx="3"/>
            </p:cNvCxnSpPr>
            <p:nvPr/>
          </p:nvCxnSpPr>
          <p:spPr>
            <a:xfrm flipV="1">
              <a:off x="6890399" y="1122411"/>
              <a:ext cx="110479" cy="2022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stCxn id="238" idx="7"/>
              <a:endCxn id="237" idx="3"/>
            </p:cNvCxnSpPr>
            <p:nvPr/>
          </p:nvCxnSpPr>
          <p:spPr>
            <a:xfrm flipV="1">
              <a:off x="6754275" y="2299442"/>
              <a:ext cx="121576" cy="1060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>
              <a:stCxn id="243" idx="5"/>
              <a:endCxn id="241" idx="1"/>
            </p:cNvCxnSpPr>
            <p:nvPr/>
          </p:nvCxnSpPr>
          <p:spPr>
            <a:xfrm>
              <a:off x="8502436" y="1250397"/>
              <a:ext cx="225888" cy="29765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>
              <a:stCxn id="236" idx="6"/>
              <a:endCxn id="242" idx="2"/>
            </p:cNvCxnSpPr>
            <p:nvPr/>
          </p:nvCxnSpPr>
          <p:spPr>
            <a:xfrm>
              <a:off x="8219954" y="2033236"/>
              <a:ext cx="914400" cy="762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245" idx="6"/>
              <a:endCxn id="244" idx="2"/>
            </p:cNvCxnSpPr>
            <p:nvPr/>
          </p:nvCxnSpPr>
          <p:spPr>
            <a:xfrm>
              <a:off x="7065117" y="3278329"/>
              <a:ext cx="1459637" cy="152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9" name="Group 258"/>
          <p:cNvGrpSpPr/>
          <p:nvPr/>
        </p:nvGrpSpPr>
        <p:grpSpPr>
          <a:xfrm>
            <a:off x="5748105" y="2529942"/>
            <a:ext cx="2662561" cy="2514600"/>
            <a:chOff x="6024239" y="2133600"/>
            <a:chExt cx="2662561" cy="2514600"/>
          </a:xfrm>
        </p:grpSpPr>
        <p:sp>
          <p:nvSpPr>
            <p:cNvPr id="260" name="Oval 259"/>
            <p:cNvSpPr/>
            <p:nvPr/>
          </p:nvSpPr>
          <p:spPr>
            <a:xfrm>
              <a:off x="7467600" y="309830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/>
            <p:cNvSpPr/>
            <p:nvPr/>
          </p:nvSpPr>
          <p:spPr>
            <a:xfrm>
              <a:off x="6253579" y="331063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/>
            <p:cNvSpPr/>
            <p:nvPr/>
          </p:nvSpPr>
          <p:spPr>
            <a:xfrm>
              <a:off x="6024239" y="3429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/>
            <p:nvPr/>
          </p:nvSpPr>
          <p:spPr>
            <a:xfrm>
              <a:off x="6160363" y="226158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/>
            <p:nvPr/>
          </p:nvSpPr>
          <p:spPr>
            <a:xfrm>
              <a:off x="6378606" y="2133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/>
            <p:cNvSpPr/>
            <p:nvPr/>
          </p:nvSpPr>
          <p:spPr>
            <a:xfrm>
              <a:off x="8106052" y="2667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/>
            <p:cNvSpPr/>
            <p:nvPr/>
          </p:nvSpPr>
          <p:spPr>
            <a:xfrm>
              <a:off x="8534400" y="317450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/>
            <p:nvPr/>
          </p:nvSpPr>
          <p:spPr>
            <a:xfrm>
              <a:off x="7772400" y="226158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/>
            <p:nvPr/>
          </p:nvSpPr>
          <p:spPr>
            <a:xfrm>
              <a:off x="7924800" y="4495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/>
            <p:nvPr/>
          </p:nvSpPr>
          <p:spPr>
            <a:xfrm>
              <a:off x="6312763" y="4343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Group 249"/>
          <p:cNvGrpSpPr/>
          <p:nvPr/>
        </p:nvGrpSpPr>
        <p:grpSpPr>
          <a:xfrm>
            <a:off x="5824305" y="2660024"/>
            <a:ext cx="2433961" cy="2308318"/>
            <a:chOff x="9753600" y="1918442"/>
            <a:chExt cx="2433961" cy="2308318"/>
          </a:xfrm>
        </p:grpSpPr>
        <p:sp>
          <p:nvSpPr>
            <p:cNvPr id="271" name="Oval 270"/>
            <p:cNvSpPr/>
            <p:nvPr/>
          </p:nvSpPr>
          <p:spPr>
            <a:xfrm>
              <a:off x="9889724" y="2410906"/>
              <a:ext cx="152400" cy="152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/>
            <p:nvPr/>
          </p:nvSpPr>
          <p:spPr>
            <a:xfrm>
              <a:off x="11576728" y="2607452"/>
              <a:ext cx="152400" cy="152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/>
            <p:nvPr/>
          </p:nvSpPr>
          <p:spPr>
            <a:xfrm>
              <a:off x="10744200" y="4074360"/>
              <a:ext cx="152400" cy="152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9" name="Group 248"/>
            <p:cNvGrpSpPr/>
            <p:nvPr/>
          </p:nvGrpSpPr>
          <p:grpSpPr>
            <a:xfrm>
              <a:off x="9753600" y="1918442"/>
              <a:ext cx="2433961" cy="2308318"/>
              <a:chOff x="9753600" y="1918442"/>
              <a:chExt cx="2433961" cy="2308318"/>
            </a:xfrm>
          </p:grpSpPr>
          <p:cxnSp>
            <p:nvCxnSpPr>
              <p:cNvPr id="218" name="Straight Connector 217"/>
              <p:cNvCxnSpPr>
                <a:stCxn id="263" idx="4"/>
                <a:endCxn id="271" idx="0"/>
              </p:cNvCxnSpPr>
              <p:nvPr/>
            </p:nvCxnSpPr>
            <p:spPr>
              <a:xfrm>
                <a:off x="9889724" y="2068746"/>
                <a:ext cx="76200" cy="34216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>
                <a:stCxn id="264" idx="3"/>
                <a:endCxn id="271" idx="0"/>
              </p:cNvCxnSpPr>
              <p:nvPr/>
            </p:nvCxnSpPr>
            <p:spPr>
              <a:xfrm flipH="1">
                <a:off x="9965924" y="1918442"/>
                <a:ext cx="88161" cy="492464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>
                <a:stCxn id="271" idx="3"/>
                <a:endCxn id="262" idx="0"/>
              </p:cNvCxnSpPr>
              <p:nvPr/>
            </p:nvCxnSpPr>
            <p:spPr>
              <a:xfrm flipH="1">
                <a:off x="9753600" y="2540988"/>
                <a:ext cx="158442" cy="542772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>
                <a:stCxn id="271" idx="4"/>
                <a:endCxn id="261" idx="0"/>
              </p:cNvCxnSpPr>
              <p:nvPr/>
            </p:nvCxnSpPr>
            <p:spPr>
              <a:xfrm>
                <a:off x="9965924" y="2563306"/>
                <a:ext cx="17016" cy="40208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>
                <a:stCxn id="265" idx="3"/>
                <a:endCxn id="272" idx="7"/>
              </p:cNvCxnSpPr>
              <p:nvPr/>
            </p:nvCxnSpPr>
            <p:spPr>
              <a:xfrm flipH="1">
                <a:off x="11706810" y="2451842"/>
                <a:ext cx="74721" cy="17792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>
                <a:stCxn id="267" idx="4"/>
                <a:endCxn id="272" idx="0"/>
              </p:cNvCxnSpPr>
              <p:nvPr/>
            </p:nvCxnSpPr>
            <p:spPr>
              <a:xfrm>
                <a:off x="11501761" y="2068746"/>
                <a:ext cx="151167" cy="538706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>
                <a:stCxn id="260" idx="6"/>
                <a:endCxn id="272" idx="2"/>
              </p:cNvCxnSpPr>
              <p:nvPr/>
            </p:nvCxnSpPr>
            <p:spPr>
              <a:xfrm flipV="1">
                <a:off x="11273161" y="2683652"/>
                <a:ext cx="303567" cy="14561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>
                <a:stCxn id="272" idx="5"/>
                <a:endCxn id="266" idx="2"/>
              </p:cNvCxnSpPr>
              <p:nvPr/>
            </p:nvCxnSpPr>
            <p:spPr>
              <a:xfrm>
                <a:off x="11706810" y="2737534"/>
                <a:ext cx="480751" cy="16793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>
                <a:stCxn id="269" idx="6"/>
                <a:endCxn id="273" idx="2"/>
              </p:cNvCxnSpPr>
              <p:nvPr/>
            </p:nvCxnSpPr>
            <p:spPr>
              <a:xfrm>
                <a:off x="10118324" y="4074360"/>
                <a:ext cx="625876" cy="7620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>
                <a:stCxn id="273" idx="6"/>
                <a:endCxn id="268" idx="2"/>
              </p:cNvCxnSpPr>
              <p:nvPr/>
            </p:nvCxnSpPr>
            <p:spPr>
              <a:xfrm>
                <a:off x="10896600" y="4150560"/>
                <a:ext cx="681361" cy="7620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2066" y="1431919"/>
                <a:ext cx="7296518" cy="816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Combinatorial problems on graphs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𝒅</m:t>
                        </m:r>
                      </m:sup>
                    </m:sSup>
                  </m:oMath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66" y="1431919"/>
                <a:ext cx="7296518" cy="816442"/>
              </a:xfrm>
              <a:prstGeom prst="rect">
                <a:avLst/>
              </a:prstGeom>
              <a:blipFill rotWithShape="1">
                <a:blip r:embed="rId3"/>
                <a:stretch>
                  <a:fillRect l="-1671" t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303314" y="4132048"/>
            <a:ext cx="3781582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Arora-Mitchell-style “Divide and Conquer”, </a:t>
            </a:r>
            <a:r>
              <a:rPr lang="en-US" sz="2800" b="1" dirty="0">
                <a:solidFill>
                  <a:srgbClr val="FF0000"/>
                </a:solidFill>
              </a:rPr>
              <a:t>e</a:t>
            </a:r>
            <a:r>
              <a:rPr lang="en-US" sz="2800" b="1" dirty="0" smtClean="0">
                <a:solidFill>
                  <a:srgbClr val="FF0000"/>
                </a:solidFill>
              </a:rPr>
              <a:t>asy  to implement in Massively Parallel Computational Models, but bad running time</a:t>
            </a:r>
            <a:endParaRPr 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2819400" y="4409047"/>
                <a:ext cx="2475925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13200" b="1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</m:ctrlPr>
                        </m:dPr>
                        <m:e/>
                      </m:d>
                    </m:oMath>
                  </m:oMathPara>
                </a14:m>
                <a:endParaRPr lang="en-US" sz="1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409047"/>
                <a:ext cx="2475925" cy="212365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3421971" y="1890148"/>
            <a:ext cx="5401471" cy="2123658"/>
            <a:chOff x="3270587" y="1890148"/>
            <a:chExt cx="5401471" cy="21236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/>
                <p:cNvSpPr txBox="1"/>
                <p:nvPr/>
              </p:nvSpPr>
              <p:spPr>
                <a:xfrm>
                  <a:off x="3270587" y="1890148"/>
                  <a:ext cx="2657541" cy="21236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}"/>
                            <m:ctrlPr>
                              <a:rPr lang="en-US" sz="13200" b="1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dPr>
                          <m:e/>
                        </m:d>
                      </m:oMath>
                    </m:oMathPara>
                  </a14:m>
                  <a:endParaRPr lang="en-US" sz="132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28" name="TextBox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0587" y="1890148"/>
                  <a:ext cx="2657541" cy="212365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0" name="TextBox 129"/>
            <p:cNvSpPr txBox="1"/>
            <p:nvPr/>
          </p:nvSpPr>
          <p:spPr>
            <a:xfrm>
              <a:off x="5716152" y="2768128"/>
              <a:ext cx="295590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Need new theory!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22066" y="4361924"/>
            <a:ext cx="8588716" cy="2170781"/>
            <a:chOff x="222066" y="4361924"/>
            <a:chExt cx="8588716" cy="2170781"/>
          </a:xfrm>
        </p:grpSpPr>
        <p:cxnSp>
          <p:nvCxnSpPr>
            <p:cNvPr id="31" name="Straight Connector 30"/>
            <p:cNvCxnSpPr>
              <a:stCxn id="3" idx="1"/>
            </p:cNvCxnSpPr>
            <p:nvPr/>
          </p:nvCxnSpPr>
          <p:spPr>
            <a:xfrm>
              <a:off x="247649" y="4361924"/>
              <a:ext cx="8439151" cy="2170781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222066" y="4409047"/>
              <a:ext cx="8588716" cy="1991753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753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17" grpId="0"/>
      <p:bldP spid="1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13395</TotalTime>
  <Words>1978</Words>
  <Application>Microsoft Macintosh PowerPoint</Application>
  <PresentationFormat>On-screen Show (4:3)</PresentationFormat>
  <Paragraphs>246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Cambria Math</vt:lpstr>
      <vt:lpstr>Mangal</vt:lpstr>
      <vt:lpstr>Arial</vt:lpstr>
      <vt:lpstr>Office Theme</vt:lpstr>
      <vt:lpstr>PowerPoint Presentation</vt:lpstr>
      <vt:lpstr>Algorithms for Big Data</vt:lpstr>
      <vt:lpstr>Business perspective</vt:lpstr>
      <vt:lpstr>“Big Data Theory” = Turing meets Shannon</vt:lpstr>
      <vt:lpstr>Computational Model</vt:lpstr>
      <vt:lpstr>Computational Model</vt:lpstr>
      <vt:lpstr>Algorithms for Graphs</vt:lpstr>
      <vt:lpstr>Two Conjectures</vt:lpstr>
      <vt:lpstr>Geometric Graph Problems [ANOY’14]</vt:lpstr>
      <vt:lpstr>MST: Single Linkage Clustering</vt:lpstr>
      <vt:lpstr>MST vs. Single Linkage Clustering</vt:lpstr>
      <vt:lpstr>Our Results</vt:lpstr>
      <vt:lpstr>Hardness for ℓ_2 </vt:lpstr>
      <vt:lpstr>Hardness for ℓ_2 </vt:lpstr>
      <vt:lpstr>General algorithm for ℓ_1,ℓ_2, ℓ_∞</vt:lpstr>
      <vt:lpstr>Large geometric graphs</vt:lpstr>
      <vt:lpstr>O(log n)-MST in R=O(log n)  rounds </vt:lpstr>
      <vt:lpstr>ϵL-nets</vt:lpstr>
      <vt:lpstr>Randomly shifted quadtree</vt:lpstr>
      <vt:lpstr>(1+ϵ)-MST in R=O(log  n)  rounds </vt:lpstr>
      <vt:lpstr>(1+ϵ)-MST in R=O(1)  rounds </vt:lpstr>
      <vt:lpstr>(1+ϵ)-MST in R=O(1)  rounds </vt:lpstr>
      <vt:lpstr>Thank you!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 700:  “algorithms for Big Data”</dc:title>
  <dc:creator>Grigory</dc:creator>
  <cp:lastModifiedBy>Yaroslavtsev, Grigory</cp:lastModifiedBy>
  <cp:revision>71</cp:revision>
  <dcterms:created xsi:type="dcterms:W3CDTF">2015-11-16T13:09:30Z</dcterms:created>
  <dcterms:modified xsi:type="dcterms:W3CDTF">2018-03-25T05:21:56Z</dcterms:modified>
</cp:coreProperties>
</file>