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65" r:id="rId5"/>
    <p:sldId id="267" r:id="rId6"/>
    <p:sldId id="264" r:id="rId7"/>
    <p:sldId id="259" r:id="rId8"/>
    <p:sldId id="260" r:id="rId9"/>
    <p:sldId id="261" r:id="rId10"/>
    <p:sldId id="262" r:id="rId11"/>
    <p:sldId id="263" r:id="rId12"/>
    <p:sldId id="272" r:id="rId13"/>
    <p:sldId id="273" r:id="rId14"/>
    <p:sldId id="268" r:id="rId15"/>
    <p:sldId id="275" r:id="rId16"/>
    <p:sldId id="276" r:id="rId17"/>
    <p:sldId id="277" r:id="rId18"/>
    <p:sldId id="274" r:id="rId19"/>
    <p:sldId id="278" r:id="rId20"/>
    <p:sldId id="269" r:id="rId21"/>
    <p:sldId id="279" r:id="rId22"/>
    <p:sldId id="26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3" autoAdjust="0"/>
    <p:restoredTop sz="94660"/>
  </p:normalViewPr>
  <p:slideViewPr>
    <p:cSldViewPr>
      <p:cViewPr varScale="1">
        <p:scale>
          <a:sx n="79" d="100"/>
          <a:sy n="79" d="100"/>
        </p:scale>
        <p:origin x="-8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C0596-47A6-4499-83E4-F2675DBCB872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001B28-F2BE-4462-9B60-355E6BA81A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2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01B28-F2BE-4462-9B60-355E6BA81A1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79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01B28-F2BE-4462-9B60-355E6BA81A1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79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 k-linearity as an</a:t>
            </a:r>
            <a:r>
              <a:rPr lang="en-US" baseline="0" dirty="0" smtClean="0"/>
              <a:t> open problem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2BB5EF-BDA7-4EC5-AC6C-F3B2EBD33F5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31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0A79-3942-46BB-B282-75425AF8F701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2451-585E-4E13-BCCF-BD62FB9A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328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0A79-3942-46BB-B282-75425AF8F701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2451-585E-4E13-BCCF-BD62FB9A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7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0A79-3942-46BB-B282-75425AF8F701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2451-585E-4E13-BCCF-BD62FB9A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65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0A79-3942-46BB-B282-75425AF8F701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2451-585E-4E13-BCCF-BD62FB9A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71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0A79-3942-46BB-B282-75425AF8F701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2451-585E-4E13-BCCF-BD62FB9A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9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0A79-3942-46BB-B282-75425AF8F701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2451-585E-4E13-BCCF-BD62FB9A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4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0A79-3942-46BB-B282-75425AF8F701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2451-585E-4E13-BCCF-BD62FB9A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783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0A79-3942-46BB-B282-75425AF8F701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2451-585E-4E13-BCCF-BD62FB9A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65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0A79-3942-46BB-B282-75425AF8F701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2451-585E-4E13-BCCF-BD62FB9A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1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0A79-3942-46BB-B282-75425AF8F701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2451-585E-4E13-BCCF-BD62FB9A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31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70A79-3942-46BB-B282-75425AF8F701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82451-585E-4E13-BCCF-BD62FB9A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78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70A79-3942-46BB-B282-75425AF8F701}" type="datetimeFigureOut">
              <a:rPr lang="en-US" smtClean="0"/>
              <a:t>7/15/2014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82451-585E-4E13-BCCF-BD62FB9A14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32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grigory.us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Relationship Id="rId9" Type="http://schemas.openxmlformats.org/officeDocument/2006/relationships/image" Target="../media/image4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png"/><Relationship Id="rId4" Type="http://schemas.openxmlformats.org/officeDocument/2006/relationships/image" Target="../media/image5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7" Type="http://schemas.openxmlformats.org/officeDocument/2006/relationships/image" Target="../media/image68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7" Type="http://schemas.openxmlformats.org/officeDocument/2006/relationships/image" Target="../media/image7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7" Type="http://schemas.openxmlformats.org/officeDocument/2006/relationships/image" Target="../media/image7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3.png"/><Relationship Id="rId5" Type="http://schemas.openxmlformats.org/officeDocument/2006/relationships/image" Target="../media/image72.png"/><Relationship Id="rId4" Type="http://schemas.openxmlformats.org/officeDocument/2006/relationships/image" Target="../media/image71.png"/><Relationship Id="rId9" Type="http://schemas.openxmlformats.org/officeDocument/2006/relationships/image" Target="../media/image76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3.png"/><Relationship Id="rId3" Type="http://schemas.openxmlformats.org/officeDocument/2006/relationships/image" Target="../media/image78.png"/><Relationship Id="rId7" Type="http://schemas.openxmlformats.org/officeDocument/2006/relationships/image" Target="../media/image82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1.png"/><Relationship Id="rId5" Type="http://schemas.openxmlformats.org/officeDocument/2006/relationships/image" Target="../media/image80.png"/><Relationship Id="rId4" Type="http://schemas.openxmlformats.org/officeDocument/2006/relationships/image" Target="../media/image7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0.png"/><Relationship Id="rId4" Type="http://schemas.openxmlformats.org/officeDocument/2006/relationships/image" Target="../media/image90.png"/><Relationship Id="rId9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30.png"/><Relationship Id="rId3" Type="http://schemas.openxmlformats.org/officeDocument/2006/relationships/image" Target="../media/image16.png"/><Relationship Id="rId7" Type="http://schemas.openxmlformats.org/officeDocument/2006/relationships/image" Target="../media/image23.png"/><Relationship Id="rId12" Type="http://schemas.openxmlformats.org/officeDocument/2006/relationships/image" Target="../media/image2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17.png"/><Relationship Id="rId10" Type="http://schemas.openxmlformats.org/officeDocument/2006/relationships/image" Target="../media/image26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21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3900" y="12954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Beyond Set </a:t>
            </a:r>
            <a:r>
              <a:rPr lang="en-US" b="1" dirty="0" err="1" smtClean="0">
                <a:solidFill>
                  <a:srgbClr val="0070C0"/>
                </a:solidFill>
              </a:rPr>
              <a:t>Disjointness</a:t>
            </a:r>
            <a:r>
              <a:rPr lang="en-US" b="1" dirty="0" smtClean="0">
                <a:solidFill>
                  <a:srgbClr val="0070C0"/>
                </a:solidFill>
              </a:rPr>
              <a:t>: </a:t>
            </a:r>
            <a:br>
              <a:rPr lang="en-US" b="1" dirty="0" smtClean="0">
                <a:solidFill>
                  <a:srgbClr val="0070C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The Communication Complexity of Finding the Intersection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Grigory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Yaroslavtsev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http://grigory.us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198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Joint with Brody, </a:t>
            </a:r>
            <a:r>
              <a:rPr lang="en-US" sz="2800" dirty="0" err="1" smtClean="0"/>
              <a:t>Chakrabarti</a:t>
            </a:r>
            <a:r>
              <a:rPr lang="en-US" sz="2800" dirty="0" smtClean="0"/>
              <a:t>, </a:t>
            </a:r>
            <a:r>
              <a:rPr lang="en-US" sz="2800" dirty="0" err="1" smtClean="0"/>
              <a:t>Kondapally</a:t>
            </a:r>
            <a:r>
              <a:rPr lang="en-US" sz="2800" dirty="0" smtClean="0"/>
              <a:t> and Woodruff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716379"/>
            <a:ext cx="1981200" cy="65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16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5289764"/>
              </p:ext>
            </p:extLst>
          </p:nvPr>
        </p:nvGraphicFramePr>
        <p:xfrm>
          <a:off x="457200" y="1600200"/>
          <a:ext cx="8331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69621"/>
              </p:ext>
            </p:extLst>
          </p:nvPr>
        </p:nvGraphicFramePr>
        <p:xfrm>
          <a:off x="4114800" y="2798689"/>
          <a:ext cx="10668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</a:tblGrid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91000" y="5560647"/>
                <a:ext cx="990600" cy="1114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𝒌</m:t>
                          </m:r>
                        </m:num>
                        <m:den>
                          <m:func>
                            <m:func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32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560647"/>
                <a:ext cx="990600" cy="1114088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86400" y="3886200"/>
                <a:ext cx="1447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886200"/>
                <a:ext cx="14478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>
            <a:off x="1600200" y="1752600"/>
            <a:ext cx="3200400" cy="2133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800600" y="1752600"/>
            <a:ext cx="2667000" cy="2133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76200" y="3886200"/>
                <a:ext cx="3962400" cy="9221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𝑐𝑜𝑙𝑙𝑖𝑠𝑖𝑜𝑛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𝑂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 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log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sz="24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𝒌</m:t>
                              </m:r>
                              <m:r>
                                <a:rPr lang="en-US" sz="2400" b="0" i="1" smtClean="0">
                                  <a:latin typeface="Cambria Math"/>
                                </a:rPr>
                                <m:t> 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" y="3886200"/>
                <a:ext cx="3962400" cy="92217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101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Collisions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226937"/>
              </p:ext>
            </p:extLst>
          </p:nvPr>
        </p:nvGraphicFramePr>
        <p:xfrm>
          <a:off x="685800" y="2438400"/>
          <a:ext cx="10668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</a:tblGrid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40229" y="5112823"/>
                <a:ext cx="990600" cy="874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</m:num>
                      <m:den>
                        <m:func>
                          <m:func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𝒌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3200" dirty="0" smtClean="0"/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229" y="5112823"/>
                <a:ext cx="990600" cy="8740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905000" y="3624921"/>
                <a:ext cx="1447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624921"/>
                <a:ext cx="14478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408818"/>
              </p:ext>
            </p:extLst>
          </p:nvPr>
        </p:nvGraphicFramePr>
        <p:xfrm>
          <a:off x="6248400" y="2438400"/>
          <a:ext cx="10668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</a:tblGrid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368143" y="5156624"/>
                <a:ext cx="990600" cy="874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</m:num>
                      <m:den>
                        <m:func>
                          <m:func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𝒌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3200" dirty="0" smtClean="0"/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8143" y="5156624"/>
                <a:ext cx="990600" cy="87408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467600" y="3603925"/>
                <a:ext cx="1447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3603925"/>
                <a:ext cx="1447800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366289"/>
              </p:ext>
            </p:extLst>
          </p:nvPr>
        </p:nvGraphicFramePr>
        <p:xfrm>
          <a:off x="3581400" y="2438400"/>
          <a:ext cx="10668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</a:tblGrid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7045849"/>
              </p:ext>
            </p:extLst>
          </p:nvPr>
        </p:nvGraphicFramePr>
        <p:xfrm>
          <a:off x="457200" y="1600200"/>
          <a:ext cx="8331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1600200" y="1752600"/>
            <a:ext cx="2667000" cy="1851325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267200" y="1752600"/>
            <a:ext cx="3200400" cy="1851325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657600" y="1806275"/>
            <a:ext cx="609600" cy="871987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267200" y="1806274"/>
            <a:ext cx="685800" cy="871987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495800" y="1795013"/>
            <a:ext cx="1905000" cy="1808912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3962400" y="1795013"/>
            <a:ext cx="381000" cy="2243587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667000" y="1795013"/>
            <a:ext cx="990600" cy="1329187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2667000" y="5299369"/>
            <a:ext cx="4000500" cy="470000"/>
            <a:chOff x="2171700" y="5486400"/>
            <a:chExt cx="4000500" cy="470000"/>
          </a:xfrm>
        </p:grpSpPr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2171700" y="5486400"/>
                  <a:ext cx="4000500" cy="47000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𝑺</m:t>
                      </m:r>
                      <m:r>
                        <a:rPr lang="en-US" sz="2400" b="1" i="1">
                          <a:latin typeface="Cambria Math"/>
                        </a:rPr>
                        <m:t>∩</m:t>
                      </m:r>
                      <m:r>
                        <a:rPr lang="en-US" sz="24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𝑻</m:t>
                      </m:r>
                      <m:r>
                        <a:rPr lang="en-US" sz="2400" i="1">
                          <a:latin typeface="Cambria Math"/>
                        </a:rPr>
                        <m:t>⊆</m:t>
                      </m:r>
                      <m:r>
                        <a:rPr lang="en-US" sz="24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𝑺</m:t>
                      </m:r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∩ </m:t>
                      </m:r>
                      <m:sSup>
                        <m:sSup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𝑯</m:t>
                          </m:r>
                        </m:e>
                        <m:sup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𝟏</m:t>
                          </m:r>
                        </m:sup>
                      </m:sSup>
                      <m:d>
                        <m:d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/>
                      </m:d>
                      <m:r>
                        <a:rPr lang="en-US" sz="24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</m:oMath>
                  </a14:m>
                  <a:r>
                    <a:rPr lang="en-US" sz="2400" dirty="0" smtClean="0"/>
                    <a:t> </a:t>
                  </a:r>
                  <a:endParaRPr lang="en-US" sz="2400" dirty="0"/>
                </a:p>
              </p:txBody>
            </p:sp>
          </mc:Choice>
          <mc:Fallback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1700" y="5486400"/>
                  <a:ext cx="4000500" cy="47000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 l="-45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35" name="Content Placeholder 3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237960039"/>
                    </p:ext>
                  </p:extLst>
                </p:nvPr>
              </p:nvGraphicFramePr>
              <p:xfrm>
                <a:off x="4572000" y="5535980"/>
                <a:ext cx="304800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304800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endParaRPr lang="en-US" dirty="0"/>
                          </a:p>
                        </a:txBody>
                        <a:tcPr>
                          <a:pattFill prst="lgCheck">
                            <a:fgClr>
                              <a:srgbClr val="FF0000"/>
                            </a:fgClr>
                            <a:bgClr>
                              <a:srgbClr val="00B050"/>
                            </a:bgClr>
                          </a:pattFill>
                        </a:tcPr>
                      </a:tc>
                    </a:tr>
                  </a:tbl>
                </a:graphicData>
              </a:graphic>
            </p:graphicFrame>
          </mc:Choice>
          <mc:Fallback xmlns="">
            <p:graphicFrame>
              <p:nvGraphicFramePr>
                <p:cNvPr id="35" name="Content Placeholder 3"/>
                <p:cNvGraphicFramePr>
                  <a:graphicFrameLocks/>
                </p:cNvGraphicFramePr>
                <p:nvPr>
                  <p:extLst>
                    <p:ext uri="{D42A27DB-BD31-4B8C-83A1-F6EECF244321}">
                      <p14:modId xmlns:p14="http://schemas.microsoft.com/office/powerpoint/2010/main" val="3237960039"/>
                    </p:ext>
                  </p:extLst>
                </p:nvPr>
              </p:nvGraphicFramePr>
              <p:xfrm>
                <a:off x="4572000" y="5535980"/>
                <a:ext cx="304800" cy="370840"/>
              </p:xfrm>
              <a:graphic>
                <a:graphicData uri="http://schemas.openxmlformats.org/drawingml/2006/table">
                  <a:tbl>
                    <a:tblPr firstRow="1" bandRow="1">
                      <a:tableStyleId>{5C22544A-7EE6-4342-B048-85BDC9FD1C3A}</a:tableStyleId>
                    </a:tblPr>
                    <a:tblGrid>
                      <a:gridCol w="304800"/>
                    </a:tblGrid>
                    <a:tr h="370840">
                      <a:tc>
                        <a:txBody>
                          <a:bodyPr/>
                          <a:lstStyle/>
                          <a:p>
                            <a:endParaRPr lang="en-US" dirty="0"/>
                          </a:p>
                        </a:txBody>
                        <a:tcPr>
                          <a:pattFill prst="lgCheck">
                            <a:fgClr>
                              <a:srgbClr val="FF0000"/>
                            </a:fgClr>
                            <a:bgClr>
                              <a:srgbClr val="00B050"/>
                            </a:bgClr>
                          </a:pattFill>
                        </a:tcPr>
                      </a:tc>
                    </a:tr>
                  </a:tbl>
                </a:graphicData>
              </a:graphic>
            </p:graphicFrame>
          </mc:Fallback>
        </mc:AlternateContent>
      </p:grpSp>
      <p:sp>
        <p:nvSpPr>
          <p:cNvPr id="11" name="TextBox 10"/>
          <p:cNvSpPr txBox="1"/>
          <p:nvPr/>
        </p:nvSpPr>
        <p:spPr>
          <a:xfrm>
            <a:off x="7543800" y="457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934200" y="457200"/>
                <a:ext cx="2209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57200"/>
                <a:ext cx="22098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/>
              <p:cNvSpPr txBox="1"/>
              <p:nvPr/>
            </p:nvSpPr>
            <p:spPr>
              <a:xfrm>
                <a:off x="2667000" y="5769369"/>
                <a:ext cx="4000500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B050"/>
                        </a:solidFill>
                        <a:latin typeface="Cambria Math"/>
                      </a:rPr>
                      <m:t>𝑺</m:t>
                    </m:r>
                    <m:r>
                      <a:rPr lang="en-US" sz="2400" b="1" i="1">
                        <a:latin typeface="Cambria Math"/>
                      </a:rPr>
                      <m:t>∩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𝑻</m:t>
                    </m:r>
                    <m:r>
                      <a:rPr lang="en-US" sz="2400" i="1">
                        <a:latin typeface="Cambria Math"/>
                      </a:rPr>
                      <m:t>⊆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𝑻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∩ </m:t>
                    </m:r>
                    <m:sSup>
                      <m:sSup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𝑯</m:t>
                        </m:r>
                      </m:e>
                      <m:sup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p>
                    </m:sSup>
                    <m:d>
                      <m:dPr>
                        <m:ctrlPr>
                          <a:rPr lang="en-US" sz="24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/>
                    </m:d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5769369"/>
                <a:ext cx="4000500" cy="470000"/>
              </a:xfrm>
              <a:prstGeom prst="rect">
                <a:avLst/>
              </a:prstGeom>
              <a:blipFill rotWithShape="1">
                <a:blip r:embed="rId8"/>
                <a:stretch>
                  <a:fillRect l="-4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464506" y="6225686"/>
                <a:ext cx="8305800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/>
                  <a:t>Key fact</a:t>
                </a:r>
                <a:r>
                  <a:rPr lang="en-US" sz="2400" dirty="0" smtClean="0"/>
                  <a:t>: If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B050"/>
                        </a:solidFill>
                        <a:latin typeface="Cambria Math"/>
                      </a:rPr>
                      <m:t>𝑺</m:t>
                    </m:r>
                    <m:r>
                      <a:rPr lang="en-US" sz="2400" b="1" i="1">
                        <a:latin typeface="Cambria Math"/>
                      </a:rPr>
                      <m:t>∩ </m:t>
                    </m:r>
                    <m:sSup>
                      <m:sSupPr>
                        <m:ctrlPr>
                          <a:rPr lang="en-US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𝑯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−</m:t>
                        </m:r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sup>
                    </m:sSup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/>
                    </m:d>
                    <m:r>
                      <a:rPr lang="en-US" sz="2400" b="1" i="1" smtClean="0"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  <a:latin typeface="Cambria Math"/>
                      </a:rPr>
                      <m:t>𝑻</m:t>
                    </m:r>
                    <m:r>
                      <a:rPr lang="en-US" sz="2400" b="1" i="1">
                        <a:latin typeface="Cambria Math"/>
                      </a:rPr>
                      <m:t>∩ </m:t>
                    </m:r>
                    <m:sSup>
                      <m:sSupPr>
                        <m:ctrlPr>
                          <a:rPr lang="en-US" sz="2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𝑯</m:t>
                        </m:r>
                      </m:e>
                      <m:sup>
                        <m:r>
                          <a:rPr lang="en-US" sz="2400" b="1" i="1">
                            <a:latin typeface="Cambria Math"/>
                          </a:rPr>
                          <m:t>−</m:t>
                        </m:r>
                        <m:r>
                          <a:rPr lang="en-US" sz="2400" b="1" i="1">
                            <a:latin typeface="Cambria Math"/>
                          </a:rPr>
                          <m:t>𝟏</m:t>
                        </m:r>
                      </m:sup>
                    </m:sSup>
                    <m:d>
                      <m:dPr>
                        <m:ctrlPr>
                          <a:rPr lang="en-US" sz="2400" b="1" i="1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/>
                          </a:rPr>
                          <m:t>  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e>
                    </m:d>
                  </m:oMath>
                </a14:m>
                <a:r>
                  <a:rPr lang="en-US" sz="2400" dirty="0" smtClean="0"/>
                  <a:t> then also = </a:t>
                </a:r>
                <a14:m>
                  <m:oMath xmlns:m="http://schemas.openxmlformats.org/officeDocument/2006/math">
                    <m:r>
                      <a:rPr lang="en-US" sz="2400" b="1" i="1">
                        <a:solidFill>
                          <a:srgbClr val="00B050"/>
                        </a:solidFill>
                        <a:latin typeface="Cambria Math"/>
                      </a:rPr>
                      <m:t>𝑺</m:t>
                    </m:r>
                    <m:r>
                      <a:rPr lang="en-US" sz="2400" b="1" i="1">
                        <a:latin typeface="Cambria Math"/>
                      </a:rPr>
                      <m:t>∩</m:t>
                    </m:r>
                    <m:r>
                      <a:rPr lang="en-US" sz="2400" b="1" i="1">
                        <a:solidFill>
                          <a:srgbClr val="FF0000"/>
                        </a:solidFill>
                        <a:latin typeface="Cambria Math"/>
                      </a:rPr>
                      <m:t>𝑻</m:t>
                    </m:r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06" y="6225686"/>
                <a:ext cx="8305800" cy="470000"/>
              </a:xfrm>
              <a:prstGeom prst="rect">
                <a:avLst/>
              </a:prstGeom>
              <a:blipFill rotWithShape="1">
                <a:blip r:embed="rId9"/>
                <a:stretch>
                  <a:fillRect l="-1101" t="-7792" b="-29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6196830"/>
              </p:ext>
            </p:extLst>
          </p:nvPr>
        </p:nvGraphicFramePr>
        <p:xfrm>
          <a:off x="5107405" y="5821489"/>
          <a:ext cx="304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3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0397405"/>
              </p:ext>
            </p:extLst>
          </p:nvPr>
        </p:nvGraphicFramePr>
        <p:xfrm>
          <a:off x="5295900" y="6277806"/>
          <a:ext cx="304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endParaRPr lang="en-US" dirty="0"/>
                    </a:p>
                  </a:txBody>
                  <a:tcPr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3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0247096"/>
              </p:ext>
            </p:extLst>
          </p:nvPr>
        </p:nvGraphicFramePr>
        <p:xfrm>
          <a:off x="3162300" y="6316515"/>
          <a:ext cx="3048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918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Collisions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Second round: </a:t>
                </a:r>
              </a:p>
              <a:p>
                <a:pPr lvl="1"/>
                <a:r>
                  <a:rPr lang="en-US" dirty="0" smtClean="0"/>
                  <a:t>For each bucket send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-bit equality check (total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-communication)</a:t>
                </a:r>
              </a:p>
              <a:p>
                <a:pPr lvl="1"/>
                <a:r>
                  <a:rPr lang="en-US" dirty="0" smtClean="0"/>
                  <a:t>Correct intersection computed in buckets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 where</a:t>
                </a:r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srgbClr val="00B050"/>
                          </a:solidFill>
                          <a:latin typeface="Cambria Math"/>
                        </a:rPr>
                        <m:t>𝑺</m:t>
                      </m:r>
                      <m:r>
                        <a:rPr lang="en-US" b="1" i="1">
                          <a:latin typeface="Cambria Math"/>
                        </a:rPr>
                        <m:t>∩</m:t>
                      </m:r>
                      <m:sSubSup>
                        <m:sSubSupPr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en-US" b="1" i="1" smtClean="0">
                              <a:latin typeface="Cambria Math"/>
                            </a:rPr>
                            <m:t>𝒊</m:t>
                          </m:r>
                        </m:sub>
                        <m:sup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sup>
                      </m:sSubSup>
                      <m:d>
                        <m:dPr>
                          <m:ctrlPr>
                            <a:rPr lang="en-US" b="1" i="1">
                              <a:latin typeface="Cambria Math"/>
                            </a:rPr>
                          </m:ctrlPr>
                        </m:dPr>
                        <m:e/>
                      </m:d>
                      <m:r>
                        <a:rPr lang="en-US" b="1" i="1" smtClean="0">
                          <a:latin typeface="Cambria Math"/>
                        </a:rPr>
                        <m:t>=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/>
                        </a:rPr>
                        <m:t>𝑻</m:t>
                      </m:r>
                      <m:r>
                        <a:rPr lang="en-US" b="1" i="1">
                          <a:latin typeface="Cambria Math"/>
                        </a:rPr>
                        <m:t>∩</m:t>
                      </m:r>
                      <m:sSubSup>
                        <m:sSubSupPr>
                          <m:ctrlPr>
                            <a:rPr lang="en-US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b="1" i="1" smtClean="0">
                              <a:latin typeface="Cambria Math"/>
                            </a:rPr>
                            <m:t>𝑯</m:t>
                          </m:r>
                        </m:e>
                        <m:sub>
                          <m:r>
                            <a:rPr lang="en-US" b="1" i="1">
                              <a:latin typeface="Cambria Math"/>
                            </a:rPr>
                            <m:t>𝒊</m:t>
                          </m:r>
                        </m:sub>
                        <m:sup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sup>
                      </m:sSubSup>
                      <m:d>
                        <m:dPr>
                          <m:ctrlPr>
                            <a:rPr lang="en-US" b="1" i="1">
                              <a:latin typeface="Cambria Math"/>
                            </a:rPr>
                          </m:ctrlPr>
                        </m:dPr>
                        <m:e/>
                      </m:d>
                    </m:oMath>
                  </m:oMathPara>
                </a14:m>
                <a:endParaRPr lang="en-US" dirty="0" smtClean="0"/>
              </a:p>
              <a:p>
                <a:pPr lvl="1"/>
                <a:r>
                  <a:rPr lang="en-US" dirty="0" smtClean="0"/>
                  <a:t>Expected # </a:t>
                </a:r>
                <a:r>
                  <a:rPr lang="en-US" dirty="0" smtClean="0"/>
                  <a:t>items </a:t>
                </a:r>
                <a:r>
                  <a:rPr lang="en-US" dirty="0" smtClean="0"/>
                  <a:t>in incorrect buckets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𝑂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i="1" dirty="0" smtClean="0">
                        <a:latin typeface="Cambria Math"/>
                      </a:rPr>
                      <m:t> / 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/>
                      </a:rPr>
                      <m:t>log</m:t>
                    </m:r>
                    <m:r>
                      <a:rPr lang="en-US" b="1" i="1" dirty="0" smtClean="0">
                        <a:latin typeface="Cambria Math"/>
                      </a:rPr>
                      <m:t>⁡</m:t>
                    </m:r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lvl="1"/>
                <a:r>
                  <a:rPr lang="en-US" dirty="0" smtClean="0"/>
                  <a:t>Use 1-round protocol for incorrect </a:t>
                </a:r>
                <a:r>
                  <a:rPr lang="en-US" dirty="0" smtClean="0"/>
                  <a:t>buckets</a:t>
                </a:r>
                <a:endParaRPr lang="en-US" dirty="0" smtClean="0"/>
              </a:p>
              <a:p>
                <a:pPr lvl="1"/>
                <a:r>
                  <a:rPr lang="en-US" dirty="0" smtClean="0"/>
                  <a:t>Total communication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𝑂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/>
                      </a:rPr>
                      <m:t>log</m:t>
                    </m:r>
                    <m:r>
                      <a:rPr lang="en-US" i="1" dirty="0" smtClean="0">
                        <a:latin typeface="Cambria Math"/>
                      </a:rPr>
                      <m:t>⁡</m:t>
                    </m:r>
                    <m:r>
                      <m:rPr>
                        <m:sty m:val="p"/>
                      </m:rPr>
                      <a:rPr lang="en-US" i="1" dirty="0" err="1" smtClean="0">
                        <a:latin typeface="Cambria Math"/>
                      </a:rPr>
                      <m:t>log</m:t>
                    </m:r>
                    <m:r>
                      <a:rPr lang="en-US" i="1" dirty="0" smtClean="0">
                        <a:latin typeface="Cambria Math"/>
                      </a:rPr>
                      <m:t>⁡</m:t>
                    </m:r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686800" cy="4525963"/>
              </a:xfrm>
              <a:blipFill rotWithShape="1">
                <a:blip r:embed="rId2"/>
                <a:stretch>
                  <a:fillRect l="-154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068703"/>
              </p:ext>
            </p:extLst>
          </p:nvPr>
        </p:nvGraphicFramePr>
        <p:xfrm>
          <a:off x="3886200" y="3657600"/>
          <a:ext cx="304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9400455"/>
              </p:ext>
            </p:extLst>
          </p:nvPr>
        </p:nvGraphicFramePr>
        <p:xfrm>
          <a:off x="6172200" y="3657600"/>
          <a:ext cx="304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58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Main protocol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0773477"/>
              </p:ext>
            </p:extLst>
          </p:nvPr>
        </p:nvGraphicFramePr>
        <p:xfrm>
          <a:off x="520700" y="2133600"/>
          <a:ext cx="8331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674197"/>
              </p:ext>
            </p:extLst>
          </p:nvPr>
        </p:nvGraphicFramePr>
        <p:xfrm>
          <a:off x="4114800" y="2703731"/>
          <a:ext cx="10668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</a:tblGrid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0600" y="4151531"/>
                <a:ext cx="2286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dirty="0" smtClean="0">
                          <a:latin typeface="Cambria Math"/>
                        </a:rPr>
                        <m:t>𝑂</m:t>
                      </m:r>
                      <m:r>
                        <a:rPr lang="en-US" sz="3600" b="0" i="1" dirty="0" smtClean="0">
                          <a:latin typeface="Cambria Math"/>
                        </a:rPr>
                        <m:t>(1)</m:t>
                      </m:r>
                    </m:oMath>
                  </m:oMathPara>
                </a14:m>
                <a:endParaRPr lang="en-US" sz="36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151531"/>
                <a:ext cx="2286000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2895600" y="4474696"/>
            <a:ext cx="3581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91000" y="5465689"/>
                <a:ext cx="4953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/>
                        <a:ea typeface="Cambria Math" panose="02040503050406030204" pitchFamily="18" charset="0"/>
                      </a:rPr>
                      <m:t>𝒌</m:t>
                    </m:r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# of buckets</a:t>
                </a:r>
                <a:endParaRPr lang="en-US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465689"/>
                <a:ext cx="4953000" cy="646331"/>
              </a:xfrm>
              <a:prstGeom prst="rect">
                <a:avLst/>
              </a:prstGeom>
              <a:blipFill rotWithShape="1">
                <a:blip r:embed="rId3"/>
                <a:stretch>
                  <a:fillRect t="-14151" b="-34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18971" y="1371600"/>
                <a:ext cx="36195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𝒉</m:t>
                      </m:r>
                      <m:r>
                        <a:rPr lang="en-US" sz="32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𝒏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→[</m:t>
                      </m:r>
                      <m:r>
                        <a:rPr lang="en-US" sz="3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sz="32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8971" y="1371600"/>
                <a:ext cx="36195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838200" y="2286000"/>
            <a:ext cx="3429000" cy="28956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905000" y="2311400"/>
            <a:ext cx="2923721" cy="28702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45443" y="2336800"/>
            <a:ext cx="2026557" cy="28448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72000" y="2351314"/>
            <a:ext cx="457200" cy="2830286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800600" y="2286000"/>
            <a:ext cx="838200" cy="24384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191000" y="2311400"/>
            <a:ext cx="1676400" cy="24130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495800" y="2307771"/>
            <a:ext cx="2171700" cy="242025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800600" y="2315029"/>
            <a:ext cx="2857500" cy="145142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800600" y="2351314"/>
            <a:ext cx="3352800" cy="1915886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495800" y="2315029"/>
            <a:ext cx="4191000" cy="1952171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91300" y="3936087"/>
            <a:ext cx="2476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Expected </a:t>
            </a:r>
          </a:p>
          <a:p>
            <a:r>
              <a:rPr lang="en-US" sz="3200" dirty="0" smtClean="0"/>
              <a:t># of elements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807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Verification tree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982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021424" y="1352657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21424" y="2470670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6724" y="2470669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26324" y="2470669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11624" y="2470669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269324" y="2472659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54624" y="2470667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74224" y="2470670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>
            <a:stCxn id="7" idx="2"/>
            <a:endCxn id="3" idx="7"/>
          </p:cNvCxnSpPr>
          <p:nvPr/>
        </p:nvCxnSpPr>
        <p:spPr>
          <a:xfrm flipV="1">
            <a:off x="706724" y="1379949"/>
            <a:ext cx="3477302" cy="11839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7"/>
            <a:endCxn id="3" idx="6"/>
          </p:cNvCxnSpPr>
          <p:nvPr/>
        </p:nvCxnSpPr>
        <p:spPr>
          <a:xfrm flipV="1">
            <a:off x="1974226" y="1445837"/>
            <a:ext cx="2237698" cy="10521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3"/>
            <a:endCxn id="3" idx="7"/>
          </p:cNvCxnSpPr>
          <p:nvPr/>
        </p:nvCxnSpPr>
        <p:spPr>
          <a:xfrm flipV="1">
            <a:off x="2982522" y="1379949"/>
            <a:ext cx="1201504" cy="124978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4"/>
            <a:endCxn id="3" idx="4"/>
          </p:cNvCxnSpPr>
          <p:nvPr/>
        </p:nvCxnSpPr>
        <p:spPr>
          <a:xfrm flipV="1">
            <a:off x="4116674" y="1539016"/>
            <a:ext cx="0" cy="11180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1"/>
            <a:endCxn id="3" idx="5"/>
          </p:cNvCxnSpPr>
          <p:nvPr/>
        </p:nvCxnSpPr>
        <p:spPr>
          <a:xfrm flipH="1" flipV="1">
            <a:off x="4184026" y="1511724"/>
            <a:ext cx="970196" cy="98623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" idx="5"/>
          </p:cNvCxnSpPr>
          <p:nvPr/>
        </p:nvCxnSpPr>
        <p:spPr>
          <a:xfrm flipH="1" flipV="1">
            <a:off x="4184026" y="1511724"/>
            <a:ext cx="2244568" cy="10895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</p:cNvCxnSpPr>
          <p:nvPr/>
        </p:nvCxnSpPr>
        <p:spPr>
          <a:xfrm flipH="1" flipV="1">
            <a:off x="4116674" y="1445836"/>
            <a:ext cx="3257550" cy="11180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312610" y="377806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48080" y="3778062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58255" y="377806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003719" y="377806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stCxn id="43" idx="0"/>
          </p:cNvCxnSpPr>
          <p:nvPr/>
        </p:nvCxnSpPr>
        <p:spPr>
          <a:xfrm flipH="1" flipV="1">
            <a:off x="801974" y="2601317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2" idx="0"/>
          </p:cNvCxnSpPr>
          <p:nvPr/>
        </p:nvCxnSpPr>
        <p:spPr>
          <a:xfrm flipV="1">
            <a:off x="643330" y="2601319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41" idx="4"/>
            <a:endCxn id="7" idx="3"/>
          </p:cNvCxnSpPr>
          <p:nvPr/>
        </p:nvCxnSpPr>
        <p:spPr>
          <a:xfrm flipV="1">
            <a:off x="407860" y="2629736"/>
            <a:ext cx="326762" cy="13346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4" idx="4"/>
            <a:endCxn id="7" idx="0"/>
          </p:cNvCxnSpPr>
          <p:nvPr/>
        </p:nvCxnSpPr>
        <p:spPr>
          <a:xfrm flipH="1" flipV="1">
            <a:off x="801974" y="2470669"/>
            <a:ext cx="296995" cy="149375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1430624" y="374860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666094" y="3748602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876269" y="374860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121733" y="374860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>
            <a:stCxn id="64" idx="0"/>
          </p:cNvCxnSpPr>
          <p:nvPr/>
        </p:nvCxnSpPr>
        <p:spPr>
          <a:xfrm flipH="1" flipV="1">
            <a:off x="1919988" y="2571857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3" idx="0"/>
          </p:cNvCxnSpPr>
          <p:nvPr/>
        </p:nvCxnSpPr>
        <p:spPr>
          <a:xfrm flipV="1">
            <a:off x="1761344" y="2571859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2" idx="4"/>
          </p:cNvCxnSpPr>
          <p:nvPr/>
        </p:nvCxnSpPr>
        <p:spPr>
          <a:xfrm flipV="1">
            <a:off x="1525874" y="2600276"/>
            <a:ext cx="326762" cy="13346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5" idx="0"/>
          </p:cNvCxnSpPr>
          <p:nvPr/>
        </p:nvCxnSpPr>
        <p:spPr>
          <a:xfrm flipH="1" flipV="1">
            <a:off x="1960590" y="2645563"/>
            <a:ext cx="256393" cy="11030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2573624" y="374860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809094" y="3748602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3019269" y="374860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264733" y="374860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>
            <a:stCxn id="81" idx="0"/>
          </p:cNvCxnSpPr>
          <p:nvPr/>
        </p:nvCxnSpPr>
        <p:spPr>
          <a:xfrm flipH="1" flipV="1">
            <a:off x="3062988" y="2571857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80" idx="0"/>
          </p:cNvCxnSpPr>
          <p:nvPr/>
        </p:nvCxnSpPr>
        <p:spPr>
          <a:xfrm flipV="1">
            <a:off x="2904344" y="2571859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9" idx="4"/>
          </p:cNvCxnSpPr>
          <p:nvPr/>
        </p:nvCxnSpPr>
        <p:spPr>
          <a:xfrm flipV="1">
            <a:off x="2668874" y="2600276"/>
            <a:ext cx="326762" cy="13346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82" idx="0"/>
          </p:cNvCxnSpPr>
          <p:nvPr/>
        </p:nvCxnSpPr>
        <p:spPr>
          <a:xfrm flipH="1" flipV="1">
            <a:off x="3103590" y="2645563"/>
            <a:ext cx="256393" cy="11030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3640424" y="374860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3875894" y="3748602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086069" y="374860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4331533" y="374860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>
            <a:stCxn id="89" idx="0"/>
          </p:cNvCxnSpPr>
          <p:nvPr/>
        </p:nvCxnSpPr>
        <p:spPr>
          <a:xfrm flipH="1" flipV="1">
            <a:off x="4129788" y="2571857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88" idx="0"/>
          </p:cNvCxnSpPr>
          <p:nvPr/>
        </p:nvCxnSpPr>
        <p:spPr>
          <a:xfrm flipV="1">
            <a:off x="3971144" y="2571859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87" idx="4"/>
          </p:cNvCxnSpPr>
          <p:nvPr/>
        </p:nvCxnSpPr>
        <p:spPr>
          <a:xfrm flipV="1">
            <a:off x="3735674" y="2600276"/>
            <a:ext cx="326762" cy="13346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90" idx="0"/>
          </p:cNvCxnSpPr>
          <p:nvPr/>
        </p:nvCxnSpPr>
        <p:spPr>
          <a:xfrm flipH="1" flipV="1">
            <a:off x="4170390" y="2645563"/>
            <a:ext cx="256393" cy="11030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4783424" y="374860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5018894" y="3748602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5229069" y="374860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5474533" y="374860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/>
          <p:cNvCxnSpPr>
            <a:stCxn id="97" idx="0"/>
          </p:cNvCxnSpPr>
          <p:nvPr/>
        </p:nvCxnSpPr>
        <p:spPr>
          <a:xfrm flipH="1" flipV="1">
            <a:off x="5272788" y="2571857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6" idx="0"/>
          </p:cNvCxnSpPr>
          <p:nvPr/>
        </p:nvCxnSpPr>
        <p:spPr>
          <a:xfrm flipV="1">
            <a:off x="5114144" y="2571859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95" idx="4"/>
          </p:cNvCxnSpPr>
          <p:nvPr/>
        </p:nvCxnSpPr>
        <p:spPr>
          <a:xfrm flipV="1">
            <a:off x="4878674" y="2600276"/>
            <a:ext cx="326762" cy="13346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8" idx="0"/>
          </p:cNvCxnSpPr>
          <p:nvPr/>
        </p:nvCxnSpPr>
        <p:spPr>
          <a:xfrm flipH="1" flipV="1">
            <a:off x="5313390" y="2645563"/>
            <a:ext cx="256393" cy="11030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5926424" y="374860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6161894" y="3748602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6372069" y="374860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6617533" y="374860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6"/>
          <p:cNvCxnSpPr>
            <a:stCxn id="105" idx="0"/>
          </p:cNvCxnSpPr>
          <p:nvPr/>
        </p:nvCxnSpPr>
        <p:spPr>
          <a:xfrm flipH="1" flipV="1">
            <a:off x="6415788" y="2571857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04" idx="0"/>
          </p:cNvCxnSpPr>
          <p:nvPr/>
        </p:nvCxnSpPr>
        <p:spPr>
          <a:xfrm flipV="1">
            <a:off x="6257144" y="2571859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3" idx="4"/>
          </p:cNvCxnSpPr>
          <p:nvPr/>
        </p:nvCxnSpPr>
        <p:spPr>
          <a:xfrm flipV="1">
            <a:off x="6021674" y="2600276"/>
            <a:ext cx="326762" cy="13346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6" idx="0"/>
          </p:cNvCxnSpPr>
          <p:nvPr/>
        </p:nvCxnSpPr>
        <p:spPr>
          <a:xfrm flipH="1" flipV="1">
            <a:off x="6456390" y="2645563"/>
            <a:ext cx="256393" cy="11030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7026015" y="374860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7261485" y="3748602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7471660" y="374860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7717124" y="374860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/>
          <p:cNvCxnSpPr>
            <a:stCxn id="113" idx="0"/>
          </p:cNvCxnSpPr>
          <p:nvPr/>
        </p:nvCxnSpPr>
        <p:spPr>
          <a:xfrm flipH="1" flipV="1">
            <a:off x="7515379" y="2571857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12" idx="0"/>
          </p:cNvCxnSpPr>
          <p:nvPr/>
        </p:nvCxnSpPr>
        <p:spPr>
          <a:xfrm flipV="1">
            <a:off x="7356735" y="2571859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11" idx="4"/>
          </p:cNvCxnSpPr>
          <p:nvPr/>
        </p:nvCxnSpPr>
        <p:spPr>
          <a:xfrm flipV="1">
            <a:off x="7121265" y="2600276"/>
            <a:ext cx="326762" cy="13346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14" idx="0"/>
          </p:cNvCxnSpPr>
          <p:nvPr/>
        </p:nvCxnSpPr>
        <p:spPr>
          <a:xfrm flipH="1" flipV="1">
            <a:off x="7555981" y="2645563"/>
            <a:ext cx="256393" cy="11030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Rectangle 118"/>
              <p:cNvSpPr/>
              <p:nvPr/>
            </p:nvSpPr>
            <p:spPr>
              <a:xfrm>
                <a:off x="6391694" y="1351955"/>
                <a:ext cx="2298899" cy="8740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</m:num>
                      <m:den>
                        <m:func>
                          <m:funcPr>
                            <m:ctrlPr>
                              <a:rPr lang="en-US" sz="32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3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𝒌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-degree</a:t>
                </a:r>
                <a:endParaRPr lang="en-US" sz="3200" dirty="0"/>
              </a:p>
            </p:txBody>
          </p:sp>
        </mc:Choice>
        <mc:Fallback xmlns="">
          <p:sp>
            <p:nvSpPr>
              <p:cNvPr id="119" name="Rectangle 1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1694" y="1351955"/>
                <a:ext cx="2298899" cy="874085"/>
              </a:xfrm>
              <a:prstGeom prst="rect">
                <a:avLst/>
              </a:prstGeom>
              <a:blipFill rotWithShape="1">
                <a:blip r:embed="rId2"/>
                <a:stretch>
                  <a:fillRect r="-6101" b="-2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/>
              <p:cNvSpPr/>
              <p:nvPr/>
            </p:nvSpPr>
            <p:spPr>
              <a:xfrm>
                <a:off x="7717124" y="2622446"/>
                <a:ext cx="1472967" cy="8774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en-US" sz="32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3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𝒌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en-US" sz="3200" i="1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log</m:t>
                            </m:r>
                            <m:r>
                              <a:rPr lang="en-US" sz="3200" b="0" i="0" smtClean="0">
                                <a:latin typeface="Cambria Math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US" sz="32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3200" b="1" i="1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𝒌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7124" y="2622446"/>
                <a:ext cx="1472967" cy="8774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TextBox 120"/>
          <p:cNvSpPr txBox="1"/>
          <p:nvPr/>
        </p:nvSpPr>
        <p:spPr>
          <a:xfrm>
            <a:off x="3514567" y="3061156"/>
            <a:ext cx="11117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…</a:t>
            </a:r>
            <a:endParaRPr lang="en-US" sz="9600" dirty="0"/>
          </a:p>
        </p:txBody>
      </p:sp>
      <p:sp>
        <p:nvSpPr>
          <p:cNvPr id="122" name="Oval 121"/>
          <p:cNvSpPr/>
          <p:nvPr/>
        </p:nvSpPr>
        <p:spPr>
          <a:xfrm>
            <a:off x="738888" y="445988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580244" y="5767274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790419" y="576727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/>
          <p:cNvCxnSpPr>
            <a:stCxn id="125" idx="0"/>
          </p:cNvCxnSpPr>
          <p:nvPr/>
        </p:nvCxnSpPr>
        <p:spPr>
          <a:xfrm flipH="1" flipV="1">
            <a:off x="834138" y="4590529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24" idx="0"/>
          </p:cNvCxnSpPr>
          <p:nvPr/>
        </p:nvCxnSpPr>
        <p:spPr>
          <a:xfrm flipV="1">
            <a:off x="675494" y="4590531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Oval 130"/>
          <p:cNvSpPr/>
          <p:nvPr/>
        </p:nvSpPr>
        <p:spPr>
          <a:xfrm>
            <a:off x="1301644" y="4449848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/>
          <p:cNvSpPr/>
          <p:nvPr/>
        </p:nvSpPr>
        <p:spPr>
          <a:xfrm>
            <a:off x="1143000" y="575724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1353175" y="5757240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>
            <a:stCxn id="133" idx="0"/>
          </p:cNvCxnSpPr>
          <p:nvPr/>
        </p:nvCxnSpPr>
        <p:spPr>
          <a:xfrm flipH="1" flipV="1">
            <a:off x="1396894" y="4580496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32" idx="0"/>
          </p:cNvCxnSpPr>
          <p:nvPr/>
        </p:nvCxnSpPr>
        <p:spPr>
          <a:xfrm flipV="1">
            <a:off x="1238250" y="4580498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Oval 150"/>
          <p:cNvSpPr/>
          <p:nvPr/>
        </p:nvSpPr>
        <p:spPr>
          <a:xfrm>
            <a:off x="1862213" y="4449848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Oval 151"/>
          <p:cNvSpPr/>
          <p:nvPr/>
        </p:nvSpPr>
        <p:spPr>
          <a:xfrm>
            <a:off x="1703569" y="575724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1913744" y="5757240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/>
          <p:cNvCxnSpPr>
            <a:stCxn id="153" idx="0"/>
          </p:cNvCxnSpPr>
          <p:nvPr/>
        </p:nvCxnSpPr>
        <p:spPr>
          <a:xfrm flipH="1" flipV="1">
            <a:off x="1957463" y="4580496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152" idx="0"/>
          </p:cNvCxnSpPr>
          <p:nvPr/>
        </p:nvCxnSpPr>
        <p:spPr>
          <a:xfrm flipV="1">
            <a:off x="1798819" y="4580498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/>
          <p:cNvSpPr/>
          <p:nvPr/>
        </p:nvSpPr>
        <p:spPr>
          <a:xfrm>
            <a:off x="2424969" y="4439815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Oval 156"/>
          <p:cNvSpPr/>
          <p:nvPr/>
        </p:nvSpPr>
        <p:spPr>
          <a:xfrm>
            <a:off x="2266325" y="5747208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2476500" y="5747207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Connector 158"/>
          <p:cNvCxnSpPr>
            <a:stCxn id="158" idx="0"/>
          </p:cNvCxnSpPr>
          <p:nvPr/>
        </p:nvCxnSpPr>
        <p:spPr>
          <a:xfrm flipH="1" flipV="1">
            <a:off x="2520219" y="4570463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7" idx="0"/>
          </p:cNvCxnSpPr>
          <p:nvPr/>
        </p:nvCxnSpPr>
        <p:spPr>
          <a:xfrm flipV="1">
            <a:off x="2361575" y="4570465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Oval 160"/>
          <p:cNvSpPr/>
          <p:nvPr/>
        </p:nvSpPr>
        <p:spPr>
          <a:xfrm>
            <a:off x="2948688" y="4439666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2" name="Oval 161"/>
          <p:cNvSpPr/>
          <p:nvPr/>
        </p:nvSpPr>
        <p:spPr>
          <a:xfrm>
            <a:off x="2790044" y="5747059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00219" y="5747058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4" name="Straight Connector 163"/>
          <p:cNvCxnSpPr>
            <a:stCxn id="163" idx="0"/>
          </p:cNvCxnSpPr>
          <p:nvPr/>
        </p:nvCxnSpPr>
        <p:spPr>
          <a:xfrm flipH="1" flipV="1">
            <a:off x="3043938" y="4570314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162" idx="0"/>
          </p:cNvCxnSpPr>
          <p:nvPr/>
        </p:nvCxnSpPr>
        <p:spPr>
          <a:xfrm flipV="1">
            <a:off x="2885294" y="4570316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Oval 165"/>
          <p:cNvSpPr/>
          <p:nvPr/>
        </p:nvSpPr>
        <p:spPr>
          <a:xfrm>
            <a:off x="3511444" y="442963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" name="Oval 166"/>
          <p:cNvSpPr/>
          <p:nvPr/>
        </p:nvSpPr>
        <p:spPr>
          <a:xfrm>
            <a:off x="3352800" y="5737026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562975" y="5737025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9" name="Straight Connector 168"/>
          <p:cNvCxnSpPr>
            <a:stCxn id="168" idx="0"/>
          </p:cNvCxnSpPr>
          <p:nvPr/>
        </p:nvCxnSpPr>
        <p:spPr>
          <a:xfrm flipH="1" flipV="1">
            <a:off x="3606694" y="4560281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67" idx="0"/>
          </p:cNvCxnSpPr>
          <p:nvPr/>
        </p:nvCxnSpPr>
        <p:spPr>
          <a:xfrm flipV="1">
            <a:off x="3448050" y="4560283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Oval 170"/>
          <p:cNvSpPr/>
          <p:nvPr/>
        </p:nvSpPr>
        <p:spPr>
          <a:xfrm>
            <a:off x="4072013" y="442963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3913369" y="5737026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4123544" y="5737025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Straight Connector 173"/>
          <p:cNvCxnSpPr>
            <a:stCxn id="173" idx="0"/>
          </p:cNvCxnSpPr>
          <p:nvPr/>
        </p:nvCxnSpPr>
        <p:spPr>
          <a:xfrm flipH="1" flipV="1">
            <a:off x="4167263" y="4560281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72" idx="0"/>
          </p:cNvCxnSpPr>
          <p:nvPr/>
        </p:nvCxnSpPr>
        <p:spPr>
          <a:xfrm flipV="1">
            <a:off x="4008619" y="4560283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val 175"/>
          <p:cNvSpPr/>
          <p:nvPr/>
        </p:nvSpPr>
        <p:spPr>
          <a:xfrm>
            <a:off x="4634769" y="4419600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val 176"/>
          <p:cNvSpPr/>
          <p:nvPr/>
        </p:nvSpPr>
        <p:spPr>
          <a:xfrm>
            <a:off x="4476125" y="572699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4686300" y="5726992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>
            <a:stCxn id="178" idx="0"/>
          </p:cNvCxnSpPr>
          <p:nvPr/>
        </p:nvCxnSpPr>
        <p:spPr>
          <a:xfrm flipH="1" flipV="1">
            <a:off x="4730019" y="4550248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77" idx="0"/>
          </p:cNvCxnSpPr>
          <p:nvPr/>
        </p:nvCxnSpPr>
        <p:spPr>
          <a:xfrm flipV="1">
            <a:off x="4571375" y="4550250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1" name="Oval 180"/>
          <p:cNvSpPr/>
          <p:nvPr/>
        </p:nvSpPr>
        <p:spPr>
          <a:xfrm>
            <a:off x="5158488" y="4449848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2" name="Oval 181"/>
          <p:cNvSpPr/>
          <p:nvPr/>
        </p:nvSpPr>
        <p:spPr>
          <a:xfrm>
            <a:off x="4999844" y="575724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5210019" y="5757240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4" name="Straight Connector 183"/>
          <p:cNvCxnSpPr>
            <a:stCxn id="183" idx="0"/>
          </p:cNvCxnSpPr>
          <p:nvPr/>
        </p:nvCxnSpPr>
        <p:spPr>
          <a:xfrm flipH="1" flipV="1">
            <a:off x="5253738" y="4580496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stCxn id="182" idx="0"/>
          </p:cNvCxnSpPr>
          <p:nvPr/>
        </p:nvCxnSpPr>
        <p:spPr>
          <a:xfrm flipV="1">
            <a:off x="5095094" y="4580498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Oval 185"/>
          <p:cNvSpPr/>
          <p:nvPr/>
        </p:nvSpPr>
        <p:spPr>
          <a:xfrm>
            <a:off x="5721244" y="4439815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7" name="Oval 186"/>
          <p:cNvSpPr/>
          <p:nvPr/>
        </p:nvSpPr>
        <p:spPr>
          <a:xfrm>
            <a:off x="5562600" y="5747208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5772775" y="5747207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9" name="Straight Connector 188"/>
          <p:cNvCxnSpPr>
            <a:stCxn id="188" idx="0"/>
          </p:cNvCxnSpPr>
          <p:nvPr/>
        </p:nvCxnSpPr>
        <p:spPr>
          <a:xfrm flipH="1" flipV="1">
            <a:off x="5816494" y="4570463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stCxn id="187" idx="0"/>
          </p:cNvCxnSpPr>
          <p:nvPr/>
        </p:nvCxnSpPr>
        <p:spPr>
          <a:xfrm flipV="1">
            <a:off x="5657850" y="4570465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Oval 190"/>
          <p:cNvSpPr/>
          <p:nvPr/>
        </p:nvSpPr>
        <p:spPr>
          <a:xfrm>
            <a:off x="6281813" y="4439815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Oval 191"/>
          <p:cNvSpPr/>
          <p:nvPr/>
        </p:nvSpPr>
        <p:spPr>
          <a:xfrm>
            <a:off x="6123169" y="5747208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6333344" y="5747207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4" name="Straight Connector 193"/>
          <p:cNvCxnSpPr>
            <a:stCxn id="193" idx="0"/>
          </p:cNvCxnSpPr>
          <p:nvPr/>
        </p:nvCxnSpPr>
        <p:spPr>
          <a:xfrm flipH="1" flipV="1">
            <a:off x="6377063" y="4570463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192" idx="0"/>
          </p:cNvCxnSpPr>
          <p:nvPr/>
        </p:nvCxnSpPr>
        <p:spPr>
          <a:xfrm flipV="1">
            <a:off x="6218419" y="4570465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6" name="Oval 195"/>
          <p:cNvSpPr/>
          <p:nvPr/>
        </p:nvSpPr>
        <p:spPr>
          <a:xfrm>
            <a:off x="6844569" y="4429782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Oval 196"/>
          <p:cNvSpPr/>
          <p:nvPr/>
        </p:nvSpPr>
        <p:spPr>
          <a:xfrm>
            <a:off x="6685925" y="5737175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6896100" y="5737174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9" name="Straight Connector 198"/>
          <p:cNvCxnSpPr>
            <a:stCxn id="198" idx="0"/>
          </p:cNvCxnSpPr>
          <p:nvPr/>
        </p:nvCxnSpPr>
        <p:spPr>
          <a:xfrm flipH="1" flipV="1">
            <a:off x="6939819" y="4560430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197" idx="0"/>
          </p:cNvCxnSpPr>
          <p:nvPr/>
        </p:nvCxnSpPr>
        <p:spPr>
          <a:xfrm flipV="1">
            <a:off x="6781175" y="4560432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Oval 200"/>
          <p:cNvSpPr/>
          <p:nvPr/>
        </p:nvSpPr>
        <p:spPr>
          <a:xfrm>
            <a:off x="7368288" y="442963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2" name="Oval 201"/>
          <p:cNvSpPr/>
          <p:nvPr/>
        </p:nvSpPr>
        <p:spPr>
          <a:xfrm>
            <a:off x="7209644" y="5737026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7419819" y="5737025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4" name="Straight Connector 203"/>
          <p:cNvCxnSpPr>
            <a:stCxn id="203" idx="0"/>
          </p:cNvCxnSpPr>
          <p:nvPr/>
        </p:nvCxnSpPr>
        <p:spPr>
          <a:xfrm flipH="1" flipV="1">
            <a:off x="7463538" y="4560281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>
            <a:stCxn id="202" idx="0"/>
          </p:cNvCxnSpPr>
          <p:nvPr/>
        </p:nvCxnSpPr>
        <p:spPr>
          <a:xfrm flipV="1">
            <a:off x="7304894" y="4560283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2" name="Rectangle 261"/>
              <p:cNvSpPr/>
              <p:nvPr/>
            </p:nvSpPr>
            <p:spPr>
              <a:xfrm>
                <a:off x="7555981" y="4815033"/>
                <a:ext cx="137425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28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2800" b="0" i="0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i</m:t>
                              </m:r>
                              <m:r>
                                <m:rPr>
                                  <m:sty m:val="p"/>
                                </m:rPr>
                                <a:rPr lang="en-US" sz="2800">
                                  <a:latin typeface="Cambria Math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e>
                            <m:sup>
                              <m:r>
                                <a:rPr lang="en-US" sz="28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en-US" sz="2800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−1 </m:t>
                              </m:r>
                            </m:sup>
                          </m:sSup>
                        </m:fName>
                        <m:e>
                          <m:r>
                            <a:rPr lang="en-US" sz="2800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𝒌</m:t>
                          </m:r>
                        </m:e>
                      </m:func>
                    </m:oMath>
                  </m:oMathPara>
                </a14:m>
                <a:endParaRPr lang="en-US" sz="2800" dirty="0"/>
              </a:p>
            </p:txBody>
          </p:sp>
        </mc:Choice>
        <mc:Fallback>
          <p:sp>
            <p:nvSpPr>
              <p:cNvPr id="262" name="Rectangle 2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981" y="4815033"/>
                <a:ext cx="1374257" cy="523220"/>
              </a:xfrm>
              <a:prstGeom prst="rect">
                <a:avLst/>
              </a:prstGeom>
              <a:blipFill rotWithShape="1">
                <a:blip r:embed="rId4"/>
                <a:stretch>
                  <a:fillRect r="-8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3" name="TextBox 262"/>
              <p:cNvSpPr txBox="1"/>
              <p:nvPr/>
            </p:nvSpPr>
            <p:spPr>
              <a:xfrm>
                <a:off x="632237" y="6106032"/>
                <a:ext cx="712158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3200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3200" dirty="0" smtClean="0"/>
                  <a:t>buckets = leaves of the verification tree</a:t>
                </a:r>
                <a:endParaRPr lang="en-US" sz="3200" dirty="0"/>
              </a:p>
            </p:txBody>
          </p:sp>
        </mc:Choice>
        <mc:Fallback xmlns="">
          <p:sp>
            <p:nvSpPr>
              <p:cNvPr id="263" name="TextBox 2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37" y="6106032"/>
                <a:ext cx="7121582" cy="584775"/>
              </a:xfrm>
              <a:prstGeom prst="rect">
                <a:avLst/>
              </a:prstGeom>
              <a:blipFill rotWithShape="1">
                <a:blip r:embed="rId5"/>
                <a:stretch>
                  <a:fillRect t="-12500" r="-171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887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41" grpId="0" animBg="1"/>
      <p:bldP spid="42" grpId="0" animBg="1"/>
      <p:bldP spid="43" grpId="0" animBg="1"/>
      <p:bldP spid="44" grpId="0" animBg="1"/>
      <p:bldP spid="62" grpId="0" animBg="1"/>
      <p:bldP spid="63" grpId="0" animBg="1"/>
      <p:bldP spid="64" grpId="0" animBg="1"/>
      <p:bldP spid="65" grpId="0" animBg="1"/>
      <p:bldP spid="79" grpId="0" animBg="1"/>
      <p:bldP spid="80" grpId="0" animBg="1"/>
      <p:bldP spid="81" grpId="0" animBg="1"/>
      <p:bldP spid="82" grpId="0" animBg="1"/>
      <p:bldP spid="87" grpId="0" animBg="1"/>
      <p:bldP spid="88" grpId="0" animBg="1"/>
      <p:bldP spid="89" grpId="0" animBg="1"/>
      <p:bldP spid="90" grpId="0" animBg="1"/>
      <p:bldP spid="95" grpId="0" animBg="1"/>
      <p:bldP spid="96" grpId="0" animBg="1"/>
      <p:bldP spid="97" grpId="0" animBg="1"/>
      <p:bldP spid="98" grpId="0" animBg="1"/>
      <p:bldP spid="103" grpId="0" animBg="1"/>
      <p:bldP spid="104" grpId="0" animBg="1"/>
      <p:bldP spid="105" grpId="0" animBg="1"/>
      <p:bldP spid="106" grpId="0" animBg="1"/>
      <p:bldP spid="111" grpId="0" animBg="1"/>
      <p:bldP spid="112" grpId="0" animBg="1"/>
      <p:bldP spid="113" grpId="0" animBg="1"/>
      <p:bldP spid="114" grpId="0" animBg="1"/>
      <p:bldP spid="119" grpId="0"/>
      <p:bldP spid="120" grpId="0"/>
      <p:bldP spid="121" grpId="0"/>
      <p:bldP spid="122" grpId="0" animBg="1"/>
      <p:bldP spid="124" grpId="0" animBg="1"/>
      <p:bldP spid="125" grpId="0" animBg="1"/>
      <p:bldP spid="131" grpId="0" animBg="1"/>
      <p:bldP spid="132" grpId="0" animBg="1"/>
      <p:bldP spid="133" grpId="0" animBg="1"/>
      <p:bldP spid="151" grpId="0" animBg="1"/>
      <p:bldP spid="152" grpId="0" animBg="1"/>
      <p:bldP spid="153" grpId="0" animBg="1"/>
      <p:bldP spid="156" grpId="0" animBg="1"/>
      <p:bldP spid="157" grpId="0" animBg="1"/>
      <p:bldP spid="158" grpId="0" animBg="1"/>
      <p:bldP spid="161" grpId="0" animBg="1"/>
      <p:bldP spid="162" grpId="0" animBg="1"/>
      <p:bldP spid="163" grpId="0" animBg="1"/>
      <p:bldP spid="166" grpId="0" animBg="1"/>
      <p:bldP spid="167" grpId="0" animBg="1"/>
      <p:bldP spid="168" grpId="0" animBg="1"/>
      <p:bldP spid="171" grpId="0" animBg="1"/>
      <p:bldP spid="172" grpId="0" animBg="1"/>
      <p:bldP spid="173" grpId="0" animBg="1"/>
      <p:bldP spid="176" grpId="0" animBg="1"/>
      <p:bldP spid="177" grpId="0" animBg="1"/>
      <p:bldP spid="178" grpId="0" animBg="1"/>
      <p:bldP spid="181" grpId="0" animBg="1"/>
      <p:bldP spid="182" grpId="0" animBg="1"/>
      <p:bldP spid="183" grpId="0" animBg="1"/>
      <p:bldP spid="186" grpId="0" animBg="1"/>
      <p:bldP spid="187" grpId="0" animBg="1"/>
      <p:bldP spid="188" grpId="0" animBg="1"/>
      <p:bldP spid="191" grpId="0" animBg="1"/>
      <p:bldP spid="192" grpId="0" animBg="1"/>
      <p:bldP spid="193" grpId="0" animBg="1"/>
      <p:bldP spid="196" grpId="0" animBg="1"/>
      <p:bldP spid="197" grpId="0" animBg="1"/>
      <p:bldP spid="198" grpId="0" animBg="1"/>
      <p:bldP spid="201" grpId="0" animBg="1"/>
      <p:bldP spid="202" grpId="0" animBg="1"/>
      <p:bldP spid="203" grpId="0" animBg="1"/>
      <p:bldP spid="262" grpId="0"/>
      <p:bldP spid="2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Verification bottom-up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25968" y="161442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383643" y="2948265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793343" y="297706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>
            <a:stCxn id="6" idx="0"/>
            <a:endCxn id="4" idx="0"/>
          </p:cNvCxnSpPr>
          <p:nvPr/>
        </p:nvCxnSpPr>
        <p:spPr>
          <a:xfrm flipH="1" flipV="1">
            <a:off x="4221218" y="1614421"/>
            <a:ext cx="667375" cy="13626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5" idx="0"/>
            <a:endCxn id="4" idx="3"/>
          </p:cNvCxnSpPr>
          <p:nvPr/>
        </p:nvCxnSpPr>
        <p:spPr>
          <a:xfrm flipV="1">
            <a:off x="3478893" y="1773488"/>
            <a:ext cx="674973" cy="117477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38088" y="3298251"/>
                <a:ext cx="88160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/>
                      </m:sSubSup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3200" b="1" i="0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𝐓</m:t>
                          </m:r>
                        </m:e>
                        <m:sub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/>
                      </m:sSubSup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8088" y="3298251"/>
                <a:ext cx="881609" cy="584775"/>
              </a:xfrm>
              <a:prstGeom prst="rect">
                <a:avLst/>
              </a:prstGeom>
              <a:blipFill rotWithShape="1">
                <a:blip r:embed="rId2"/>
                <a:stretch>
                  <a:fillRect r="-206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447788" y="3298251"/>
                <a:ext cx="88160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  <m:sup/>
                      </m:sSubSup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3200" b="1" i="0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𝐓</m:t>
                          </m:r>
                        </m:e>
                        <m:sub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  <m:sup/>
                      </m:sSubSup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7788" y="3298251"/>
                <a:ext cx="881609" cy="584775"/>
              </a:xfrm>
              <a:prstGeom prst="rect">
                <a:avLst/>
              </a:prstGeom>
              <a:blipFill rotWithShape="1">
                <a:blip r:embed="rId3"/>
                <a:stretch>
                  <a:fillRect r="-201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23725" y="1426287"/>
                <a:ext cx="332453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/>
                      </m:sSubSup>
                      <m:r>
                        <a:rPr lang="en-US" sz="3200" b="1" i="1" dirty="0" smtClean="0">
                          <a:solidFill>
                            <a:srgbClr val="00B050"/>
                          </a:solidFill>
                          <a:latin typeface="Cambria Math"/>
                        </a:rPr>
                        <m:t>∪</m:t>
                      </m:r>
                      <m:sSub>
                        <m:sSubPr>
                          <m:ctrlP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,</m:t>
                      </m:r>
                      <m:r>
                        <a:rPr lang="en-US" sz="3200" b="1" i="0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 </m:t>
                      </m:r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𝐓</m:t>
                          </m:r>
                        </m:e>
                        <m:sub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/>
                      </m:sSubSup>
                      <m:r>
                        <a:rPr lang="en-US" sz="32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∪</m:t>
                      </m:r>
                      <m:sSub>
                        <m:sSub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3725" y="1426287"/>
                <a:ext cx="3324538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4175861" y="433966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433536" y="5673507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843236" y="5702305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stCxn id="20" idx="0"/>
            <a:endCxn id="18" idx="0"/>
          </p:cNvCxnSpPr>
          <p:nvPr/>
        </p:nvCxnSpPr>
        <p:spPr>
          <a:xfrm flipH="1" flipV="1">
            <a:off x="4271111" y="4339663"/>
            <a:ext cx="667375" cy="13626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9" idx="0"/>
            <a:endCxn id="18" idx="3"/>
          </p:cNvCxnSpPr>
          <p:nvPr/>
        </p:nvCxnSpPr>
        <p:spPr>
          <a:xfrm flipV="1">
            <a:off x="3528786" y="4498730"/>
            <a:ext cx="674973" cy="117477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530962" y="6023493"/>
                <a:ext cx="189586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/>
                      </m:sSubSup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∩</m:t>
                      </m:r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𝐓</m:t>
                          </m:r>
                        </m:e>
                        <m:sub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/>
                      </m:sSubSup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0962" y="6023493"/>
                <a:ext cx="1895862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063126" y="6023493"/>
                <a:ext cx="175071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  <m:sup/>
                      </m:sSubSup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∩</m:t>
                      </m:r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𝐓</m:t>
                          </m:r>
                        </m:e>
                        <m:sub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  <m:sup/>
                      </m:sSubSup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3126" y="6023493"/>
                <a:ext cx="1750719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132095" y="4151529"/>
                <a:ext cx="446558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  <m:sup/>
                          </m:sSubSup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∪</m:t>
                          </m:r>
                          <m:sSub>
                            <m:sSubPr>
                              <m:ctrlP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∩</m:t>
                      </m:r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𝐓</m:t>
                          </m:r>
                        </m:e>
                        <m:sub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/>
                      </m:sSubSup>
                      <m:r>
                        <a:rPr lang="en-US" sz="32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∪</m:t>
                      </m:r>
                      <m:sSub>
                        <m:sSub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32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2095" y="4151529"/>
                <a:ext cx="4465582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65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8" grpId="0" animBg="1"/>
      <p:bldP spid="19" grpId="0" animBg="1"/>
      <p:bldP spid="20" grpId="0" animBg="1"/>
      <p:bldP spid="23" grpId="0"/>
      <p:bldP spid="24" grpId="0"/>
      <p:bldP spid="2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699040" y="4191000"/>
            <a:ext cx="44030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EQUALITY CHECK</a:t>
            </a:r>
            <a:endParaRPr lang="en-US" sz="3200" b="1" dirty="0"/>
          </a:p>
        </p:txBody>
      </p:sp>
      <p:cxnSp>
        <p:nvCxnSpPr>
          <p:cNvPr id="21" name="Straight Connector 20"/>
          <p:cNvCxnSpPr>
            <a:stCxn id="20" idx="0"/>
            <a:endCxn id="18" idx="0"/>
          </p:cNvCxnSpPr>
          <p:nvPr/>
        </p:nvCxnSpPr>
        <p:spPr>
          <a:xfrm flipH="1" flipV="1">
            <a:off x="4342775" y="1483534"/>
            <a:ext cx="667375" cy="13626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Verification bottom-up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247525" y="1483534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05200" y="2817378"/>
            <a:ext cx="190500" cy="18635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914900" y="2846176"/>
            <a:ext cx="190500" cy="18635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9" idx="0"/>
            <a:endCxn id="18" idx="3"/>
          </p:cNvCxnSpPr>
          <p:nvPr/>
        </p:nvCxnSpPr>
        <p:spPr>
          <a:xfrm flipV="1">
            <a:off x="3600450" y="1642601"/>
            <a:ext cx="674973" cy="117477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602626" y="3167364"/>
                <a:ext cx="189586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/>
                      </m:sSubSup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∩</m:t>
                      </m:r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𝐓</m:t>
                          </m:r>
                        </m:e>
                        <m:sub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/>
                      </m:sSubSup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626" y="3167364"/>
                <a:ext cx="1895862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34790" y="3167364"/>
                <a:ext cx="175071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  <m:sup/>
                      </m:sSubSup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∩</m:t>
                      </m:r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𝐓</m:t>
                          </m:r>
                        </m:e>
                        <m:sub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  <m:sup/>
                      </m:sSubSup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4790" y="3167364"/>
                <a:ext cx="1750719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98487" y="1295400"/>
                <a:ext cx="417085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  <m:sup/>
                          </m:sSubSup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∪</m:t>
                          </m:r>
                          <m:sSub>
                            <m:sSubPr>
                              <m:ctrlP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∩</m:t>
                      </m:r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𝐓</m:t>
                          </m:r>
                        </m:e>
                        <m:sub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/>
                      </m:sSubSup>
                      <m:r>
                        <a:rPr lang="en-US" sz="32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∪</m:t>
                      </m:r>
                      <m:sSub>
                        <m:sSub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32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487" y="1295400"/>
                <a:ext cx="4170853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724338" y="2646967"/>
            <a:ext cx="1476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Correct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10200" y="2628445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Incorrect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225221" y="1284324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Incorrect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28" name="Straight Connector 27"/>
          <p:cNvCxnSpPr>
            <a:stCxn id="31" idx="0"/>
            <a:endCxn id="29" idx="0"/>
          </p:cNvCxnSpPr>
          <p:nvPr/>
        </p:nvCxnSpPr>
        <p:spPr>
          <a:xfrm flipH="1" flipV="1">
            <a:off x="4434713" y="4379134"/>
            <a:ext cx="667375" cy="13626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339463" y="4379134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597138" y="5712978"/>
            <a:ext cx="190500" cy="18635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006838" y="5741776"/>
            <a:ext cx="190500" cy="18635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30" idx="0"/>
            <a:endCxn id="29" idx="3"/>
          </p:cNvCxnSpPr>
          <p:nvPr/>
        </p:nvCxnSpPr>
        <p:spPr>
          <a:xfrm flipV="1">
            <a:off x="3692388" y="4538201"/>
            <a:ext cx="674973" cy="117477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694564" y="6062964"/>
                <a:ext cx="189586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/>
                      </m:sSubSup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∩</m:t>
                      </m:r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𝐓</m:t>
                          </m:r>
                        </m:e>
                        <m:sub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/>
                      </m:sSubSup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4564" y="6062964"/>
                <a:ext cx="1895862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226728" y="6062964"/>
                <a:ext cx="175071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  <m:sup/>
                      </m:sSubSup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∩</m:t>
                      </m:r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𝐓</m:t>
                          </m:r>
                        </m:e>
                        <m:sub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  <m:sup/>
                      </m:sSubSup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728" y="6062964"/>
                <a:ext cx="1750719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590425" y="4191000"/>
                <a:ext cx="417085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  <m:sup/>
                          </m:sSubSup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∪</m:t>
                          </m:r>
                          <m:sSub>
                            <m:sSubPr>
                              <m:ctrlP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∩</m:t>
                      </m:r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𝐓</m:t>
                          </m:r>
                        </m:e>
                        <m:sub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/>
                      </m:sSubSup>
                      <m:r>
                        <a:rPr lang="en-US" sz="32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∪</m:t>
                      </m:r>
                      <m:sSub>
                        <m:sSub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32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425" y="4191000"/>
                <a:ext cx="4170853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1816276" y="5542567"/>
            <a:ext cx="1476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Correct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02138" y="5524045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Incorrect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262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6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18" grpId="0" animBg="1"/>
      <p:bldP spid="19" grpId="0" animBg="1"/>
      <p:bldP spid="20" grpId="0" animBg="1"/>
      <p:bldP spid="23" grpId="0"/>
      <p:bldP spid="24" grpId="0"/>
      <p:bldP spid="25" grpId="0"/>
      <p:bldP spid="3" grpId="0"/>
      <p:bldP spid="26" grpId="0"/>
      <p:bldP spid="27" grpId="0"/>
      <p:bldP spid="29" grpId="0" animBg="1"/>
      <p:bldP spid="30" grpId="0" animBg="1"/>
      <p:bldP spid="30" grpId="1" animBg="1"/>
      <p:bldP spid="31" grpId="0" animBg="1"/>
      <p:bldP spid="31" grpId="1" animBg="1"/>
      <p:bldP spid="33" grpId="0"/>
      <p:bldP spid="34" grpId="0"/>
      <p:bldP spid="35" grpId="0"/>
      <p:bldP spid="36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Box 38"/>
          <p:cNvSpPr txBox="1"/>
          <p:nvPr/>
        </p:nvSpPr>
        <p:spPr>
          <a:xfrm>
            <a:off x="5593759" y="5524044"/>
            <a:ext cx="1476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Correct</a:t>
            </a:r>
            <a:endParaRPr lang="en-US" sz="3200" b="1" dirty="0">
              <a:solidFill>
                <a:srgbClr val="00B050"/>
              </a:solidFill>
            </a:endParaRPr>
          </a:p>
        </p:txBody>
      </p:sp>
      <p:cxnSp>
        <p:nvCxnSpPr>
          <p:cNvPr id="21" name="Straight Connector 20"/>
          <p:cNvCxnSpPr>
            <a:stCxn id="20" idx="0"/>
            <a:endCxn id="18" idx="0"/>
          </p:cNvCxnSpPr>
          <p:nvPr/>
        </p:nvCxnSpPr>
        <p:spPr>
          <a:xfrm flipH="1" flipV="1">
            <a:off x="4342775" y="1483534"/>
            <a:ext cx="667375" cy="13626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Verification bottom-up</a:t>
            </a:r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4247525" y="1483534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3505200" y="2817378"/>
            <a:ext cx="190500" cy="18635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914900" y="2846176"/>
            <a:ext cx="190500" cy="18635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9" idx="0"/>
            <a:endCxn id="18" idx="3"/>
          </p:cNvCxnSpPr>
          <p:nvPr/>
        </p:nvCxnSpPr>
        <p:spPr>
          <a:xfrm flipV="1">
            <a:off x="3600450" y="1642601"/>
            <a:ext cx="674973" cy="117477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602626" y="3167364"/>
                <a:ext cx="189586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/>
                      </m:sSubSup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∩</m:t>
                      </m:r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𝐓</m:t>
                          </m:r>
                        </m:e>
                        <m:sub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/>
                      </m:sSubSup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2626" y="3167364"/>
                <a:ext cx="1895862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34790" y="3167364"/>
                <a:ext cx="175071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  <m:sup/>
                      </m:sSubSup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∩</m:t>
                      </m:r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𝐓</m:t>
                          </m:r>
                        </m:e>
                        <m:sub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  <m:sup/>
                      </m:sSubSup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4790" y="3167364"/>
                <a:ext cx="1750719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498487" y="1295400"/>
                <a:ext cx="417085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  <m:sup/>
                          </m:sSubSup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∪</m:t>
                          </m:r>
                          <m:sSub>
                            <m:sSubPr>
                              <m:ctrlP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∩</m:t>
                      </m:r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𝐓</m:t>
                          </m:r>
                        </m:e>
                        <m:sub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/>
                      </m:sSubSup>
                      <m:r>
                        <a:rPr lang="en-US" sz="32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∪</m:t>
                      </m:r>
                      <m:sSub>
                        <m:sSub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32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487" y="1295400"/>
                <a:ext cx="4170853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724338" y="2646967"/>
            <a:ext cx="1476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Correct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10200" y="2628445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Incorrect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2972" y="1295400"/>
            <a:ext cx="420642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EQUALITY CHECK FAILS =&gt;</a:t>
            </a:r>
          </a:p>
          <a:p>
            <a:r>
              <a:rPr lang="en-US" sz="2800" b="1" dirty="0" smtClean="0"/>
              <a:t>RESTART THE SUBTREE</a:t>
            </a:r>
            <a:endParaRPr lang="en-US" sz="2800" b="1" dirty="0"/>
          </a:p>
        </p:txBody>
      </p:sp>
      <p:cxnSp>
        <p:nvCxnSpPr>
          <p:cNvPr id="28" name="Straight Connector 27"/>
          <p:cNvCxnSpPr>
            <a:stCxn id="31" idx="0"/>
            <a:endCxn id="29" idx="0"/>
          </p:cNvCxnSpPr>
          <p:nvPr/>
        </p:nvCxnSpPr>
        <p:spPr>
          <a:xfrm flipH="1" flipV="1">
            <a:off x="4434713" y="4379134"/>
            <a:ext cx="667375" cy="136264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4339463" y="4379134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3597138" y="5712978"/>
            <a:ext cx="190500" cy="18635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006838" y="5741776"/>
            <a:ext cx="190500" cy="186359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2" name="Straight Connector 31"/>
          <p:cNvCxnSpPr>
            <a:stCxn id="30" idx="0"/>
            <a:endCxn id="29" idx="3"/>
          </p:cNvCxnSpPr>
          <p:nvPr/>
        </p:nvCxnSpPr>
        <p:spPr>
          <a:xfrm flipV="1">
            <a:off x="3692388" y="4538201"/>
            <a:ext cx="674973" cy="117477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2694564" y="6062964"/>
                <a:ext cx="189586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/>
                      </m:sSubSup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∩</m:t>
                      </m:r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𝐓</m:t>
                          </m:r>
                        </m:e>
                        <m:sub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/>
                      </m:sSubSup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4564" y="6062964"/>
                <a:ext cx="1895862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226728" y="6062964"/>
                <a:ext cx="175071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  <m:sup/>
                      </m:sSubSup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∩</m:t>
                      </m:r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𝐓</m:t>
                          </m:r>
                        </m:e>
                        <m:sub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  <m:sup/>
                      </m:sSubSup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6728" y="6062964"/>
                <a:ext cx="1750719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590425" y="4191000"/>
                <a:ext cx="417085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SupPr>
                            <m:e>
                              <m: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𝟏</m:t>
                              </m:r>
                            </m:sub>
                            <m:sup/>
                          </m:sSubSup>
                          <m:r>
                            <a:rPr lang="en-US" sz="3200" b="1" i="1" dirty="0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∪</m:t>
                          </m:r>
                          <m:sSub>
                            <m:sSubPr>
                              <m:ctrlP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𝑺</m:t>
                              </m:r>
                            </m:e>
                            <m:sub>
                              <m:r>
                                <a:rPr lang="en-US" sz="3200" b="1" i="1" dirty="0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𝟐</m:t>
                              </m:r>
                            </m:sub>
                          </m:sSub>
                        </m:e>
                      </m:d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/>
                        </a:rPr>
                        <m:t>∩</m:t>
                      </m:r>
                      <m:sSubSup>
                        <m:sSubSup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𝐓</m:t>
                          </m:r>
                        </m:e>
                        <m:sub>
                          <m:r>
                            <a:rPr lang="en-US" sz="3200" b="1" i="0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sub>
                        <m:sup/>
                      </m:sSubSup>
                      <m:r>
                        <a:rPr lang="en-US" sz="32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∪</m:t>
                      </m:r>
                      <m:sSub>
                        <m:sSubPr>
                          <m:ctrlP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𝑻</m:t>
                          </m:r>
                        </m:e>
                        <m:sub>
                          <m:r>
                            <a:rPr lang="en-US" sz="3200" b="1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sub>
                      </m:sSub>
                      <m:r>
                        <a:rPr lang="en-US" sz="32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425" y="4191000"/>
                <a:ext cx="4170853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1816276" y="5542567"/>
            <a:ext cx="1476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Correct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02138" y="5524045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Incorrect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573357" y="4191000"/>
            <a:ext cx="14760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</a:rPr>
              <a:t>Correct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329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9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9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18" grpId="0" animBg="1"/>
      <p:bldP spid="19" grpId="0" animBg="1"/>
      <p:bldP spid="20" grpId="0" animBg="1"/>
      <p:bldP spid="23" grpId="0"/>
      <p:bldP spid="24" grpId="0"/>
      <p:bldP spid="25" grpId="0"/>
      <p:bldP spid="3" grpId="0"/>
      <p:bldP spid="26" grpId="0"/>
      <p:bldP spid="27" grpId="0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1" grpId="2" animBg="1"/>
      <p:bldP spid="33" grpId="0"/>
      <p:bldP spid="34" grpId="0"/>
      <p:bldP spid="35" grpId="0"/>
      <p:bldP spid="36" grpId="0"/>
      <p:bldP spid="37" grpId="0"/>
      <p:bldP spid="37" grpId="1"/>
      <p:bldP spid="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/>
          <p:cNvCxnSpPr>
            <a:stCxn id="41" idx="4"/>
            <a:endCxn id="7" idx="3"/>
          </p:cNvCxnSpPr>
          <p:nvPr/>
        </p:nvCxnSpPr>
        <p:spPr>
          <a:xfrm flipV="1">
            <a:off x="407860" y="2629736"/>
            <a:ext cx="326762" cy="13346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4" idx="4"/>
            <a:endCxn id="7" idx="0"/>
          </p:cNvCxnSpPr>
          <p:nvPr/>
        </p:nvCxnSpPr>
        <p:spPr>
          <a:xfrm flipH="1" flipV="1">
            <a:off x="801974" y="2470669"/>
            <a:ext cx="296995" cy="149375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62" idx="4"/>
          </p:cNvCxnSpPr>
          <p:nvPr/>
        </p:nvCxnSpPr>
        <p:spPr>
          <a:xfrm flipV="1">
            <a:off x="1525874" y="2600276"/>
            <a:ext cx="326762" cy="13346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9" idx="4"/>
          </p:cNvCxnSpPr>
          <p:nvPr/>
        </p:nvCxnSpPr>
        <p:spPr>
          <a:xfrm flipV="1">
            <a:off x="2668874" y="2600276"/>
            <a:ext cx="326762" cy="13346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95" idx="4"/>
          </p:cNvCxnSpPr>
          <p:nvPr/>
        </p:nvCxnSpPr>
        <p:spPr>
          <a:xfrm flipV="1">
            <a:off x="4878674" y="2600276"/>
            <a:ext cx="326762" cy="13346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103" idx="4"/>
          </p:cNvCxnSpPr>
          <p:nvPr/>
        </p:nvCxnSpPr>
        <p:spPr>
          <a:xfrm flipV="1">
            <a:off x="6021674" y="2600276"/>
            <a:ext cx="326762" cy="13346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11" idx="4"/>
          </p:cNvCxnSpPr>
          <p:nvPr/>
        </p:nvCxnSpPr>
        <p:spPr>
          <a:xfrm flipV="1">
            <a:off x="7121265" y="2600276"/>
            <a:ext cx="326762" cy="13346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87" idx="4"/>
          </p:cNvCxnSpPr>
          <p:nvPr/>
        </p:nvCxnSpPr>
        <p:spPr>
          <a:xfrm flipV="1">
            <a:off x="3735674" y="2600276"/>
            <a:ext cx="326762" cy="133468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3"/>
            <a:endCxn id="3" idx="7"/>
          </p:cNvCxnSpPr>
          <p:nvPr/>
        </p:nvCxnSpPr>
        <p:spPr>
          <a:xfrm flipV="1">
            <a:off x="2982522" y="1379949"/>
            <a:ext cx="1201504" cy="124978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12" idx="2"/>
          </p:cNvCxnSpPr>
          <p:nvPr/>
        </p:nvCxnSpPr>
        <p:spPr>
          <a:xfrm flipH="1" flipV="1">
            <a:off x="4116674" y="1445836"/>
            <a:ext cx="3257550" cy="111801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2"/>
            <a:endCxn id="3" idx="7"/>
          </p:cNvCxnSpPr>
          <p:nvPr/>
        </p:nvCxnSpPr>
        <p:spPr>
          <a:xfrm flipV="1">
            <a:off x="706724" y="1379949"/>
            <a:ext cx="3477302" cy="11839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7"/>
            <a:endCxn id="3" idx="6"/>
          </p:cNvCxnSpPr>
          <p:nvPr/>
        </p:nvCxnSpPr>
        <p:spPr>
          <a:xfrm flipV="1">
            <a:off x="1974226" y="1445837"/>
            <a:ext cx="2237698" cy="105212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5" idx="4"/>
            <a:endCxn id="3" idx="4"/>
          </p:cNvCxnSpPr>
          <p:nvPr/>
        </p:nvCxnSpPr>
        <p:spPr>
          <a:xfrm flipV="1">
            <a:off x="4116674" y="1539016"/>
            <a:ext cx="0" cy="111801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8" idx="1"/>
            <a:endCxn id="3" idx="5"/>
          </p:cNvCxnSpPr>
          <p:nvPr/>
        </p:nvCxnSpPr>
        <p:spPr>
          <a:xfrm flipH="1" flipV="1">
            <a:off x="4184026" y="1511724"/>
            <a:ext cx="970196" cy="98623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3" idx="5"/>
          </p:cNvCxnSpPr>
          <p:nvPr/>
        </p:nvCxnSpPr>
        <p:spPr>
          <a:xfrm flipH="1" flipV="1">
            <a:off x="4184026" y="1511724"/>
            <a:ext cx="2244568" cy="108959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>
            <a:stCxn id="88" idx="0"/>
          </p:cNvCxnSpPr>
          <p:nvPr/>
        </p:nvCxnSpPr>
        <p:spPr>
          <a:xfrm flipV="1">
            <a:off x="3971144" y="2571859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Verification bottom-up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982200" y="1600200"/>
            <a:ext cx="8229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4021424" y="1352657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312610" y="377806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>
            <a:off x="548080" y="3778062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758255" y="377806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>
            <a:off x="1003719" y="377806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stCxn id="43" idx="0"/>
          </p:cNvCxnSpPr>
          <p:nvPr/>
        </p:nvCxnSpPr>
        <p:spPr>
          <a:xfrm flipH="1" flipV="1">
            <a:off x="801974" y="2601317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2" idx="0"/>
          </p:cNvCxnSpPr>
          <p:nvPr/>
        </p:nvCxnSpPr>
        <p:spPr>
          <a:xfrm flipV="1">
            <a:off x="643330" y="2601319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1430624" y="374860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/>
          <p:nvPr/>
        </p:nvSpPr>
        <p:spPr>
          <a:xfrm>
            <a:off x="1666094" y="3748602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/>
          <p:cNvSpPr/>
          <p:nvPr/>
        </p:nvSpPr>
        <p:spPr>
          <a:xfrm>
            <a:off x="1876269" y="374860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/>
          <p:cNvSpPr/>
          <p:nvPr/>
        </p:nvSpPr>
        <p:spPr>
          <a:xfrm>
            <a:off x="2121733" y="374860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>
            <a:stCxn id="64" idx="0"/>
          </p:cNvCxnSpPr>
          <p:nvPr/>
        </p:nvCxnSpPr>
        <p:spPr>
          <a:xfrm flipH="1" flipV="1">
            <a:off x="1919988" y="2571857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63" idx="0"/>
          </p:cNvCxnSpPr>
          <p:nvPr/>
        </p:nvCxnSpPr>
        <p:spPr>
          <a:xfrm flipV="1">
            <a:off x="1761344" y="2571859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65" idx="0"/>
          </p:cNvCxnSpPr>
          <p:nvPr/>
        </p:nvCxnSpPr>
        <p:spPr>
          <a:xfrm flipH="1" flipV="1">
            <a:off x="1960590" y="2645563"/>
            <a:ext cx="256393" cy="11030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Oval 78"/>
          <p:cNvSpPr/>
          <p:nvPr/>
        </p:nvSpPr>
        <p:spPr>
          <a:xfrm>
            <a:off x="2573624" y="374860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2809094" y="3748602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3019269" y="374860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3264733" y="374860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3" name="Straight Connector 82"/>
          <p:cNvCxnSpPr>
            <a:stCxn id="81" idx="0"/>
          </p:cNvCxnSpPr>
          <p:nvPr/>
        </p:nvCxnSpPr>
        <p:spPr>
          <a:xfrm flipH="1" flipV="1">
            <a:off x="3062988" y="2571857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80" idx="0"/>
          </p:cNvCxnSpPr>
          <p:nvPr/>
        </p:nvCxnSpPr>
        <p:spPr>
          <a:xfrm flipV="1">
            <a:off x="2904344" y="2571859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82" idx="0"/>
          </p:cNvCxnSpPr>
          <p:nvPr/>
        </p:nvCxnSpPr>
        <p:spPr>
          <a:xfrm flipH="1" flipV="1">
            <a:off x="3103590" y="2645563"/>
            <a:ext cx="256393" cy="11030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3640424" y="374860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3875894" y="3748602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Oval 88"/>
          <p:cNvSpPr/>
          <p:nvPr/>
        </p:nvSpPr>
        <p:spPr>
          <a:xfrm>
            <a:off x="4086069" y="374860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Oval 89"/>
          <p:cNvSpPr/>
          <p:nvPr/>
        </p:nvSpPr>
        <p:spPr>
          <a:xfrm>
            <a:off x="4331533" y="374860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>
            <a:stCxn id="89" idx="0"/>
          </p:cNvCxnSpPr>
          <p:nvPr/>
        </p:nvCxnSpPr>
        <p:spPr>
          <a:xfrm flipH="1" flipV="1">
            <a:off x="4129788" y="2571857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90" idx="0"/>
          </p:cNvCxnSpPr>
          <p:nvPr/>
        </p:nvCxnSpPr>
        <p:spPr>
          <a:xfrm flipH="1" flipV="1">
            <a:off x="4170390" y="2645563"/>
            <a:ext cx="256393" cy="11030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4783424" y="374860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5018894" y="3748602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/>
          <p:nvPr/>
        </p:nvSpPr>
        <p:spPr>
          <a:xfrm>
            <a:off x="5229069" y="374860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/>
          <p:nvPr/>
        </p:nvSpPr>
        <p:spPr>
          <a:xfrm>
            <a:off x="5474533" y="374860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/>
          <p:cNvCxnSpPr>
            <a:stCxn id="97" idx="0"/>
          </p:cNvCxnSpPr>
          <p:nvPr/>
        </p:nvCxnSpPr>
        <p:spPr>
          <a:xfrm flipH="1" flipV="1">
            <a:off x="5272788" y="2571857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96" idx="0"/>
          </p:cNvCxnSpPr>
          <p:nvPr/>
        </p:nvCxnSpPr>
        <p:spPr>
          <a:xfrm flipV="1">
            <a:off x="5114144" y="2571859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>
            <a:stCxn id="98" idx="0"/>
          </p:cNvCxnSpPr>
          <p:nvPr/>
        </p:nvCxnSpPr>
        <p:spPr>
          <a:xfrm flipH="1" flipV="1">
            <a:off x="5313390" y="2645563"/>
            <a:ext cx="256393" cy="11030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5926424" y="374860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/>
          <p:nvPr/>
        </p:nvSpPr>
        <p:spPr>
          <a:xfrm>
            <a:off x="6161894" y="3748602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/>
          <p:nvPr/>
        </p:nvSpPr>
        <p:spPr>
          <a:xfrm>
            <a:off x="6372069" y="374860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/>
          <p:nvPr/>
        </p:nvSpPr>
        <p:spPr>
          <a:xfrm>
            <a:off x="6617533" y="374860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6"/>
          <p:cNvCxnSpPr>
            <a:stCxn id="105" idx="0"/>
          </p:cNvCxnSpPr>
          <p:nvPr/>
        </p:nvCxnSpPr>
        <p:spPr>
          <a:xfrm flipH="1" flipV="1">
            <a:off x="6415788" y="2571857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04" idx="0"/>
          </p:cNvCxnSpPr>
          <p:nvPr/>
        </p:nvCxnSpPr>
        <p:spPr>
          <a:xfrm flipV="1">
            <a:off x="6257144" y="2571859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106" idx="0"/>
          </p:cNvCxnSpPr>
          <p:nvPr/>
        </p:nvCxnSpPr>
        <p:spPr>
          <a:xfrm flipH="1" flipV="1">
            <a:off x="6456390" y="2645563"/>
            <a:ext cx="256393" cy="11030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Oval 110"/>
          <p:cNvSpPr/>
          <p:nvPr/>
        </p:nvSpPr>
        <p:spPr>
          <a:xfrm>
            <a:off x="7026015" y="374860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/>
          <p:nvPr/>
        </p:nvSpPr>
        <p:spPr>
          <a:xfrm>
            <a:off x="7261485" y="3748602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/>
          <p:nvPr/>
        </p:nvSpPr>
        <p:spPr>
          <a:xfrm>
            <a:off x="7471660" y="374860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/>
          <p:nvPr/>
        </p:nvSpPr>
        <p:spPr>
          <a:xfrm>
            <a:off x="7717124" y="374860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/>
          <p:cNvCxnSpPr>
            <a:stCxn id="113" idx="0"/>
          </p:cNvCxnSpPr>
          <p:nvPr/>
        </p:nvCxnSpPr>
        <p:spPr>
          <a:xfrm flipH="1" flipV="1">
            <a:off x="7515379" y="2571857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112" idx="0"/>
          </p:cNvCxnSpPr>
          <p:nvPr/>
        </p:nvCxnSpPr>
        <p:spPr>
          <a:xfrm flipV="1">
            <a:off x="7356735" y="2571859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114" idx="0"/>
          </p:cNvCxnSpPr>
          <p:nvPr/>
        </p:nvCxnSpPr>
        <p:spPr>
          <a:xfrm flipH="1" flipV="1">
            <a:off x="7555981" y="2645563"/>
            <a:ext cx="256393" cy="1103038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0" name="Rectangle 119"/>
              <p:cNvSpPr/>
              <p:nvPr/>
            </p:nvSpPr>
            <p:spPr>
              <a:xfrm>
                <a:off x="7555981" y="2779346"/>
                <a:ext cx="83069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sz="3200" b="1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3200" b="1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120" name="Rectangle 1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5981" y="2779346"/>
                <a:ext cx="830699" cy="584775"/>
              </a:xfrm>
              <a:prstGeom prst="rect">
                <a:avLst/>
              </a:prstGeom>
              <a:blipFill rotWithShape="1">
                <a:blip r:embed="rId2"/>
                <a:stretch>
                  <a:fillRect r="-60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" name="TextBox 120"/>
          <p:cNvSpPr txBox="1"/>
          <p:nvPr/>
        </p:nvSpPr>
        <p:spPr>
          <a:xfrm>
            <a:off x="3514567" y="3061156"/>
            <a:ext cx="11117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…</a:t>
            </a:r>
            <a:endParaRPr lang="en-US" sz="9600" dirty="0"/>
          </a:p>
        </p:txBody>
      </p:sp>
      <p:sp>
        <p:nvSpPr>
          <p:cNvPr id="124" name="Oval 123"/>
          <p:cNvSpPr/>
          <p:nvPr/>
        </p:nvSpPr>
        <p:spPr>
          <a:xfrm>
            <a:off x="580244" y="5767274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790419" y="576727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/>
          <p:cNvCxnSpPr>
            <a:stCxn id="125" idx="0"/>
          </p:cNvCxnSpPr>
          <p:nvPr/>
        </p:nvCxnSpPr>
        <p:spPr>
          <a:xfrm flipH="1" flipV="1">
            <a:off x="834138" y="4590529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124" idx="0"/>
          </p:cNvCxnSpPr>
          <p:nvPr/>
        </p:nvCxnSpPr>
        <p:spPr>
          <a:xfrm flipV="1">
            <a:off x="675494" y="4590531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Oval 131"/>
          <p:cNvSpPr/>
          <p:nvPr/>
        </p:nvSpPr>
        <p:spPr>
          <a:xfrm>
            <a:off x="1143000" y="575724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Oval 132"/>
          <p:cNvSpPr/>
          <p:nvPr/>
        </p:nvSpPr>
        <p:spPr>
          <a:xfrm>
            <a:off x="1353175" y="5757240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4" name="Straight Connector 133"/>
          <p:cNvCxnSpPr>
            <a:stCxn id="133" idx="0"/>
          </p:cNvCxnSpPr>
          <p:nvPr/>
        </p:nvCxnSpPr>
        <p:spPr>
          <a:xfrm flipH="1" flipV="1">
            <a:off x="1396894" y="4580496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132" idx="0"/>
          </p:cNvCxnSpPr>
          <p:nvPr/>
        </p:nvCxnSpPr>
        <p:spPr>
          <a:xfrm flipV="1">
            <a:off x="1238250" y="4580498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Oval 151"/>
          <p:cNvSpPr/>
          <p:nvPr/>
        </p:nvSpPr>
        <p:spPr>
          <a:xfrm>
            <a:off x="1703569" y="575724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/>
          <p:nvPr/>
        </p:nvSpPr>
        <p:spPr>
          <a:xfrm>
            <a:off x="1913744" y="5757240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/>
          <p:cNvCxnSpPr>
            <a:stCxn id="153" idx="0"/>
          </p:cNvCxnSpPr>
          <p:nvPr/>
        </p:nvCxnSpPr>
        <p:spPr>
          <a:xfrm flipH="1" flipV="1">
            <a:off x="1957463" y="4580496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152" idx="0"/>
          </p:cNvCxnSpPr>
          <p:nvPr/>
        </p:nvCxnSpPr>
        <p:spPr>
          <a:xfrm flipV="1">
            <a:off x="1798819" y="4580498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Oval 156"/>
          <p:cNvSpPr/>
          <p:nvPr/>
        </p:nvSpPr>
        <p:spPr>
          <a:xfrm>
            <a:off x="2266325" y="5747208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2476500" y="5747207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9" name="Straight Connector 158"/>
          <p:cNvCxnSpPr>
            <a:stCxn id="158" idx="0"/>
          </p:cNvCxnSpPr>
          <p:nvPr/>
        </p:nvCxnSpPr>
        <p:spPr>
          <a:xfrm flipH="1" flipV="1">
            <a:off x="2520219" y="4570463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157" idx="0"/>
          </p:cNvCxnSpPr>
          <p:nvPr/>
        </p:nvCxnSpPr>
        <p:spPr>
          <a:xfrm flipV="1">
            <a:off x="2361575" y="4570465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Oval 161"/>
          <p:cNvSpPr/>
          <p:nvPr/>
        </p:nvSpPr>
        <p:spPr>
          <a:xfrm>
            <a:off x="2790044" y="5747059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" name="Oval 162"/>
          <p:cNvSpPr/>
          <p:nvPr/>
        </p:nvSpPr>
        <p:spPr>
          <a:xfrm>
            <a:off x="3000219" y="5747058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4" name="Straight Connector 163"/>
          <p:cNvCxnSpPr>
            <a:stCxn id="163" idx="0"/>
          </p:cNvCxnSpPr>
          <p:nvPr/>
        </p:nvCxnSpPr>
        <p:spPr>
          <a:xfrm flipH="1" flipV="1">
            <a:off x="3043938" y="4570314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/>
          <p:cNvCxnSpPr>
            <a:stCxn id="162" idx="0"/>
          </p:cNvCxnSpPr>
          <p:nvPr/>
        </p:nvCxnSpPr>
        <p:spPr>
          <a:xfrm flipV="1">
            <a:off x="2885294" y="4570316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Oval 166"/>
          <p:cNvSpPr/>
          <p:nvPr/>
        </p:nvSpPr>
        <p:spPr>
          <a:xfrm>
            <a:off x="3352800" y="5737026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val 167"/>
          <p:cNvSpPr/>
          <p:nvPr/>
        </p:nvSpPr>
        <p:spPr>
          <a:xfrm>
            <a:off x="3562975" y="5737025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9" name="Straight Connector 168"/>
          <p:cNvCxnSpPr>
            <a:stCxn id="168" idx="0"/>
          </p:cNvCxnSpPr>
          <p:nvPr/>
        </p:nvCxnSpPr>
        <p:spPr>
          <a:xfrm flipH="1" flipV="1">
            <a:off x="3606694" y="4560281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67" idx="0"/>
          </p:cNvCxnSpPr>
          <p:nvPr/>
        </p:nvCxnSpPr>
        <p:spPr>
          <a:xfrm flipV="1">
            <a:off x="3448050" y="4560283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Oval 171"/>
          <p:cNvSpPr/>
          <p:nvPr/>
        </p:nvSpPr>
        <p:spPr>
          <a:xfrm>
            <a:off x="3913369" y="5737026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3" name="Oval 172"/>
          <p:cNvSpPr/>
          <p:nvPr/>
        </p:nvSpPr>
        <p:spPr>
          <a:xfrm>
            <a:off x="4123544" y="5737025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4" name="Straight Connector 173"/>
          <p:cNvCxnSpPr>
            <a:stCxn id="173" idx="0"/>
          </p:cNvCxnSpPr>
          <p:nvPr/>
        </p:nvCxnSpPr>
        <p:spPr>
          <a:xfrm flipH="1" flipV="1">
            <a:off x="4167263" y="4560281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>
            <a:stCxn id="172" idx="0"/>
          </p:cNvCxnSpPr>
          <p:nvPr/>
        </p:nvCxnSpPr>
        <p:spPr>
          <a:xfrm flipV="1">
            <a:off x="4008619" y="4560283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Oval 176"/>
          <p:cNvSpPr/>
          <p:nvPr/>
        </p:nvSpPr>
        <p:spPr>
          <a:xfrm>
            <a:off x="4476125" y="572699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Oval 177"/>
          <p:cNvSpPr/>
          <p:nvPr/>
        </p:nvSpPr>
        <p:spPr>
          <a:xfrm>
            <a:off x="4686300" y="5726992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9" name="Straight Connector 178"/>
          <p:cNvCxnSpPr>
            <a:stCxn id="178" idx="0"/>
          </p:cNvCxnSpPr>
          <p:nvPr/>
        </p:nvCxnSpPr>
        <p:spPr>
          <a:xfrm flipH="1" flipV="1">
            <a:off x="4730019" y="4550248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177" idx="0"/>
          </p:cNvCxnSpPr>
          <p:nvPr/>
        </p:nvCxnSpPr>
        <p:spPr>
          <a:xfrm flipV="1">
            <a:off x="4571375" y="4550250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Oval 181"/>
          <p:cNvSpPr/>
          <p:nvPr/>
        </p:nvSpPr>
        <p:spPr>
          <a:xfrm>
            <a:off x="4999844" y="575724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3" name="Oval 182"/>
          <p:cNvSpPr/>
          <p:nvPr/>
        </p:nvSpPr>
        <p:spPr>
          <a:xfrm>
            <a:off x="5210019" y="5757240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4" name="Straight Connector 183"/>
          <p:cNvCxnSpPr>
            <a:stCxn id="183" idx="0"/>
          </p:cNvCxnSpPr>
          <p:nvPr/>
        </p:nvCxnSpPr>
        <p:spPr>
          <a:xfrm flipH="1" flipV="1">
            <a:off x="5253738" y="4580496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/>
          <p:cNvCxnSpPr>
            <a:stCxn id="182" idx="0"/>
          </p:cNvCxnSpPr>
          <p:nvPr/>
        </p:nvCxnSpPr>
        <p:spPr>
          <a:xfrm flipV="1">
            <a:off x="5095094" y="4580498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Oval 186"/>
          <p:cNvSpPr/>
          <p:nvPr/>
        </p:nvSpPr>
        <p:spPr>
          <a:xfrm>
            <a:off x="5562600" y="5747208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Oval 187"/>
          <p:cNvSpPr/>
          <p:nvPr/>
        </p:nvSpPr>
        <p:spPr>
          <a:xfrm>
            <a:off x="5772775" y="5747207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9" name="Straight Connector 188"/>
          <p:cNvCxnSpPr>
            <a:stCxn id="188" idx="0"/>
          </p:cNvCxnSpPr>
          <p:nvPr/>
        </p:nvCxnSpPr>
        <p:spPr>
          <a:xfrm flipH="1" flipV="1">
            <a:off x="5816494" y="4570463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>
            <a:stCxn id="187" idx="0"/>
          </p:cNvCxnSpPr>
          <p:nvPr/>
        </p:nvCxnSpPr>
        <p:spPr>
          <a:xfrm flipV="1">
            <a:off x="5657850" y="4570465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2" name="Oval 191"/>
          <p:cNvSpPr/>
          <p:nvPr/>
        </p:nvSpPr>
        <p:spPr>
          <a:xfrm>
            <a:off x="6123169" y="5747208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Oval 192"/>
          <p:cNvSpPr/>
          <p:nvPr/>
        </p:nvSpPr>
        <p:spPr>
          <a:xfrm>
            <a:off x="6333344" y="5747207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4" name="Straight Connector 193"/>
          <p:cNvCxnSpPr>
            <a:stCxn id="193" idx="0"/>
          </p:cNvCxnSpPr>
          <p:nvPr/>
        </p:nvCxnSpPr>
        <p:spPr>
          <a:xfrm flipH="1" flipV="1">
            <a:off x="6377063" y="4570463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>
            <a:stCxn id="192" idx="0"/>
          </p:cNvCxnSpPr>
          <p:nvPr/>
        </p:nvCxnSpPr>
        <p:spPr>
          <a:xfrm flipV="1">
            <a:off x="6218419" y="4570465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Oval 196"/>
          <p:cNvSpPr/>
          <p:nvPr/>
        </p:nvSpPr>
        <p:spPr>
          <a:xfrm>
            <a:off x="6685925" y="5737175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Oval 197"/>
          <p:cNvSpPr/>
          <p:nvPr/>
        </p:nvSpPr>
        <p:spPr>
          <a:xfrm>
            <a:off x="6896100" y="5737174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9" name="Straight Connector 198"/>
          <p:cNvCxnSpPr>
            <a:stCxn id="198" idx="0"/>
          </p:cNvCxnSpPr>
          <p:nvPr/>
        </p:nvCxnSpPr>
        <p:spPr>
          <a:xfrm flipH="1" flipV="1">
            <a:off x="6939819" y="4560430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197" idx="0"/>
          </p:cNvCxnSpPr>
          <p:nvPr/>
        </p:nvCxnSpPr>
        <p:spPr>
          <a:xfrm flipV="1">
            <a:off x="6781175" y="4560432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2" name="Oval 201"/>
          <p:cNvSpPr/>
          <p:nvPr/>
        </p:nvSpPr>
        <p:spPr>
          <a:xfrm>
            <a:off x="7209644" y="5737026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3" name="Oval 202"/>
          <p:cNvSpPr/>
          <p:nvPr/>
        </p:nvSpPr>
        <p:spPr>
          <a:xfrm>
            <a:off x="7419819" y="5737025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4" name="Straight Connector 203"/>
          <p:cNvCxnSpPr>
            <a:stCxn id="203" idx="0"/>
          </p:cNvCxnSpPr>
          <p:nvPr/>
        </p:nvCxnSpPr>
        <p:spPr>
          <a:xfrm flipH="1" flipV="1">
            <a:off x="7463538" y="4560281"/>
            <a:ext cx="51531" cy="117674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/>
          <p:cNvCxnSpPr>
            <a:stCxn id="202" idx="0"/>
          </p:cNvCxnSpPr>
          <p:nvPr/>
        </p:nvCxnSpPr>
        <p:spPr>
          <a:xfrm flipV="1">
            <a:off x="7304894" y="4560283"/>
            <a:ext cx="114926" cy="1176743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2" name="Rectangle 261"/>
              <p:cNvSpPr/>
              <p:nvPr/>
            </p:nvSpPr>
            <p:spPr>
              <a:xfrm>
                <a:off x="7646545" y="4815033"/>
                <a:ext cx="1374257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dirty="0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1" i="1" dirty="0" err="1" smtClean="0">
                              <a:latin typeface="Cambria Math"/>
                            </a:rPr>
                            <m:t>𝒑</m:t>
                          </m:r>
                        </m:e>
                        <m:sub>
                          <m:r>
                            <a:rPr lang="en-US" sz="2800" b="1" i="1" dirty="0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2800" b="1" dirty="0"/>
              </a:p>
            </p:txBody>
          </p:sp>
        </mc:Choice>
        <mc:Fallback xmlns="">
          <p:sp>
            <p:nvSpPr>
              <p:cNvPr id="262" name="Rectangle 2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6545" y="4815033"/>
                <a:ext cx="1374257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202525" y="5830204"/>
            <a:ext cx="7686306" cy="708036"/>
            <a:chOff x="202525" y="5830204"/>
            <a:chExt cx="7686306" cy="70803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/>
                <p:cNvSpPr txBox="1"/>
                <p:nvPr/>
              </p:nvSpPr>
              <p:spPr>
                <a:xfrm>
                  <a:off x="202525" y="6032761"/>
                  <a:ext cx="881609" cy="4855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1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400" b="1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400" b="1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2400" b="1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𝟏</m:t>
                            </m:r>
                          </m:sup>
                        </m:sSubSup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400" b="1" i="0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sSubSup>
                          <m:sSubSupPr>
                            <m:ctrlPr>
                              <a:rPr lang="en-US" sz="24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400" b="1" i="0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𝐓</m:t>
                            </m:r>
                          </m:e>
                          <m:sub>
                            <m:r>
                              <a:rPr lang="en-US" sz="2400" b="1" i="0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b>
                          <m:sup>
                            <m:r>
                              <a:rPr lang="en-US" sz="2400" b="1" i="0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p>
                        </m:sSubSup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4" name="TextBox 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2525" y="6032761"/>
                  <a:ext cx="881609" cy="485518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6" name="TextBox 145"/>
            <p:cNvSpPr txBox="1"/>
            <p:nvPr/>
          </p:nvSpPr>
          <p:spPr>
            <a:xfrm>
              <a:off x="2615469" y="5830204"/>
              <a:ext cx="5296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…</a:t>
              </a:r>
              <a:endParaRPr lang="en-US" sz="40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" name="TextBox 146"/>
                <p:cNvSpPr txBox="1"/>
                <p:nvPr/>
              </p:nvSpPr>
              <p:spPr>
                <a:xfrm>
                  <a:off x="3663585" y="6027955"/>
                  <a:ext cx="881609" cy="4883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1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400" b="1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400" b="1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𝒊</m:t>
                            </m:r>
                          </m:sub>
                          <m:sup>
                            <m:r>
                              <a:rPr lang="en-US" sz="2400" b="1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𝟏</m:t>
                            </m:r>
                          </m:sup>
                        </m:sSubSup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400" b="1" i="0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sSubSup>
                          <m:sSubSupPr>
                            <m:ctrlPr>
                              <a:rPr lang="en-US" sz="24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400" b="1" i="0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𝐓</m:t>
                            </m:r>
                          </m:e>
                          <m:sub>
                            <m:r>
                              <a:rPr lang="en-US" sz="2400" b="1" i="0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𝐢</m:t>
                            </m:r>
                          </m:sub>
                          <m:sup>
                            <m:r>
                              <a:rPr lang="en-US" sz="2400" b="1" i="0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p>
                        </m:sSubSup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147" name="TextBox 14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63585" y="6027955"/>
                  <a:ext cx="881609" cy="488339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8" name="TextBox 147"/>
                <p:cNvSpPr txBox="1"/>
                <p:nvPr/>
              </p:nvSpPr>
              <p:spPr>
                <a:xfrm>
                  <a:off x="1064144" y="6036415"/>
                  <a:ext cx="881609" cy="4855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1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400" b="1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400" b="1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  <m:sup>
                            <m:r>
                              <a:rPr lang="en-US" sz="2400" b="1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𝟏</m:t>
                            </m:r>
                          </m:sup>
                        </m:sSubSup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400" b="1" i="0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sSubSup>
                          <m:sSubSupPr>
                            <m:ctrlPr>
                              <a:rPr lang="en-US" sz="24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400" b="1" i="0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𝐓</m:t>
                            </m:r>
                          </m:e>
                          <m:sub>
                            <m:r>
                              <a:rPr lang="en-US" sz="2400" b="1" i="0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𝟐</m:t>
                            </m:r>
                          </m:sub>
                          <m:sup>
                            <m:r>
                              <a:rPr lang="en-US" sz="2400" b="1" i="0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p>
                        </m:sSubSup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148" name="TextBox 1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64144" y="6036415"/>
                  <a:ext cx="881609" cy="485518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9" name="TextBox 148"/>
                <p:cNvSpPr txBox="1"/>
                <p:nvPr/>
              </p:nvSpPr>
              <p:spPr>
                <a:xfrm>
                  <a:off x="7007222" y="6032761"/>
                  <a:ext cx="881609" cy="49282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Sup>
                          <m:sSubSupPr>
                            <m:ctrlPr>
                              <a:rPr lang="en-US" sz="2400" b="1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400" b="1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𝑺</m:t>
                            </m:r>
                          </m:e>
                          <m:sub>
                            <m:r>
                              <a:rPr lang="en-US" sz="2400" b="1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  <m:sup>
                            <m:r>
                              <a:rPr lang="en-US" sz="2400" b="1" i="1" dirty="0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𝟏</m:t>
                            </m:r>
                          </m:sup>
                        </m:sSubSup>
                        <m:r>
                          <a:rPr lang="en-US" sz="24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400" b="1" i="0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sSubSup>
                          <m:sSubSupPr>
                            <m:ctrlPr>
                              <a:rPr lang="en-US" sz="2400" b="1" i="1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a:rPr lang="en-US" sz="2400" b="1" i="0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𝐓</m:t>
                            </m:r>
                          </m:e>
                          <m:sub>
                            <m:r>
                              <a:rPr lang="en-US" sz="2400" b="1" i="1" dirty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𝒌</m:t>
                            </m:r>
                          </m:sub>
                          <m:sup>
                            <m:r>
                              <a:rPr lang="en-US" sz="2400" b="1" i="0" dirty="0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𝟏</m:t>
                            </m:r>
                          </m:sup>
                        </m:sSubSup>
                      </m:oMath>
                    </m:oMathPara>
                  </a14:m>
                  <a:endParaRPr lang="en-US" sz="2400" b="1" dirty="0"/>
                </a:p>
              </p:txBody>
            </p:sp>
          </mc:Choice>
          <mc:Fallback xmlns="">
            <p:sp>
              <p:nvSpPr>
                <p:cNvPr id="149" name="TextBox 14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07222" y="6032761"/>
                  <a:ext cx="881609" cy="492827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50" name="TextBox 149"/>
            <p:cNvSpPr txBox="1"/>
            <p:nvPr/>
          </p:nvSpPr>
          <p:spPr>
            <a:xfrm>
              <a:off x="5676900" y="5830354"/>
              <a:ext cx="5296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/>
                <a:t>…</a:t>
              </a:r>
              <a:endParaRPr lang="en-US" sz="4000" dirty="0"/>
            </a:p>
          </p:txBody>
        </p:sp>
      </p:grpSp>
      <p:sp>
        <p:nvSpPr>
          <p:cNvPr id="122" name="Oval 121"/>
          <p:cNvSpPr/>
          <p:nvPr/>
        </p:nvSpPr>
        <p:spPr>
          <a:xfrm>
            <a:off x="738888" y="4459881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1301644" y="4449848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Oval 150"/>
          <p:cNvSpPr/>
          <p:nvPr/>
        </p:nvSpPr>
        <p:spPr>
          <a:xfrm>
            <a:off x="1862213" y="4449848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Oval 155"/>
          <p:cNvSpPr/>
          <p:nvPr/>
        </p:nvSpPr>
        <p:spPr>
          <a:xfrm>
            <a:off x="2424969" y="4439815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1" name="Oval 160"/>
          <p:cNvSpPr/>
          <p:nvPr/>
        </p:nvSpPr>
        <p:spPr>
          <a:xfrm>
            <a:off x="2948688" y="4439666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6" name="Oval 165"/>
          <p:cNvSpPr/>
          <p:nvPr/>
        </p:nvSpPr>
        <p:spPr>
          <a:xfrm>
            <a:off x="3511444" y="442963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4072013" y="442963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6" name="Oval 175"/>
          <p:cNvSpPr/>
          <p:nvPr/>
        </p:nvSpPr>
        <p:spPr>
          <a:xfrm>
            <a:off x="4634769" y="4419600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1" name="Oval 180"/>
          <p:cNvSpPr/>
          <p:nvPr/>
        </p:nvSpPr>
        <p:spPr>
          <a:xfrm>
            <a:off x="5158488" y="4449848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6" name="Oval 185"/>
          <p:cNvSpPr/>
          <p:nvPr/>
        </p:nvSpPr>
        <p:spPr>
          <a:xfrm>
            <a:off x="5721244" y="4439815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Oval 190"/>
          <p:cNvSpPr/>
          <p:nvPr/>
        </p:nvSpPr>
        <p:spPr>
          <a:xfrm>
            <a:off x="6281813" y="4439815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Oval 195"/>
          <p:cNvSpPr/>
          <p:nvPr/>
        </p:nvSpPr>
        <p:spPr>
          <a:xfrm>
            <a:off x="6844569" y="4429782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1" name="Oval 200"/>
          <p:cNvSpPr/>
          <p:nvPr/>
        </p:nvSpPr>
        <p:spPr>
          <a:xfrm>
            <a:off x="7368288" y="4429633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4021424" y="2470670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706724" y="2470669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126324" y="2470669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811624" y="2470669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6269324" y="2472659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954624" y="2470667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374224" y="2470670"/>
            <a:ext cx="190500" cy="1863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6" name="Rectangle 205"/>
              <p:cNvSpPr/>
              <p:nvPr/>
            </p:nvSpPr>
            <p:spPr>
              <a:xfrm>
                <a:off x="7533415" y="1679511"/>
                <a:ext cx="830699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200" b="1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sz="3200" b="1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3200" b="1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3200" b="1" i="1" dirty="0" smtClean="0">
                              <a:latin typeface="Cambria Math"/>
                              <a:ea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06" name="Rectangle 20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3415" y="1679511"/>
                <a:ext cx="830699" cy="584775"/>
              </a:xfrm>
              <a:prstGeom prst="rect">
                <a:avLst/>
              </a:prstGeom>
              <a:blipFill rotWithShape="1">
                <a:blip r:embed="rId8"/>
                <a:stretch>
                  <a:fillRect r="-6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4667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6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67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8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1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6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7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8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88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1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92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6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1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1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6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17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9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22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4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2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1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6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37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38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1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42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3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6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47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48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6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197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1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6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07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1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1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12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6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17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1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22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1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6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1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42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1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52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6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57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1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62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6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67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1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6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77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1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82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83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87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1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1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6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297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1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02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6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07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08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9" dur="5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1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12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13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4" dur="5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6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17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9" dur="5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1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22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2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6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27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28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9" dur="5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5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6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6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7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7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7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7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8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8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8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9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9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39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39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0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0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0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0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1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1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1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1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2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2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2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30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31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2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3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3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9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40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4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4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46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9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5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5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5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5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9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60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61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2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4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65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66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7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7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71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2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4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75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76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7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9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80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81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2" dur="5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4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85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86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7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9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9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2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49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49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7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9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500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01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50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0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51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1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51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1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52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2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52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2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9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53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3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53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3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54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4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54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4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55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5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555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5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9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560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61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4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565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6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9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570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71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57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7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58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81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4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58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8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590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91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4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595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596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9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600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01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3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605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06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61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1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5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6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6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6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6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6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6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6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6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5" fill="hold">
                      <p:stCondLst>
                        <p:cond delay="indefinite"/>
                      </p:stCondLst>
                      <p:childTnLst>
                        <p:par>
                          <p:cTn id="656" fill="hold">
                            <p:stCondLst>
                              <p:cond delay="0"/>
                            </p:stCondLst>
                            <p:childTnLst>
                              <p:par>
                                <p:cTn id="657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animClr clrSpc="rgb" dir="cw">
                                      <p:cBhvr>
                                        <p:cTn id="6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B050"/>
                                      </p:to>
                                    </p:animClr>
                                    <p:set>
                                      <p:cBhvr>
                                        <p:cTn id="6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1" grpId="0" animBg="1"/>
      <p:bldP spid="42" grpId="0" animBg="1"/>
      <p:bldP spid="43" grpId="0" animBg="1"/>
      <p:bldP spid="44" grpId="0" animBg="1"/>
      <p:bldP spid="62" grpId="0" animBg="1"/>
      <p:bldP spid="63" grpId="0" animBg="1"/>
      <p:bldP spid="64" grpId="0" animBg="1"/>
      <p:bldP spid="65" grpId="0" animBg="1"/>
      <p:bldP spid="79" grpId="0" animBg="1"/>
      <p:bldP spid="80" grpId="0" animBg="1"/>
      <p:bldP spid="81" grpId="0" animBg="1"/>
      <p:bldP spid="82" grpId="0" animBg="1"/>
      <p:bldP spid="87" grpId="0" animBg="1"/>
      <p:bldP spid="88" grpId="0" animBg="1"/>
      <p:bldP spid="89" grpId="0" animBg="1"/>
      <p:bldP spid="90" grpId="0" animBg="1"/>
      <p:bldP spid="95" grpId="0" animBg="1"/>
      <p:bldP spid="96" grpId="0" animBg="1"/>
      <p:bldP spid="97" grpId="0" animBg="1"/>
      <p:bldP spid="98" grpId="0" animBg="1"/>
      <p:bldP spid="103" grpId="0" animBg="1"/>
      <p:bldP spid="104" grpId="0" animBg="1"/>
      <p:bldP spid="105" grpId="0" animBg="1"/>
      <p:bldP spid="106" grpId="0" animBg="1"/>
      <p:bldP spid="111" grpId="0" animBg="1"/>
      <p:bldP spid="112" grpId="0" animBg="1"/>
      <p:bldP spid="113" grpId="0" animBg="1"/>
      <p:bldP spid="114" grpId="0" animBg="1"/>
      <p:bldP spid="120" grpId="0"/>
      <p:bldP spid="121" grpId="0"/>
      <p:bldP spid="124" grpId="0" animBg="1"/>
      <p:bldP spid="125" grpId="0" animBg="1"/>
      <p:bldP spid="132" grpId="0" animBg="1"/>
      <p:bldP spid="133" grpId="0" animBg="1"/>
      <p:bldP spid="152" grpId="0" animBg="1"/>
      <p:bldP spid="153" grpId="0" animBg="1"/>
      <p:bldP spid="157" grpId="0" animBg="1"/>
      <p:bldP spid="158" grpId="0" animBg="1"/>
      <p:bldP spid="162" grpId="0" animBg="1"/>
      <p:bldP spid="163" grpId="0" animBg="1"/>
      <p:bldP spid="167" grpId="0" animBg="1"/>
      <p:bldP spid="168" grpId="0" animBg="1"/>
      <p:bldP spid="172" grpId="0" animBg="1"/>
      <p:bldP spid="173" grpId="0" animBg="1"/>
      <p:bldP spid="177" grpId="0" animBg="1"/>
      <p:bldP spid="178" grpId="0" animBg="1"/>
      <p:bldP spid="182" grpId="0" animBg="1"/>
      <p:bldP spid="183" grpId="0" animBg="1"/>
      <p:bldP spid="187" grpId="0" animBg="1"/>
      <p:bldP spid="188" grpId="0" animBg="1"/>
      <p:bldP spid="192" grpId="0" animBg="1"/>
      <p:bldP spid="193" grpId="0" animBg="1"/>
      <p:bldP spid="197" grpId="0" animBg="1"/>
      <p:bldP spid="198" grpId="0" animBg="1"/>
      <p:bldP spid="202" grpId="0" animBg="1"/>
      <p:bldP spid="203" grpId="0" animBg="1"/>
      <p:bldP spid="262" grpId="0"/>
      <p:bldP spid="122" grpId="0" animBg="1"/>
      <p:bldP spid="131" grpId="0" animBg="1"/>
      <p:bldP spid="151" grpId="0" animBg="1"/>
      <p:bldP spid="156" grpId="0" animBg="1"/>
      <p:bldP spid="161" grpId="0" animBg="1"/>
      <p:bldP spid="166" grpId="0" animBg="1"/>
      <p:bldP spid="171" grpId="0" animBg="1"/>
      <p:bldP spid="176" grpId="0" animBg="1"/>
      <p:bldP spid="181" grpId="0" animBg="1"/>
      <p:bldP spid="186" grpId="0" animBg="1"/>
      <p:bldP spid="191" grpId="0" animBg="1"/>
      <p:bldP spid="196" grpId="0" animBg="1"/>
      <p:bldP spid="201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20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Analysis of Stage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𝑖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𝑃𝑟</m:t>
                    </m:r>
                  </m:oMath>
                </a14:m>
                <a:r>
                  <a:rPr lang="en-US" dirty="0" smtClean="0"/>
                  <a:t>[node at stage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 computed correctly]</a:t>
                </a:r>
              </a:p>
              <a:p>
                <a:r>
                  <a:rPr lang="en-US" dirty="0" smtClean="0"/>
                  <a:t>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1 −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/>
                                  </a:rPr>
                                  <m:t>𝑖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/>
                                  </a:rPr>
                                  <m:t>lo</m:t>
                                </m:r>
                                <m:sSup>
                                  <m:sSupPr>
                                    <m:ctrlPr>
                                      <a:rPr lang="en-US" b="0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/>
                                      </a:rPr>
                                      <m:t>g</m:t>
                                    </m:r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𝑟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𝑖</m:t>
                                    </m:r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 −1</m:t>
                                    </m:r>
                                  </m:sup>
                                </m:sSup>
                                <m:r>
                                  <a:rPr lang="en-US" b="1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𝒌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endParaRPr lang="en-US" b="0" dirty="0" smtClean="0"/>
              </a:p>
              <a:p>
                <a:pPr lvl="1"/>
                <a:r>
                  <a:rPr lang="en-US" dirty="0" smtClean="0"/>
                  <a:t>Run equality checks and basic intersection protocols with success probability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b="0" dirty="0" smtClean="0"/>
              </a:p>
              <a:p>
                <a:pPr lvl="1"/>
                <a:r>
                  <a:rPr lang="en-US" b="1" dirty="0" smtClean="0"/>
                  <a:t>Key lemma</a:t>
                </a:r>
                <a:r>
                  <a:rPr lang="en-US" dirty="0" smtClean="0"/>
                  <a:t>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𝔼</m:t>
                    </m:r>
                  </m:oMath>
                </a14:m>
                <a:r>
                  <a:rPr lang="en-US" dirty="0" smtClean="0"/>
                  <a:t>[# of restarts per leaf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/>
                      </a:rPr>
                      <m:t>]</m:t>
                    </m:r>
                    <m:r>
                      <a:rPr lang="en-US" i="1" dirty="0" smtClean="0">
                        <a:latin typeface="Cambria Math"/>
                      </a:rPr>
                      <m:t>= </m:t>
                    </m:r>
                    <m:r>
                      <a:rPr lang="en-US" i="1" dirty="0" smtClean="0">
                        <a:latin typeface="Cambria Math"/>
                      </a:rPr>
                      <m:t>𝑂</m:t>
                    </m:r>
                    <m:r>
                      <a:rPr lang="en-US" i="1" dirty="0" smtClean="0">
                        <a:latin typeface="Cambria Math"/>
                      </a:rPr>
                      <m:t>(1)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smtClean="0"/>
                  <a:t>=&gt; </a:t>
                </a:r>
                <a:r>
                  <a:rPr lang="en-US" dirty="0"/>
                  <a:t>Cost of Intersection in leafs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O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lvl="1"/>
                <a:r>
                  <a:rPr lang="en-US" b="0" dirty="0" smtClean="0"/>
                  <a:t>Cost of Equality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O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𝑖𝑙𝑜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r>
                              <a:rPr lang="en-US" b="1" i="1">
                                <a:latin typeface="Cambria Math"/>
                              </a:rPr>
                              <m:t>𝒓</m:t>
                            </m:r>
                          </m:sup>
                        </m:sSup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</m:e>
                    </m:d>
                  </m:oMath>
                </a14:m>
                <a:endParaRPr lang="en-US" b="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𝑃𝑟</m:t>
                    </m:r>
                  </m:oMath>
                </a14:m>
                <a:r>
                  <a:rPr lang="en-US" dirty="0" smtClean="0"/>
                  <a:t>[protocol succeeds]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1 −1/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630" t="-2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8821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Communication Complexity </a:t>
            </a:r>
            <a:r>
              <a:rPr lang="en-US" dirty="0" smtClean="0">
                <a:solidFill>
                  <a:srgbClr val="7030A0"/>
                </a:solidFill>
              </a:rPr>
              <a:t>[Yao’79]</a:t>
            </a:r>
            <a:endParaRPr lang="en-US" dirty="0">
              <a:solidFill>
                <a:srgbClr val="7030A0"/>
              </a:solidFill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811128" y="3098924"/>
            <a:ext cx="7286742" cy="1984086"/>
            <a:chOff x="811128" y="3098924"/>
            <a:chExt cx="7286742" cy="1984086"/>
          </a:xfrm>
        </p:grpSpPr>
        <p:grpSp>
          <p:nvGrpSpPr>
            <p:cNvPr id="8" name="Group 7"/>
            <p:cNvGrpSpPr/>
            <p:nvPr/>
          </p:nvGrpSpPr>
          <p:grpSpPr>
            <a:xfrm>
              <a:off x="811128" y="3098924"/>
              <a:ext cx="1627272" cy="1984086"/>
              <a:chOff x="762000" y="2438400"/>
              <a:chExt cx="1627272" cy="1984086"/>
            </a:xfrm>
          </p:grpSpPr>
          <p:sp>
            <p:nvSpPr>
              <p:cNvPr id="4" name="Isosceles Triangle 3"/>
              <p:cNvSpPr/>
              <p:nvPr/>
            </p:nvSpPr>
            <p:spPr>
              <a:xfrm>
                <a:off x="762000" y="2438400"/>
                <a:ext cx="1568116" cy="12954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TextBox 5"/>
                  <p:cNvSpPr txBox="1"/>
                  <p:nvPr/>
                </p:nvSpPr>
                <p:spPr>
                  <a:xfrm>
                    <a:off x="762000" y="3837711"/>
                    <a:ext cx="1627272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smtClean="0"/>
                      <a:t>Alice: </a:t>
                    </a:r>
                    <a14:m>
                      <m:oMath xmlns:m="http://schemas.openxmlformats.org/officeDocument/2006/math">
                        <m:r>
                          <a:rPr lang="en-US" sz="32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𝒙</m:t>
                        </m:r>
                      </m:oMath>
                    </a14:m>
                    <a:endParaRPr lang="en-US" sz="3200" b="1" dirty="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" name="TextBox 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62000" y="3837711"/>
                    <a:ext cx="1627272" cy="584775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 l="-9363" t="-12500" b="-3437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9" name="Group 8"/>
            <p:cNvGrpSpPr/>
            <p:nvPr/>
          </p:nvGrpSpPr>
          <p:grpSpPr>
            <a:xfrm>
              <a:off x="6494585" y="3098924"/>
              <a:ext cx="1603285" cy="1952909"/>
              <a:chOff x="6477000" y="2438400"/>
              <a:chExt cx="1603285" cy="1952909"/>
            </a:xfrm>
          </p:grpSpPr>
          <p:sp>
            <p:nvSpPr>
              <p:cNvPr id="5" name="Isosceles Triangle 4"/>
              <p:cNvSpPr/>
              <p:nvPr/>
            </p:nvSpPr>
            <p:spPr>
              <a:xfrm rot="10800000">
                <a:off x="6477000" y="2438400"/>
                <a:ext cx="1568116" cy="129540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" name="TextBox 6"/>
                  <p:cNvSpPr txBox="1"/>
                  <p:nvPr/>
                </p:nvSpPr>
                <p:spPr>
                  <a:xfrm>
                    <a:off x="6741772" y="3806534"/>
                    <a:ext cx="1338513" cy="58477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3200" dirty="0" smtClean="0"/>
                      <a:t>Bob: </a:t>
                    </a:r>
                    <a14:m>
                      <m:oMath xmlns:m="http://schemas.openxmlformats.org/officeDocument/2006/math">
                        <m:r>
                          <a:rPr lang="en-US" sz="32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𝒚</m:t>
                        </m:r>
                      </m:oMath>
                    </a14:m>
                    <a:endParaRPr lang="en-US" sz="3200" b="1" dirty="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" name="TextBox 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41772" y="3806534"/>
                    <a:ext cx="1338513" cy="584775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11872" t="-12500" b="-34375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347050" y="3329756"/>
                <a:ext cx="206890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𝒇</m:t>
                      </m:r>
                      <m:r>
                        <a:rPr lang="en-US" sz="3200" i="1" dirty="0" smtClean="0">
                          <a:latin typeface="Cambria Math"/>
                        </a:rPr>
                        <m:t>(</m:t>
                      </m:r>
                      <m:r>
                        <a:rPr lang="en-US" sz="3200" b="1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3200" i="1" dirty="0" err="1" smtClean="0">
                          <a:latin typeface="Cambria Math"/>
                        </a:rPr>
                        <m:t>,</m:t>
                      </m:r>
                      <m:r>
                        <a:rPr lang="en-US" sz="3200" b="1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3200" i="1" dirty="0" smtClean="0">
                          <a:latin typeface="Cambria Math"/>
                        </a:rPr>
                        <m:t>)=?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050" y="3329756"/>
                <a:ext cx="20689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/>
          <p:cNvGrpSpPr/>
          <p:nvPr/>
        </p:nvGrpSpPr>
        <p:grpSpPr>
          <a:xfrm>
            <a:off x="2057400" y="1295400"/>
            <a:ext cx="4437072" cy="1570949"/>
            <a:chOff x="2057400" y="1295400"/>
            <a:chExt cx="4437072" cy="1570949"/>
          </a:xfrm>
        </p:grpSpPr>
        <p:cxnSp>
          <p:nvCxnSpPr>
            <p:cNvPr id="22" name="Straight Arrow Connector 21"/>
            <p:cNvCxnSpPr/>
            <p:nvPr/>
          </p:nvCxnSpPr>
          <p:spPr>
            <a:xfrm flipV="1">
              <a:off x="2057400" y="1951151"/>
              <a:ext cx="1066800" cy="91519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 flipH="1" flipV="1">
              <a:off x="5334000" y="1951151"/>
              <a:ext cx="990600" cy="77314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2760672" y="1295400"/>
              <a:ext cx="37338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/>
                <a:t>Shared randomness</a:t>
              </a:r>
              <a:endParaRPr lang="en-US" sz="2800" b="1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590800" y="2408750"/>
            <a:ext cx="3581400" cy="609201"/>
            <a:chOff x="2590800" y="2944488"/>
            <a:chExt cx="3581400" cy="609201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2590800" y="3553689"/>
              <a:ext cx="3581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" name="TextBox 29"/>
                <p:cNvSpPr txBox="1"/>
                <p:nvPr/>
              </p:nvSpPr>
              <p:spPr>
                <a:xfrm>
                  <a:off x="3768969" y="2944488"/>
                  <a:ext cx="9906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a14:m>
                  <a:r>
                    <a:rPr lang="en-US" sz="2800" dirty="0" smtClean="0"/>
                    <a:t> </a:t>
                  </a:r>
                  <a:endParaRPr lang="en-US" sz="2800" dirty="0"/>
                </a:p>
              </p:txBody>
            </p:sp>
          </mc:Choice>
          <mc:Fallback xmlns="">
            <p:sp>
              <p:nvSpPr>
                <p:cNvPr id="30" name="TextBox 2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8969" y="2944488"/>
                  <a:ext cx="990600" cy="523220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r="-122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5" name="Group 34"/>
          <p:cNvGrpSpPr/>
          <p:nvPr/>
        </p:nvGrpSpPr>
        <p:grpSpPr>
          <a:xfrm>
            <a:off x="2579078" y="3098924"/>
            <a:ext cx="3593122" cy="528627"/>
            <a:chOff x="2579078" y="3634662"/>
            <a:chExt cx="3593122" cy="528627"/>
          </a:xfrm>
        </p:grpSpPr>
        <p:cxnSp>
          <p:nvCxnSpPr>
            <p:cNvPr id="16" name="Straight Arrow Connector 15"/>
            <p:cNvCxnSpPr/>
            <p:nvPr/>
          </p:nvCxnSpPr>
          <p:spPr>
            <a:xfrm flipH="1">
              <a:off x="2579078" y="4163289"/>
              <a:ext cx="359312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1" name="TextBox 30"/>
                <p:cNvSpPr txBox="1"/>
                <p:nvPr/>
              </p:nvSpPr>
              <p:spPr>
                <a:xfrm>
                  <a:off x="3768967" y="3634662"/>
                  <a:ext cx="1978271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 </m:t>
                      </m:r>
                      <m:r>
                        <a:rPr lang="en-US" sz="2800" b="1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𝒚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a14:m>
                  <a:r>
                    <a:rPr lang="en-US" sz="2800" dirty="0" smtClean="0"/>
                    <a:t> </a:t>
                  </a:r>
                  <a:endParaRPr lang="en-US" sz="2800" dirty="0"/>
                </a:p>
              </p:txBody>
            </p:sp>
          </mc:Choice>
          <mc:Fallback xmlns="">
            <p:sp>
              <p:nvSpPr>
                <p:cNvPr id="31" name="TextBox 3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8967" y="3634662"/>
                  <a:ext cx="1978271" cy="523220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6" name="Group 35"/>
          <p:cNvGrpSpPr/>
          <p:nvPr/>
        </p:nvGrpSpPr>
        <p:grpSpPr>
          <a:xfrm>
            <a:off x="2590800" y="3660724"/>
            <a:ext cx="3581400" cy="527938"/>
            <a:chOff x="2590800" y="4196462"/>
            <a:chExt cx="3581400" cy="527938"/>
          </a:xfrm>
        </p:grpSpPr>
        <p:cxnSp>
          <p:nvCxnSpPr>
            <p:cNvPr id="13" name="Straight Arrow Connector 12"/>
            <p:cNvCxnSpPr/>
            <p:nvPr/>
          </p:nvCxnSpPr>
          <p:spPr>
            <a:xfrm>
              <a:off x="2590800" y="4724400"/>
              <a:ext cx="3581400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Box 31"/>
                <p:cNvSpPr txBox="1"/>
                <p:nvPr/>
              </p:nvSpPr>
              <p:spPr>
                <a:xfrm>
                  <a:off x="3774831" y="4196462"/>
                  <a:ext cx="990600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𝑀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, </m:t>
                      </m:r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𝒙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a14:m>
                  <a:r>
                    <a:rPr lang="en-US" sz="2800" dirty="0" smtClean="0"/>
                    <a:t> </a:t>
                  </a:r>
                  <a:endParaRPr lang="en-US" sz="2800" dirty="0"/>
                </a:p>
              </p:txBody>
            </p:sp>
          </mc:Choice>
          <mc:Fallback xmlns="">
            <p:sp>
              <p:nvSpPr>
                <p:cNvPr id="32" name="TextBox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74831" y="4196462"/>
                  <a:ext cx="990600" cy="523220"/>
                </a:xfrm>
                <a:prstGeom prst="rect">
                  <a:avLst/>
                </a:prstGeom>
                <a:blipFill rotWithShape="1">
                  <a:blip r:embed="rId7"/>
                  <a:stretch>
                    <a:fillRect r="-6012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3" name="TextBox 32"/>
          <p:cNvSpPr txBox="1"/>
          <p:nvPr/>
        </p:nvSpPr>
        <p:spPr>
          <a:xfrm>
            <a:off x="4082019" y="3894127"/>
            <a:ext cx="5872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…</a:t>
            </a:r>
            <a:endParaRPr lang="en-US" sz="4800" b="1" dirty="0"/>
          </a:p>
        </p:txBody>
      </p:sp>
      <p:grpSp>
        <p:nvGrpSpPr>
          <p:cNvPr id="49" name="Group 48"/>
          <p:cNvGrpSpPr/>
          <p:nvPr/>
        </p:nvGrpSpPr>
        <p:grpSpPr>
          <a:xfrm>
            <a:off x="2432539" y="4736254"/>
            <a:ext cx="3886200" cy="631157"/>
            <a:chOff x="2438400" y="4702872"/>
            <a:chExt cx="3886200" cy="631157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2438400" y="4702872"/>
              <a:ext cx="990600" cy="24779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H="1">
              <a:off x="5181600" y="4702872"/>
              <a:ext cx="1143000" cy="243016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3664547" y="4749254"/>
                  <a:ext cx="1475597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𝒇</m:t>
                        </m:r>
                        <m:r>
                          <a:rPr lang="en-US" sz="3200" i="1" dirty="0" smtClean="0">
                            <a:latin typeface="Cambria Math"/>
                          </a:rPr>
                          <m:t>(</m:t>
                        </m:r>
                        <m:r>
                          <a:rPr lang="en-US" sz="32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3200" i="1" dirty="0" err="1" smtClean="0">
                            <a:latin typeface="Cambria Math"/>
                          </a:rPr>
                          <m:t>,</m:t>
                        </m:r>
                        <m:r>
                          <a:rPr lang="en-US" sz="32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𝒚</m:t>
                        </m:r>
                        <m:r>
                          <a:rPr lang="en-US" sz="3200" i="1" dirty="0" smtClean="0">
                            <a:latin typeface="Cambria Math"/>
                          </a:rPr>
                          <m:t>)</m:t>
                        </m:r>
                      </m:oMath>
                    </m:oMathPara>
                  </a14:m>
                  <a:endParaRPr lang="en-US" sz="3200" dirty="0"/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64547" y="4749254"/>
                  <a:ext cx="1475597" cy="584775"/>
                </a:xfrm>
                <a:prstGeom prst="rect">
                  <a:avLst/>
                </a:prstGeom>
                <a:blipFill rotWithShape="1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/>
              <p:cNvSpPr txBox="1"/>
              <p:nvPr/>
            </p:nvSpPr>
            <p:spPr>
              <a:xfrm>
                <a:off x="269631" y="5486400"/>
                <a:ext cx="8991599" cy="10958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200" b="1" i="1" dirty="0" smtClean="0">
                        <a:latin typeface="Cambria Math"/>
                      </a:rPr>
                      <m:t>𝑹</m:t>
                    </m:r>
                    <m:d>
                      <m:dPr>
                        <m:ctrlPr>
                          <a:rPr lang="en-US" sz="320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1" i="1" dirty="0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𝒇</m:t>
                        </m:r>
                      </m:e>
                    </m:d>
                  </m:oMath>
                </a14:m>
                <a:r>
                  <a:rPr lang="en-US" sz="3200" dirty="0" smtClean="0"/>
                  <a:t> = min. communication (error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</a:rPr>
                      <m:t>1/3</m:t>
                    </m:r>
                  </m:oMath>
                </a14:m>
                <a:r>
                  <a:rPr lang="en-US" sz="3200" dirty="0" smtClean="0"/>
                  <a:t>) </a:t>
                </a:r>
              </a:p>
              <a:p>
                <a:pPr marL="285750" indent="-285750">
                  <a:buFont typeface="Arial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</a:rPr>
                          <m:t>𝑹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</a:rPr>
                          <m:t>𝒌</m:t>
                        </m:r>
                      </m:sup>
                    </m:sSup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𝒇</m:t>
                        </m:r>
                      </m:e>
                    </m:d>
                    <m:r>
                      <a:rPr lang="en-US" sz="3200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sz="3200" dirty="0" smtClean="0"/>
                  <a:t> min.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latin typeface="Cambria Math"/>
                      </a:rPr>
                      <m:t>𝒌</m:t>
                    </m:r>
                  </m:oMath>
                </a14:m>
                <a:r>
                  <a:rPr lang="en-US" sz="3200" dirty="0" smtClean="0"/>
                  <a:t>-round communication </a:t>
                </a:r>
                <a:r>
                  <a:rPr lang="en-US" sz="3200" dirty="0"/>
                  <a:t>(error </a:t>
                </a:r>
                <a14:m>
                  <m:oMath xmlns:m="http://schemas.openxmlformats.org/officeDocument/2006/math">
                    <m:r>
                      <a:rPr lang="en-US" sz="3200" i="1" dirty="0">
                        <a:latin typeface="Cambria Math"/>
                      </a:rPr>
                      <m:t>1/3</m:t>
                    </m:r>
                  </m:oMath>
                </a14:m>
                <a:r>
                  <a:rPr lang="en-US" sz="3200" dirty="0"/>
                  <a:t>) </a:t>
                </a:r>
              </a:p>
            </p:txBody>
          </p:sp>
        </mc:Choice>
        <mc:Fallback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9631" y="5486400"/>
                <a:ext cx="8991599" cy="1095877"/>
              </a:xfrm>
              <a:prstGeom prst="rect">
                <a:avLst/>
              </a:prstGeom>
              <a:blipFill rotWithShape="1">
                <a:blip r:embed="rId9"/>
                <a:stretch>
                  <a:fillRect t="-6667" r="-678" b="-1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996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3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Multi-party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e</a:t>
            </a:r>
            <a:r>
              <a:rPr lang="en-US" dirty="0" smtClean="0">
                <a:solidFill>
                  <a:srgbClr val="0070C0"/>
                </a:solidFill>
              </a:rPr>
              <a:t>xtensions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676400"/>
                <a:ext cx="8763000" cy="4525963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𝒎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players: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 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dirty="0" smtClean="0"/>
                  <a:t>, where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/>
                      </a:rPr>
                      <m:t>≤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</m:oMath>
                </a14:m>
                <a:endParaRPr lang="en-US" b="1" i="1" dirty="0" smtClean="0">
                  <a:solidFill>
                    <a:srgbClr val="0070C0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𝑆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∩…∩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 ?</m:t>
                    </m:r>
                  </m:oMath>
                </a14:m>
                <a:endParaRPr lang="en-US" b="0" dirty="0" smtClean="0"/>
              </a:p>
              <a:p>
                <a:r>
                  <a:rPr lang="en-US" dirty="0" smtClean="0"/>
                  <a:t>Boost error probability </a:t>
                </a:r>
                <a:r>
                  <a:rPr lang="en-US" dirty="0" smtClean="0"/>
                  <a:t>of 2-player protocol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1−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𝒌</m:t>
                            </m:r>
                          </m:sup>
                        </m:sSup>
                      </m:den>
                    </m:f>
                  </m:oMath>
                </a14:m>
                <a:endParaRPr lang="en-US" b="0" dirty="0" smtClean="0">
                  <a:solidFill>
                    <a:srgbClr val="0070C0"/>
                  </a:solidFill>
                </a:endParaRPr>
              </a:p>
              <a:p>
                <a:r>
                  <a:rPr lang="en-US" dirty="0" smtClean="0"/>
                  <a:t>Average per player (using coordinator</a:t>
                </a:r>
                <a:r>
                  <a:rPr lang="en-US" dirty="0" smtClean="0"/>
                  <a:t>):</a:t>
                </a:r>
              </a:p>
              <a:p>
                <a:pPr marL="0" lvl="1" indent="0">
                  <a:buNone/>
                </a:pP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O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𝑖𝑙𝑜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r>
                              <a:rPr lang="en-US" b="1" i="1">
                                <a:latin typeface="Cambria Math"/>
                              </a:rPr>
                              <m:t>𝒓</m:t>
                            </m:r>
                          </m:sup>
                        </m:sSup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dirty="0"/>
                  <a:t> in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dirty="0">
                            <a:latin typeface="Cambria Math"/>
                          </a:rPr>
                          <m:t>𝒓</m:t>
                        </m:r>
                        <m:r>
                          <a:rPr lang="en-US" i="1" dirty="0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i="1" dirty="0">
                            <a:latin typeface="Cambria Math"/>
                          </a:rPr>
                          <m:t>max</m:t>
                        </m:r>
                        <m:r>
                          <a:rPr lang="en-US" i="1" dirty="0">
                            <a:latin typeface="Cambria Math"/>
                          </a:rPr>
                          <m:t> (1, </m:t>
                        </m:r>
                        <m:f>
                          <m:fPr>
                            <m:ctrlPr>
                              <a:rPr lang="en-US" i="1" dirty="0"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i="1" dirty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dirty="0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b="1" i="1" dirty="0">
                                    <a:latin typeface="Cambria Math"/>
                                  </a:rPr>
                                  <m:t>𝒎</m:t>
                                </m:r>
                              </m:e>
                            </m:func>
                          </m:num>
                          <m:den>
                            <m:r>
                              <a:rPr lang="en-US" b="1" i="1" dirty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𝒌</m:t>
                            </m:r>
                          </m:den>
                        </m:f>
                        <m:r>
                          <a:rPr lang="en-US" i="1" dirty="0">
                            <a:latin typeface="Cambria Math"/>
                          </a:rPr>
                          <m:t>)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rounds</a:t>
                </a:r>
                <a:endParaRPr lang="en-US" dirty="0"/>
              </a:p>
              <a:p>
                <a:r>
                  <a:rPr lang="en-US" dirty="0" smtClean="0">
                    <a:latin typeface="Cambria Math"/>
                  </a:rPr>
                  <a:t>Worst-case </a:t>
                </a:r>
                <a:r>
                  <a:rPr lang="en-US" dirty="0">
                    <a:latin typeface="Cambria Math"/>
                  </a:rPr>
                  <a:t>per player (using a tournament)</a:t>
                </a:r>
                <a:endParaRPr lang="en-US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800">
                        <a:latin typeface="Cambria Math"/>
                      </a:rPr>
                      <m:t>O</m:t>
                    </m:r>
                    <m:d>
                      <m:dPr>
                        <m:ctrlPr>
                          <a:rPr lang="en-US" sz="2800" i="1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𝒌</m:t>
                            </m:r>
                          </m:e>
                          <m:sup>
                            <m:r>
                              <a:rPr lang="en-US" sz="2800" b="1" i="1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𝟐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 i="0">
                            <a:latin typeface="Cambria Math"/>
                          </a:rPr>
                          <m:t>ilo</m:t>
                        </m:r>
                        <m:sSup>
                          <m:sSupPr>
                            <m:ctrlPr>
                              <a:rPr lang="en-US" sz="280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 i="0">
                                <a:latin typeface="Cambria Math"/>
                              </a:rPr>
                              <m:t>g</m:t>
                            </m:r>
                          </m:e>
                          <m:sup>
                            <m:r>
                              <a:rPr lang="en-US" sz="2800" b="1" i="1">
                                <a:latin typeface="Cambria Math"/>
                              </a:rPr>
                              <m:t>𝒓</m:t>
                            </m:r>
                          </m:sup>
                        </m:sSup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 i="1" dirty="0">
                            <a:latin typeface="Cambria Math"/>
                          </a:rPr>
                          <m:t>max</m:t>
                        </m:r>
                        <m:r>
                          <a:rPr lang="en-US" sz="2800" i="1" dirty="0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en-US" sz="2800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 dirty="0">
                                <a:latin typeface="Cambria Math"/>
                              </a:rPr>
                              <m:t>1, </m:t>
                            </m:r>
                            <m:f>
                              <m:fPr>
                                <m:ctrlPr>
                                  <a:rPr lang="en-US" sz="2800" i="1" dirty="0">
                                    <a:latin typeface="Cambria Math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en-US" sz="2800" i="1" dirty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800" dirty="0">
                                        <a:latin typeface="Cambria Math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800" b="1" i="1" dirty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</m:func>
                              </m:num>
                              <m:den>
                                <m:r>
                                  <a:rPr lang="en-US" sz="2800" b="1" i="1" dirty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𝒌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r>
                  <a:rPr lang="en-US" sz="2800" dirty="0"/>
                  <a:t> in </a:t>
                </a:r>
                <a14:m>
                  <m:oMath xmlns:m="http://schemas.openxmlformats.org/officeDocument/2006/math">
                    <m:r>
                      <a:rPr lang="en-US" sz="2800" i="1" dirty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800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1" i="1" dirty="0">
                            <a:latin typeface="Cambria Math"/>
                          </a:rPr>
                          <m:t>𝒓</m:t>
                        </m:r>
                        <m:r>
                          <a:rPr lang="en-US" sz="2800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en-US" sz="2800" i="1">
                            <a:solidFill>
                              <a:srgbClr val="0070C0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800" i="1" dirty="0">
                            <a:latin typeface="Cambria Math"/>
                          </a:rPr>
                          <m:t>max</m:t>
                        </m:r>
                        <m:r>
                          <a:rPr lang="en-US" sz="2800" i="1" dirty="0">
                            <a:latin typeface="Cambria Math"/>
                          </a:rPr>
                          <m:t> </m:t>
                        </m:r>
                        <m:d>
                          <m:dPr>
                            <m:ctrlPr>
                              <a:rPr lang="en-US" sz="2800" i="1" dirty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800" i="1" dirty="0">
                                <a:latin typeface="Cambria Math"/>
                              </a:rPr>
                              <m:t>1, </m:t>
                            </m:r>
                            <m:f>
                              <m:fPr>
                                <m:ctrlPr>
                                  <a:rPr lang="en-US" sz="2800" i="1" dirty="0">
                                    <a:latin typeface="Cambria Math"/>
                                  </a:rPr>
                                </m:ctrlPr>
                              </m:fPr>
                              <m:num>
                                <m:func>
                                  <m:funcPr>
                                    <m:ctrlPr>
                                      <a:rPr lang="en-US" sz="2800" i="1" dirty="0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800" dirty="0">
                                        <a:latin typeface="Cambria Math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sz="2800" b="1" i="1" dirty="0">
                                        <a:latin typeface="Cambria Math"/>
                                      </a:rPr>
                                      <m:t>𝒎</m:t>
                                    </m:r>
                                  </m:e>
                                </m:func>
                              </m:num>
                              <m:den>
                                <m:r>
                                  <a:rPr lang="en-US" sz="2800" b="1" i="1" dirty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𝒌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r>
                  <a:rPr lang="en-US" sz="2800" dirty="0"/>
                  <a:t> </a:t>
                </a:r>
                <a:r>
                  <a:rPr lang="en-US" sz="2800" dirty="0" smtClean="0"/>
                  <a:t>rounds</a:t>
                </a:r>
                <a:r>
                  <a:rPr lang="en-US" sz="2800" dirty="0" smtClean="0"/>
                  <a:t> </a:t>
                </a:r>
                <a:endParaRPr lang="en-US" sz="28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676400"/>
                <a:ext cx="8763000" cy="4525963"/>
              </a:xfrm>
              <a:blipFill rotWithShape="1">
                <a:blip r:embed="rId2"/>
                <a:stretch>
                  <a:fillRect l="-1461" t="-1617" r="-1322" b="-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8108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Open Problems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dirty="0">
                            <a:latin typeface="Cambria Math"/>
                          </a:rPr>
                          <m:t>𝑹</m:t>
                        </m:r>
                      </m:e>
                      <m:sup>
                        <m:r>
                          <a:rPr lang="en-US" b="1" i="1" dirty="0">
                            <a:latin typeface="Cambria Math"/>
                          </a:rPr>
                          <m:t>𝒓</m:t>
                        </m:r>
                      </m:sup>
                    </m:sSup>
                  </m:oMath>
                </a14:m>
                <a:r>
                  <a:rPr lang="en-US" dirty="0"/>
                  <a:t>(</a:t>
                </a:r>
                <a14:m>
                  <m:oMath xmlns:m="http://schemas.openxmlformats.org/officeDocument/2006/math">
                    <m:r>
                      <a:rPr lang="en-US" b="1" i="1" dirty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</m:oMath>
                </a14:m>
                <a:r>
                  <a:rPr lang="en-US" dirty="0"/>
                  <a:t>-Intersection) =</a:t>
                </a: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dirty="0" smtClean="0">
                        <a:latin typeface="Cambria Math"/>
                      </a:rPr>
                      <m:t>O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𝑖𝑙𝑜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𝑔</m:t>
                            </m:r>
                          </m:e>
                          <m:sup>
                            <m:r>
                              <a:rPr lang="en-US" b="1" i="1">
                                <a:latin typeface="Cambria Math"/>
                              </a:rPr>
                              <m:t>𝒓</m:t>
                            </m:r>
                          </m:sup>
                        </m:sSup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dirty="0" smtClean="0"/>
                  <a:t>?</a:t>
                </a:r>
                <a:endParaRPr lang="en-US" dirty="0" smtClean="0"/>
              </a:p>
              <a:p>
                <a:r>
                  <a:rPr lang="en-US" dirty="0" smtClean="0"/>
                  <a:t>Better protocols for the multi-party </a:t>
                </a:r>
                <a:r>
                  <a:rPr lang="en-US" dirty="0" smtClean="0"/>
                  <a:t>setting?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4669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</m:oMath>
                </a14:m>
                <a:r>
                  <a:rPr lang="en-US" dirty="0" smtClean="0"/>
                  <a:t>-</a:t>
                </a:r>
                <a:r>
                  <a:rPr lang="en-US" dirty="0" err="1"/>
                  <a:t>D</a:t>
                </a:r>
                <a:r>
                  <a:rPr lang="en-US" dirty="0" smtClean="0"/>
                  <a:t>isjointness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79060" y="1260118"/>
                <a:ext cx="8229600" cy="5334000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𝒇</m:t>
                    </m:r>
                    <m:r>
                      <a:rPr lang="en-US" i="1" dirty="0">
                        <a:latin typeface="Cambria Math"/>
                      </a:rPr>
                      <m:t>(</m:t>
                    </m:r>
                    <m:r>
                      <a:rPr lang="en-US" b="1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𝑺</m:t>
                    </m:r>
                    <m:r>
                      <a:rPr lang="en-US" i="1" dirty="0">
                        <a:latin typeface="Cambria Math"/>
                      </a:rPr>
                      <m:t>,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𝑻</m:t>
                    </m:r>
                    <m:r>
                      <a:rPr lang="en-US" i="1" dirty="0">
                        <a:latin typeface="Cambria Math"/>
                      </a:rPr>
                      <m:t>)=1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iff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𝑺</m:t>
                        </m:r>
                        <m:r>
                          <a:rPr lang="en-US" i="1">
                            <a:latin typeface="Cambria Math"/>
                          </a:rPr>
                          <m:t>∩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𝑻</m:t>
                        </m:r>
                      </m:e>
                    </m:d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endParaRPr lang="en-US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/>
                      </a:rPr>
                      <m:t>𝑹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  <m:r>
                          <m:rPr>
                            <m:nor/>
                          </m:rPr>
                          <a:rPr lang="en-US" dirty="0"/>
                          <m:t>−</m:t>
                        </m:r>
                        <m:r>
                          <m:rPr>
                            <m:nor/>
                          </m:rPr>
                          <a:rPr lang="en-US" dirty="0"/>
                          <m:t>Disjointness</m:t>
                        </m:r>
                      </m:e>
                    </m:d>
                    <m:r>
                      <a:rPr lang="en-US" b="0" i="0" dirty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i="0" dirty="0" smtClean="0">
                        <a:latin typeface="Cambria Math"/>
                      </a:rPr>
                      <m:t>Θ</m:t>
                    </m:r>
                    <m:d>
                      <m:d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</m:e>
                    </m:d>
                    <m:r>
                      <a:rPr lang="en-US" b="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rgbClr val="7030A0"/>
                    </a:solidFill>
                  </a:rPr>
                  <a:t>[Razborov’92; Hastad-Wigderson’96] 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dirty="0">
                            <a:latin typeface="Cambria Math"/>
                          </a:rPr>
                          <m:t>𝑹</m:t>
                        </m:r>
                      </m:e>
                      <m:sup>
                        <m:r>
                          <a:rPr lang="en-US" b="1" i="1" dirty="0" smtClean="0">
                            <a:latin typeface="Cambria Math"/>
                          </a:rPr>
                          <m:t>𝟏</m:t>
                        </m:r>
                      </m:sup>
                    </m:sSup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  <m:r>
                          <m:rPr>
                            <m:nor/>
                          </m:rPr>
                          <a:rPr lang="en-US" dirty="0"/>
                          <m:t>−</m:t>
                        </m:r>
                        <m:r>
                          <m:rPr>
                            <m:nor/>
                          </m:rPr>
                          <a:rPr lang="en-US" dirty="0"/>
                          <m:t>Disjointness</m:t>
                        </m:r>
                      </m:e>
                    </m:d>
                    <m:r>
                      <a:rPr lang="en-US" b="0" i="0" dirty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Θ</m:t>
                    </m:r>
                    <m:r>
                      <a:rPr lang="en-US" b="0" i="1" smtClean="0">
                        <a:latin typeface="Cambria Math"/>
                      </a:rPr>
                      <m:t>(</m:t>
                    </m:r>
                    <m:r>
                      <a:rPr lang="en-US" b="1" i="1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func>
                      <m:funcPr>
                        <m:ctrlPr>
                          <a:rPr lang="en-US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</m:e>
                    </m:func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sz="2600" dirty="0" smtClean="0">
                    <a:solidFill>
                      <a:srgbClr val="7030A0"/>
                    </a:solidFill>
                  </a:rPr>
                  <a:t>[Folklore + </a:t>
                </a:r>
                <a:r>
                  <a:rPr lang="en-US" sz="2600" dirty="0" err="1" smtClean="0">
                    <a:solidFill>
                      <a:srgbClr val="7030A0"/>
                    </a:solidFill>
                  </a:rPr>
                  <a:t>Dasgupta</a:t>
                </a:r>
                <a:r>
                  <a:rPr lang="en-US" sz="2600" dirty="0" smtClean="0">
                    <a:solidFill>
                      <a:srgbClr val="7030A0"/>
                    </a:solidFill>
                  </a:rPr>
                  <a:t>, Kumar, </a:t>
                </a:r>
                <a:r>
                  <a:rPr lang="en-US" sz="2600" dirty="0" err="1" smtClean="0">
                    <a:solidFill>
                      <a:srgbClr val="7030A0"/>
                    </a:solidFill>
                  </a:rPr>
                  <a:t>Sivakumar</a:t>
                </a:r>
                <a:r>
                  <a:rPr lang="en-US" sz="2600" dirty="0" smtClean="0">
                    <a:solidFill>
                      <a:srgbClr val="7030A0"/>
                    </a:solidFill>
                  </a:rPr>
                  <a:t>; Buhrman’12, Garcia-Soriano, </a:t>
                </a:r>
                <a:r>
                  <a:rPr lang="en-US" sz="2600" dirty="0" err="1" smtClean="0">
                    <a:solidFill>
                      <a:srgbClr val="7030A0"/>
                    </a:solidFill>
                  </a:rPr>
                  <a:t>Matsliah</a:t>
                </a:r>
                <a:r>
                  <a:rPr lang="en-US" sz="2600" dirty="0" smtClean="0">
                    <a:solidFill>
                      <a:srgbClr val="7030A0"/>
                    </a:solidFill>
                  </a:rPr>
                  <a:t>, De Wolf’12]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latin typeface="Cambria Math"/>
                          </a:rPr>
                          <m:t>𝑹</m:t>
                        </m:r>
                      </m:e>
                      <m:sup>
                        <m:r>
                          <a:rPr lang="en-US" b="1" i="1" dirty="0" smtClean="0">
                            <a:latin typeface="Cambria Math"/>
                          </a:rPr>
                          <m:t>𝒓</m:t>
                        </m:r>
                      </m:sup>
                    </m:sSup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  <m:r>
                          <m:rPr>
                            <m:nor/>
                          </m:rPr>
                          <a:rPr lang="en-US" dirty="0"/>
                          <m:t>−</m:t>
                        </m:r>
                        <m:r>
                          <m:rPr>
                            <m:nor/>
                          </m:rPr>
                          <a:rPr lang="en-US" dirty="0"/>
                          <m:t>Disjointness</m:t>
                        </m:r>
                      </m:e>
                    </m:d>
                    <m:r>
                      <a:rPr lang="en-US" b="0" i="0" dirty="0" smtClean="0"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Θ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ilog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𝑟</m:t>
                            </m:r>
                          </m:sup>
                        </m:sSup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>
                    <a:solidFill>
                      <a:srgbClr val="7030A0"/>
                    </a:solidFill>
                  </a:rPr>
                  <a:t>[</a:t>
                </a:r>
                <a:r>
                  <a:rPr lang="en-US" dirty="0" err="1" smtClean="0">
                    <a:solidFill>
                      <a:srgbClr val="7030A0"/>
                    </a:solidFill>
                  </a:rPr>
                  <a:t>Saglam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, Tardos’13]</a:t>
                </a:r>
                <a:endParaRPr lang="en-US" b="1" i="1" dirty="0" smtClean="0">
                  <a:latin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b="1" i="1" dirty="0">
                        <a:latin typeface="Cambria Math"/>
                      </a:rPr>
                      <m:t>𝑹</m:t>
                    </m:r>
                    <m:d>
                      <m:dPr>
                        <m:ctrlPr>
                          <a:rPr lang="en-US" i="1" dirty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dirty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  <m:r>
                          <m:rPr>
                            <m:nor/>
                          </m:rPr>
                          <a:rPr lang="en-US" dirty="0"/>
                          <m:t>−</m:t>
                        </m:r>
                        <m:r>
                          <m:rPr>
                            <m:nor/>
                          </m:rPr>
                          <a:rPr lang="en-US" dirty="0"/>
                          <m:t>Disjointness</m:t>
                        </m:r>
                      </m:e>
                    </m:d>
                    <m:r>
                      <a:rPr lang="en-US" b="0" i="0" dirty="0" smtClean="0">
                        <a:latin typeface="Cambria Math"/>
                      </a:rPr>
                      <m:t>=</m:t>
                    </m:r>
                    <m:r>
                      <a:rPr lang="en-US" b="1" i="1" dirty="0" smtClean="0">
                        <a:latin typeface="Cambria Math"/>
                      </a:rPr>
                      <m:t>𝜶</m:t>
                    </m:r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b="0" i="0" dirty="0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dirty="0" smtClean="0">
                        <a:latin typeface="Cambria Math"/>
                      </a:rPr>
                      <m:t>o</m:t>
                    </m:r>
                    <m:r>
                      <a:rPr lang="en-US" b="0" i="0" dirty="0" smtClean="0">
                        <a:latin typeface="Cambria Math"/>
                      </a:rPr>
                      <m:t>(</m:t>
                    </m:r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b="0" i="0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rgbClr val="7030A0"/>
                    </a:solidFill>
                  </a:rPr>
                  <a:t>[</a:t>
                </a:r>
                <a:r>
                  <a:rPr lang="en-US" dirty="0" err="1" smtClean="0">
                    <a:solidFill>
                      <a:srgbClr val="7030A0"/>
                    </a:solidFill>
                  </a:rPr>
                  <a:t>Braverman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, </a:t>
                </a:r>
                <a:r>
                  <a:rPr lang="en-US" dirty="0" err="1" smtClean="0">
                    <a:solidFill>
                      <a:srgbClr val="7030A0"/>
                    </a:solidFill>
                  </a:rPr>
                  <a:t>Garg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, </a:t>
                </a:r>
                <a:r>
                  <a:rPr lang="en-US" dirty="0" err="1" smtClean="0">
                    <a:solidFill>
                      <a:srgbClr val="7030A0"/>
                    </a:solidFill>
                  </a:rPr>
                  <a:t>Pankratov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, Weinstein’13]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79060" y="1260118"/>
                <a:ext cx="8229600" cy="5334000"/>
              </a:xfrm>
              <a:blipFill rotWithShape="1">
                <a:blip r:embed="rId4"/>
                <a:stretch>
                  <a:fillRect l="-1333" t="-1371" b="-26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1101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Set Intersection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𝒙</m:t>
                    </m:r>
                    <m:r>
                      <a:rPr lang="en-US" i="1" dirty="0" smtClean="0">
                        <a:latin typeface="Cambria Math"/>
                      </a:rPr>
                      <m:t> = </m:t>
                    </m:r>
                    <m:r>
                      <a:rPr lang="en-US" b="1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𝑺</m:t>
                    </m:r>
                    <m:r>
                      <a:rPr lang="en-US" i="1" dirty="0" smtClean="0">
                        <a:latin typeface="Cambria Math"/>
                      </a:rPr>
                      <m:t>, 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𝒚</m:t>
                    </m:r>
                    <m:r>
                      <a:rPr lang="en-US" i="1" dirty="0" smtClean="0">
                        <a:latin typeface="Cambria Math"/>
                      </a:rPr>
                      <m:t> = 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𝑻</m:t>
                    </m:r>
                    <m:r>
                      <a:rPr lang="en-US" i="1" dirty="0" smtClean="0">
                        <a:latin typeface="Cambria Math"/>
                      </a:rPr>
                      <m:t>, 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/>
                      </a:rPr>
                      <m:t>𝒇</m:t>
                    </m:r>
                    <m:d>
                      <m:dPr>
                        <m:ctrlPr>
                          <a:rPr lang="en-US" i="1" dirty="0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b="0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𝒚</m:t>
                        </m:r>
                      </m:e>
                    </m:d>
                    <m:r>
                      <a:rPr lang="en-US" i="1" dirty="0" smtClean="0">
                        <a:latin typeface="Cambria Math"/>
                      </a:rPr>
                      <m:t>= </m:t>
                    </m:r>
                    <m:r>
                      <a:rPr lang="en-US" b="1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𝑺</m:t>
                    </m:r>
                    <m:r>
                      <a:rPr lang="en-US" i="1" dirty="0" smtClean="0">
                        <a:latin typeface="Cambria Math"/>
                      </a:rPr>
                      <m:t>∩</m:t>
                    </m:r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𝑻</m:t>
                    </m:r>
                  </m:oMath>
                </a14:m>
                <a:endParaRPr lang="en-US" b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-96985" y="3405069"/>
            <a:ext cx="9230099" cy="585970"/>
            <a:chOff x="45846" y="4497040"/>
            <a:chExt cx="8708399" cy="58597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45846" y="4497040"/>
                  <a:ext cx="3197806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𝑺</m:t>
                        </m:r>
                        <m:r>
                          <a:rPr lang="en-US" sz="3200" b="0" i="1" smtClean="0">
                            <a:latin typeface="Cambria Math"/>
                          </a:rPr>
                          <m:t>⊆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𝑛</m:t>
                            </m:r>
                          </m:e>
                        </m:d>
                        <m:r>
                          <a:rPr lang="en-US" sz="3200" b="0" i="1" smtClean="0">
                            <a:latin typeface="Cambria Math"/>
                          </a:rPr>
                          <m:t>, 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𝑆</m:t>
                            </m:r>
                          </m:e>
                        </m:d>
                        <m:r>
                          <a:rPr lang="en-US" sz="3200" b="0" i="1" smtClean="0">
                            <a:latin typeface="Cambria Math"/>
                          </a:rPr>
                          <m:t>≤</m:t>
                        </m:r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</m:oMath>
                    </m:oMathPara>
                  </a14:m>
                  <a:endParaRPr lang="en-US" sz="3200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846" y="4497040"/>
                  <a:ext cx="3197806" cy="584775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5714195" y="4498235"/>
                  <a:ext cx="3040050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𝑻</m:t>
                        </m:r>
                        <m:r>
                          <a:rPr lang="en-US" sz="3200" b="0" i="1" smtClean="0">
                            <a:latin typeface="Cambria Math"/>
                          </a:rPr>
                          <m:t>⊆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𝑛</m:t>
                            </m:r>
                          </m:e>
                        </m:d>
                        <m:r>
                          <a:rPr lang="en-US" sz="3200" b="0" i="1" smtClean="0">
                            <a:latin typeface="Cambria Math"/>
                          </a:rPr>
                          <m:t>, 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𝑇</m:t>
                            </m:r>
                          </m:e>
                        </m:d>
                        <m:r>
                          <a:rPr lang="en-US" sz="3200" b="0" i="1" smtClean="0">
                            <a:latin typeface="Cambria Math"/>
                          </a:rPr>
                          <m:t>≤</m:t>
                        </m:r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</m:oMath>
                    </m:oMathPara>
                  </a14:m>
                  <a:endParaRPr lang="en-US" sz="3200" b="1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14195" y="4498235"/>
                  <a:ext cx="3040050" cy="584775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781484" y="3810000"/>
                <a:ext cx="17526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srgbClr val="00B050"/>
                        </a:solidFill>
                        <a:latin typeface="Cambria Math"/>
                      </a:rPr>
                      <m:t>𝑺</m:t>
                    </m:r>
                    <m:r>
                      <a:rPr lang="en-US" sz="3200" i="1" dirty="0" smtClean="0">
                        <a:latin typeface="Cambria Math"/>
                      </a:rPr>
                      <m:t>∩</m:t>
                    </m:r>
                    <m:r>
                      <a:rPr lang="en-US" sz="3200" b="1" i="1" dirty="0" smtClean="0">
                        <a:solidFill>
                          <a:srgbClr val="FF0000"/>
                        </a:solidFill>
                        <a:latin typeface="Cambria Math"/>
                      </a:rPr>
                      <m:t>𝑻</m:t>
                    </m:r>
                  </m:oMath>
                </a14:m>
                <a:r>
                  <a:rPr lang="en-US" sz="3200" dirty="0" smtClean="0"/>
                  <a:t> = ?</a:t>
                </a:r>
                <a:endParaRPr lang="en-US" sz="32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1484" y="3810000"/>
                <a:ext cx="1752600" cy="584775"/>
              </a:xfrm>
              <a:prstGeom prst="rect">
                <a:avLst/>
              </a:prstGeom>
              <a:blipFill rotWithShape="1">
                <a:blip r:embed="rId5"/>
                <a:stretch>
                  <a:fillRect t="-12500" r="-5903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800373"/>
              </p:ext>
            </p:extLst>
          </p:nvPr>
        </p:nvGraphicFramePr>
        <p:xfrm>
          <a:off x="207341" y="2807867"/>
          <a:ext cx="33924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42"/>
                <a:gridCol w="339242"/>
                <a:gridCol w="339242"/>
                <a:gridCol w="339242"/>
                <a:gridCol w="339242"/>
                <a:gridCol w="339242"/>
                <a:gridCol w="339242"/>
                <a:gridCol w="339242"/>
                <a:gridCol w="339242"/>
                <a:gridCol w="339242"/>
              </a:tblGrid>
              <a:tr h="15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685228"/>
              </p:ext>
            </p:extLst>
          </p:nvPr>
        </p:nvGraphicFramePr>
        <p:xfrm>
          <a:off x="5541341" y="2807867"/>
          <a:ext cx="33924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42"/>
                <a:gridCol w="339242"/>
                <a:gridCol w="339242"/>
                <a:gridCol w="339242"/>
                <a:gridCol w="339242"/>
                <a:gridCol w="339242"/>
                <a:gridCol w="339242"/>
                <a:gridCol w="339242"/>
                <a:gridCol w="339242"/>
                <a:gridCol w="339242"/>
              </a:tblGrid>
              <a:tr h="15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93833"/>
              </p:ext>
            </p:extLst>
          </p:nvPr>
        </p:nvGraphicFramePr>
        <p:xfrm>
          <a:off x="2961574" y="4572000"/>
          <a:ext cx="33924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42"/>
                <a:gridCol w="339242"/>
                <a:gridCol w="339242"/>
                <a:gridCol w="339242"/>
                <a:gridCol w="339242"/>
                <a:gridCol w="339242"/>
                <a:gridCol w="339242"/>
                <a:gridCol w="339242"/>
                <a:gridCol w="339242"/>
                <a:gridCol w="339242"/>
              </a:tblGrid>
              <a:tr h="15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2819400" y="5239464"/>
                <a:ext cx="3847785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𝑹</m:t>
                        </m:r>
                      </m:e>
                      <m:sup>
                        <m:r>
                          <a:rPr lang="en-US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𝒓</m:t>
                        </m:r>
                      </m:sup>
                    </m:sSup>
                  </m:oMath>
                </a14:m>
                <a:r>
                  <a:rPr lang="en-US" sz="3200" dirty="0" smtClean="0"/>
                  <a:t>(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</m:oMath>
                </a14:m>
                <a:r>
                  <a:rPr lang="en-US" sz="3200" dirty="0" smtClean="0"/>
                  <a:t>-Intersection) = ?</a:t>
                </a:r>
                <a:endParaRPr lang="en-US" sz="3200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9400" y="5239464"/>
                <a:ext cx="3847785" cy="584775"/>
              </a:xfrm>
              <a:prstGeom prst="rect">
                <a:avLst/>
              </a:prstGeom>
              <a:blipFill rotWithShape="1">
                <a:blip r:embed="rId6"/>
                <a:stretch>
                  <a:fillRect t="-12500" r="-3011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514691" y="6019800"/>
                <a:ext cx="628618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</m:oMath>
                </a14:m>
                <a:r>
                  <a:rPr lang="en-US" sz="3200" b="1" dirty="0" smtClean="0"/>
                  <a:t> </a:t>
                </a:r>
                <a:r>
                  <a:rPr lang="en-US" sz="3200" dirty="0" smtClean="0"/>
                  <a:t>is big, </a:t>
                </a:r>
                <a:r>
                  <a:rPr lang="en-US" sz="3200" i="1" dirty="0" smtClean="0"/>
                  <a:t>n</a:t>
                </a:r>
                <a:r>
                  <a:rPr lang="en-US" sz="3200" dirty="0" smtClean="0"/>
                  <a:t> is </a:t>
                </a:r>
                <a:r>
                  <a:rPr lang="en-US" sz="3200" b="1" dirty="0" smtClean="0"/>
                  <a:t>huge</a:t>
                </a:r>
                <a:r>
                  <a:rPr lang="en-US" sz="3200" dirty="0" smtClean="0"/>
                  <a:t>, where </a:t>
                </a:r>
                <a:r>
                  <a:rPr lang="en-US" sz="3200" b="1" dirty="0" smtClean="0"/>
                  <a:t>huge</a:t>
                </a:r>
                <a:r>
                  <a:rPr lang="en-US" sz="3200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latin typeface="Cambria Math"/>
                      </a:rPr>
                      <m:t>≫</m:t>
                    </m:r>
                  </m:oMath>
                </a14:m>
                <a:r>
                  <a:rPr lang="en-US" sz="3200" dirty="0" smtClean="0"/>
                  <a:t> big </a:t>
                </a:r>
                <a:endParaRPr lang="en-US" sz="32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4691" y="6019800"/>
                <a:ext cx="6286185" cy="584775"/>
              </a:xfrm>
              <a:prstGeom prst="rect">
                <a:avLst/>
              </a:prstGeom>
              <a:blipFill rotWithShape="1">
                <a:blip r:embed="rId7"/>
                <a:stretch>
                  <a:fillRect t="-12632" r="-3198" b="-34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665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Our results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686800" cy="39624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𝑖</m:t>
                    </m:r>
                    <m:r>
                      <m:rPr>
                        <m:sty m:val="p"/>
                      </m:rPr>
                      <a:rPr lang="en-US" i="0">
                        <a:latin typeface="Cambria Math"/>
                      </a:rPr>
                      <m:t>lo</m:t>
                    </m:r>
                    <m:sSup>
                      <m:sSupPr>
                        <m:ctrlPr>
                          <a:rPr lang="en-US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i="0">
                            <a:latin typeface="Cambria Math"/>
                          </a:rPr>
                          <m:t>g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𝑘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log</m:t>
                        </m:r>
                      </m:fName>
                      <m:e>
                        <m:func>
                          <m:funcPr>
                            <m:ctrlPr>
                              <a:rPr lang="en-US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func>
                              <m:func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a:rPr lang="en-US" i="1">
                                    <a:latin typeface="Cambria Math"/>
                                  </a:rPr>
                                  <m:t>…</m:t>
                                </m:r>
                              </m:fName>
                              <m:e>
                                <m:func>
                                  <m:funcPr>
                                    <m:ctrlPr>
                                      <a:rPr lang="en-US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latin typeface="Cambria Math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𝑘</m:t>
                                    </m:r>
                                  </m:e>
                                </m:func>
                              </m:e>
                            </m:func>
                          </m:e>
                        </m:func>
                      </m:e>
                    </m:func>
                  </m:oMath>
                </a14:m>
                <a:endParaRPr lang="en-US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endParaRPr lang="en-US" b="1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𝑹</m:t>
                        </m:r>
                      </m:e>
                      <m:sup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𝒓</m:t>
                        </m:r>
                      </m:sup>
                    </m:sSup>
                  </m:oMath>
                </a14:m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</m:oMath>
                </a14:m>
                <a:r>
                  <a:rPr lang="en-US" dirty="0" smtClean="0"/>
                  <a:t>-Intersection) =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m:rPr>
                            <m:sty m:val="p"/>
                          </m:rPr>
                          <a:rPr lang="en-US" i="0">
                            <a:latin typeface="Cambria Math"/>
                          </a:rPr>
                          <m:t>lo</m:t>
                        </m:r>
                        <m:sSup>
                          <m:sSupPr>
                            <m:ctrlPr>
                              <a:rPr lang="en-US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i="0">
                                <a:latin typeface="Cambria Math"/>
                              </a:rPr>
                              <m:t>g</m:t>
                            </m:r>
                          </m:e>
                          <m:sup>
                            <m: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𝜷</m:t>
                            </m:r>
                            <m:r>
                              <a:rPr lang="en-US" b="1" i="1">
                                <a:latin typeface="Cambria Math"/>
                              </a:rPr>
                              <m:t>𝒓</m:t>
                            </m:r>
                          </m:sup>
                        </m:sSup>
                        <m:r>
                          <a:rPr lang="en-US" b="1" i="1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</m:e>
                    </m:d>
                  </m:oMath>
                </a14:m>
                <a:endParaRPr lang="en-US" b="0" dirty="0" smtClean="0">
                  <a:solidFill>
                    <a:srgbClr val="0070C0"/>
                  </a:solidFill>
                </a:endParaRPr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rgbClr val="7030A0"/>
                    </a:solidFill>
                  </a:rPr>
                  <a:t>[Brody, </a:t>
                </a:r>
                <a:r>
                  <a:rPr lang="en-US" sz="2800" dirty="0" err="1" smtClean="0">
                    <a:solidFill>
                      <a:srgbClr val="7030A0"/>
                    </a:solidFill>
                  </a:rPr>
                  <a:t>Chakrabarti</a:t>
                </a:r>
                <a:r>
                  <a:rPr lang="en-US" sz="2800" dirty="0" smtClean="0">
                    <a:solidFill>
                      <a:srgbClr val="7030A0"/>
                    </a:solidFill>
                  </a:rPr>
                  <a:t>, </a:t>
                </a:r>
                <a:r>
                  <a:rPr lang="en-US" sz="2800" dirty="0" err="1" smtClean="0">
                    <a:solidFill>
                      <a:srgbClr val="7030A0"/>
                    </a:solidFill>
                  </a:rPr>
                  <a:t>Kondapally</a:t>
                </a:r>
                <a:r>
                  <a:rPr lang="en-US" sz="2800" dirty="0" smtClean="0">
                    <a:solidFill>
                      <a:srgbClr val="7030A0"/>
                    </a:solidFill>
                  </a:rPr>
                  <a:t>, Woodruff, Y.; PODC’14]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𝑹</m:t>
                        </m:r>
                      </m:e>
                      <m:sup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𝒓</m:t>
                        </m:r>
                      </m:sup>
                    </m:sSup>
                  </m:oMath>
                </a14:m>
                <a:r>
                  <a:rPr lang="en-US" dirty="0" smtClean="0"/>
                  <a:t>(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</m:oMath>
                </a14:m>
                <a:r>
                  <a:rPr lang="en-US" dirty="0" smtClean="0"/>
                  <a:t>-Intersection) =</a:t>
                </a:r>
                <a:r>
                  <a:rPr lang="en-US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Ω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</a:rPr>
                          <m:t>𝑖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</m:t>
                        </m:r>
                        <m:sSup>
                          <m:sSupPr>
                            <m:ctrlPr>
                              <a:rPr lang="en-US" b="0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/>
                              </a:rPr>
                              <m:t>g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</a:rPr>
                              <m:t>𝒓</m:t>
                            </m:r>
                          </m:sup>
                        </m:sSup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</m:e>
                    </m:d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sz="2800" dirty="0" smtClean="0">
                    <a:solidFill>
                      <a:srgbClr val="7030A0"/>
                    </a:solidFill>
                  </a:rPr>
                  <a:t>[</a:t>
                </a:r>
                <a:r>
                  <a:rPr lang="en-US" sz="2800" dirty="0" err="1" smtClean="0">
                    <a:solidFill>
                      <a:srgbClr val="7030A0"/>
                    </a:solidFill>
                  </a:rPr>
                  <a:t>Saglam-Tardos</a:t>
                </a:r>
                <a:r>
                  <a:rPr lang="en-US" sz="2800" dirty="0" smtClean="0">
                    <a:solidFill>
                      <a:srgbClr val="7030A0"/>
                    </a:solidFill>
                  </a:rPr>
                  <a:t> FOCS’13; Brody, </a:t>
                </a:r>
                <a:r>
                  <a:rPr lang="en-US" sz="2800" dirty="0" err="1" smtClean="0">
                    <a:solidFill>
                      <a:srgbClr val="7030A0"/>
                    </a:solidFill>
                  </a:rPr>
                  <a:t>Chakrabarti</a:t>
                </a:r>
                <a:r>
                  <a:rPr lang="en-US" sz="2800" dirty="0" smtClean="0">
                    <a:solidFill>
                      <a:srgbClr val="7030A0"/>
                    </a:solidFill>
                  </a:rPr>
                  <a:t>, </a:t>
                </a:r>
                <a:r>
                  <a:rPr lang="en-US" sz="2800" dirty="0" err="1" smtClean="0">
                    <a:solidFill>
                      <a:srgbClr val="7030A0"/>
                    </a:solidFill>
                  </a:rPr>
                  <a:t>Kondapally</a:t>
                </a:r>
                <a:r>
                  <a:rPr lang="en-US" sz="2800" dirty="0" smtClean="0">
                    <a:solidFill>
                      <a:srgbClr val="7030A0"/>
                    </a:solidFill>
                  </a:rPr>
                  <a:t>, Woodruff, Y</a:t>
                </a:r>
                <a:r>
                  <a:rPr lang="en-US" sz="2800" dirty="0" smtClean="0">
                    <a:solidFill>
                      <a:srgbClr val="7030A0"/>
                    </a:solidFill>
                  </a:rPr>
                  <a:t>.’; RANDOM’14]</a:t>
                </a:r>
                <a:endParaRPr lang="en-US" sz="2800" dirty="0" smtClean="0">
                  <a:solidFill>
                    <a:srgbClr val="7030A0"/>
                  </a:solidFill>
                </a:endParaRPr>
              </a:p>
              <a:p>
                <a:pPr marL="0" indent="0">
                  <a:buNone/>
                </a:pPr>
                <a:endParaRPr lang="en-US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686800" cy="3962400"/>
              </a:xfrm>
              <a:blipFill rotWithShape="1">
                <a:blip r:embed="rId2"/>
                <a:stretch>
                  <a:fillRect l="-1754" t="-1846" b="-1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3397276" y="2191654"/>
            <a:ext cx="1569660" cy="596444"/>
            <a:chOff x="1219200" y="4021015"/>
            <a:chExt cx="1569660" cy="596444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1813530" y="3426685"/>
              <a:ext cx="3810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/>
                <a:t>{</a:t>
              </a:r>
              <a:endParaRPr lang="en-US" sz="96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TextBox 5"/>
                <p:cNvSpPr txBox="1"/>
                <p:nvPr/>
              </p:nvSpPr>
              <p:spPr>
                <a:xfrm>
                  <a:off x="1546828" y="4217349"/>
                  <a:ext cx="1151895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/>
                        </a:rPr>
                        <m:t>𝑟</m:t>
                      </m:r>
                    </m:oMath>
                  </a14:m>
                  <a:r>
                    <a:rPr lang="en-US" sz="2000" dirty="0" smtClean="0"/>
                    <a:t> times</a:t>
                  </a:r>
                  <a:endParaRPr lang="en-US" sz="2000" dirty="0"/>
                </a:p>
              </p:txBody>
            </p:sp>
          </mc:Choice>
          <mc:Fallback xmlns="">
            <p:sp>
              <p:nvSpPr>
                <p:cNvPr id="6" name="TextBox 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46828" y="4217349"/>
                  <a:ext cx="1151895" cy="400110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 t="-7692" b="-2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410204" y="5791200"/>
                <a:ext cx="842899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𝑹</m:t>
                        </m:r>
                      </m:e>
                      <m:sup>
                        <m:r>
                          <a:rPr lang="en-US" sz="3200" b="1" i="1" dirty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𝒓</m:t>
                        </m:r>
                      </m:sup>
                    </m:sSup>
                  </m:oMath>
                </a14:m>
                <a:r>
                  <a:rPr lang="en-US" sz="3200" dirty="0" smtClean="0"/>
                  <a:t>(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</m:oMath>
                </a14:m>
                <a:r>
                  <a:rPr lang="en-US" sz="3200" dirty="0" smtClean="0"/>
                  <a:t>-Intersection</a:t>
                </a:r>
                <a:r>
                  <a:rPr lang="en-US" sz="3200" dirty="0" smtClean="0"/>
                  <a:t>) =</a:t>
                </a:r>
                <a:r>
                  <a:rPr lang="en-US" sz="3200" dirty="0" smtClean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i="0" smtClean="0">
                        <a:latin typeface="Cambria Math"/>
                      </a:rPr>
                      <m:t>Θ</m:t>
                    </m:r>
                    <m:d>
                      <m:d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</m:e>
                    </m:d>
                  </m:oMath>
                </a14:m>
                <a:r>
                  <a:rPr lang="en-US" sz="3200" dirty="0" smtClean="0"/>
                  <a:t> for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/>
                      </a:rPr>
                      <m:t>𝑟</m:t>
                    </m:r>
                    <m:r>
                      <a:rPr lang="en-US" sz="3200" b="0" i="1" smtClean="0">
                        <a:latin typeface="Cambria Math"/>
                      </a:rPr>
                      <m:t>=</m:t>
                    </m:r>
                    <m:r>
                      <a:rPr lang="en-US" sz="3200" b="0" i="1" smtClean="0">
                        <a:latin typeface="Cambria Math"/>
                      </a:rPr>
                      <m:t>𝑂</m:t>
                    </m:r>
                    <m:r>
                      <a:rPr lang="en-US" sz="3200" b="0" i="1" smtClean="0"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/>
                              </a:rPr>
                              <m:t>∗</m:t>
                            </m:r>
                          </m:sup>
                        </m:sSup>
                      </m:fName>
                      <m:e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</m:e>
                    </m:func>
                    <m:r>
                      <a:rPr lang="en-US" sz="32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3200" dirty="0" smtClean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204" y="5791200"/>
                <a:ext cx="8428996" cy="584775"/>
              </a:xfrm>
              <a:prstGeom prst="rect">
                <a:avLst/>
              </a:prstGeom>
              <a:blipFill rotWithShape="1">
                <a:blip r:embed="rId4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033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Applications</a:t>
            </a:r>
            <a:endParaRPr lang="en-US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534400" cy="4525963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 smtClean="0"/>
                  <a:t>Exact</a:t>
                </a:r>
                <a:r>
                  <a:rPr lang="en-US" dirty="0" smtClean="0"/>
                  <a:t> </a:t>
                </a:r>
                <a:r>
                  <a:rPr lang="en-US" dirty="0" err="1"/>
                  <a:t>Jaccard</a:t>
                </a:r>
                <a:r>
                  <a:rPr lang="en-US" dirty="0"/>
                  <a:t>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𝐽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𝑺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𝑻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|</m:t>
                        </m:r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𝑺</m:t>
                        </m:r>
                        <m:r>
                          <a:rPr lang="en-US" b="0" i="1" smtClean="0">
                            <a:latin typeface="Cambria Math"/>
                          </a:rPr>
                          <m:t>∩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𝑻</m:t>
                        </m:r>
                        <m:r>
                          <a:rPr lang="en-US" b="0" i="1" smtClean="0">
                            <a:latin typeface="Cambria Math"/>
                          </a:rPr>
                          <m:t>|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|</m:t>
                        </m:r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𝑺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∪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𝑻</m:t>
                        </m:r>
                        <m:r>
                          <a:rPr lang="en-US" b="0" i="1" smtClean="0">
                            <a:latin typeface="Cambria Math"/>
                          </a:rPr>
                          <m:t>|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(for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b="0" i="1" dirty="0" smtClean="0">
                        <a:latin typeface="Cambria Math"/>
                      </a:rPr>
                      <m:t>1±</m:t>
                    </m:r>
                    <m:r>
                      <a:rPr lang="en-US" b="0" i="1" dirty="0" smtClean="0">
                        <a:latin typeface="Cambria Math"/>
                      </a:rPr>
                      <m:t>𝜖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-approximate use </a:t>
                </a:r>
                <a:r>
                  <a:rPr lang="en-US" dirty="0" err="1" smtClean="0"/>
                  <a:t>MinHash</a:t>
                </a:r>
                <a:r>
                  <a:rPr lang="en-US" dirty="0" smtClean="0"/>
                  <a:t> </a:t>
                </a:r>
                <a:r>
                  <a:rPr lang="en-US" sz="2800" dirty="0" smtClean="0">
                    <a:solidFill>
                      <a:srgbClr val="7030A0"/>
                    </a:solidFill>
                  </a:rPr>
                  <a:t>[Broder’98; Li-Konig’11; Path-Strokel-Woodruff’14]</a:t>
                </a:r>
                <a:r>
                  <a:rPr lang="en-US" dirty="0" smtClean="0"/>
                  <a:t>)</a:t>
                </a:r>
              </a:p>
              <a:p>
                <a:r>
                  <a:rPr lang="en-US" b="0" dirty="0" smtClean="0">
                    <a:latin typeface="Cambria Math"/>
                  </a:rPr>
                  <a:t>Rarity, distinct elements, joins,…</a:t>
                </a:r>
              </a:p>
              <a:p>
                <a:r>
                  <a:rPr lang="en-US" dirty="0" smtClean="0">
                    <a:latin typeface="Cambria Math"/>
                  </a:rPr>
                  <a:t>Multi-party set intersection (later)</a:t>
                </a:r>
                <a:endParaRPr lang="en-US" b="0" dirty="0" smtClean="0">
                  <a:latin typeface="Cambria Math"/>
                </a:endParaRPr>
              </a:p>
              <a:p>
                <a:r>
                  <a:rPr lang="en-US" dirty="0" smtClean="0">
                    <a:latin typeface="Cambria Math"/>
                  </a:rPr>
                  <a:t>Contrast: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𝑹</m:t>
                    </m:r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b="1" i="1" smtClean="0">
                        <a:solidFill>
                          <a:srgbClr val="00B050"/>
                        </a:solidFill>
                        <a:latin typeface="Cambria Math"/>
                      </a:rPr>
                      <m:t>𝑺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∪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/>
                      </a:rPr>
                      <m:t>𝑻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b="0" i="1" dirty="0" smtClean="0">
                    <a:solidFill>
                      <a:schemeClr val="tx1"/>
                    </a:solidFill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𝑹</m:t>
                    </m:r>
                    <m:d>
                      <m:dPr>
                        <m:ctrlP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𝑺</m:t>
                        </m:r>
                        <m:r>
                          <a:rPr lang="en-US" b="1" i="0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𝚫</m:t>
                        </m:r>
                        <m:r>
                          <a:rPr lang="en-US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𝑻</m:t>
                        </m:r>
                      </m:e>
                    </m:d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Θ</m:t>
                    </m:r>
                    <m:d>
                      <m:dPr>
                        <m:ctrlPr>
                          <a:rPr lang="en-US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  <m:r>
                          <a:rPr lang="en-US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log</m:t>
                        </m:r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𝒏</m:t>
                            </m:r>
                          </m:num>
                          <m:den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𝒌</m:t>
                            </m:r>
                          </m:den>
                        </m:f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e>
                    </m:d>
                  </m:oMath>
                </a14:m>
                <a:endParaRPr lang="en-US" i="1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534400" cy="4525963"/>
              </a:xfrm>
              <a:blipFill rotWithShape="1">
                <a:blip r:embed="rId2"/>
                <a:stretch>
                  <a:fillRect l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479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1-round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  <m:func>
                          <m:funcPr>
                            <m:ctrlPr>
                              <a:rPr lang="en-US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𝑘</m:t>
                            </m:r>
                          </m:e>
                        </m:func>
                      </m:e>
                    </m:d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-protocol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033856"/>
              </p:ext>
            </p:extLst>
          </p:nvPr>
        </p:nvGraphicFramePr>
        <p:xfrm>
          <a:off x="598101" y="1685833"/>
          <a:ext cx="33924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42"/>
                <a:gridCol w="339242"/>
                <a:gridCol w="339242"/>
                <a:gridCol w="339242"/>
                <a:gridCol w="339242"/>
                <a:gridCol w="339242"/>
                <a:gridCol w="339242"/>
                <a:gridCol w="339242"/>
                <a:gridCol w="339242"/>
                <a:gridCol w="339242"/>
              </a:tblGrid>
              <a:tr h="15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422902"/>
              </p:ext>
            </p:extLst>
          </p:nvPr>
        </p:nvGraphicFramePr>
        <p:xfrm>
          <a:off x="5562600" y="1676400"/>
          <a:ext cx="33924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42"/>
                <a:gridCol w="339242"/>
                <a:gridCol w="339242"/>
                <a:gridCol w="339242"/>
                <a:gridCol w="339242"/>
                <a:gridCol w="339242"/>
                <a:gridCol w="339242"/>
                <a:gridCol w="339242"/>
                <a:gridCol w="339242"/>
                <a:gridCol w="339242"/>
              </a:tblGrid>
              <a:tr h="15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620026"/>
              </p:ext>
            </p:extLst>
          </p:nvPr>
        </p:nvGraphicFramePr>
        <p:xfrm>
          <a:off x="1283901" y="3133633"/>
          <a:ext cx="20354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42"/>
                <a:gridCol w="339242"/>
                <a:gridCol w="339242"/>
                <a:gridCol w="339242"/>
                <a:gridCol w="339242"/>
                <a:gridCol w="339242"/>
              </a:tblGrid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029471"/>
              </p:ext>
            </p:extLst>
          </p:nvPr>
        </p:nvGraphicFramePr>
        <p:xfrm>
          <a:off x="6248400" y="3169920"/>
          <a:ext cx="20354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42"/>
                <a:gridCol w="339242"/>
                <a:gridCol w="339242"/>
                <a:gridCol w="339242"/>
                <a:gridCol w="339242"/>
                <a:gridCol w="339242"/>
              </a:tblGrid>
              <a:tr h="15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2122101" y="1914433"/>
            <a:ext cx="685800" cy="14478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086600" y="1905000"/>
            <a:ext cx="685800" cy="14478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2122101" y="1899918"/>
            <a:ext cx="1714500" cy="1458686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7086600" y="1890485"/>
            <a:ext cx="1714500" cy="1458686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057900" y="1872342"/>
            <a:ext cx="723900" cy="148045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50501" y="1889032"/>
            <a:ext cx="723900" cy="148045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807901" y="1878146"/>
            <a:ext cx="361950" cy="148045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419850" y="1868713"/>
            <a:ext cx="1058636" cy="149134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189660"/>
              </p:ext>
            </p:extLst>
          </p:nvPr>
        </p:nvGraphicFramePr>
        <p:xfrm>
          <a:off x="2800350" y="4191000"/>
          <a:ext cx="339242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42"/>
                <a:gridCol w="339242"/>
                <a:gridCol w="339242"/>
                <a:gridCol w="339242"/>
                <a:gridCol w="339242"/>
                <a:gridCol w="339242"/>
                <a:gridCol w="339242"/>
                <a:gridCol w="339242"/>
                <a:gridCol w="339242"/>
                <a:gridCol w="339242"/>
              </a:tblGrid>
              <a:tr h="15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</a:tr>
            </a:tbl>
          </a:graphicData>
        </a:graphic>
      </p:graphicFrame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329285"/>
              </p:ext>
            </p:extLst>
          </p:nvPr>
        </p:nvGraphicFramePr>
        <p:xfrm>
          <a:off x="3486150" y="5684520"/>
          <a:ext cx="2035452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242"/>
                <a:gridCol w="339242"/>
                <a:gridCol w="339242"/>
                <a:gridCol w="339242"/>
                <a:gridCol w="339242"/>
                <a:gridCol w="339242"/>
              </a:tblGrid>
              <a:tr h="15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cxnSp>
        <p:nvCxnSpPr>
          <p:cNvPr id="27" name="Straight Arrow Connector 26"/>
          <p:cNvCxnSpPr/>
          <p:nvPr/>
        </p:nvCxnSpPr>
        <p:spPr>
          <a:xfrm>
            <a:off x="4324350" y="4419600"/>
            <a:ext cx="685800" cy="14478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324350" y="4405085"/>
            <a:ext cx="1714500" cy="1458686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295650" y="4386942"/>
            <a:ext cx="723900" cy="148045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657600" y="4383313"/>
            <a:ext cx="1058636" cy="1491344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952750" y="4383313"/>
            <a:ext cx="723900" cy="148045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010150" y="4372427"/>
            <a:ext cx="361950" cy="148045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101601" y="4912667"/>
                <a:ext cx="33655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/>
                          </a:rPr>
                          <m:t>𝒉</m:t>
                        </m:r>
                        <m:d>
                          <m:d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𝑺</m:t>
                            </m:r>
                          </m:e>
                        </m:d>
                      </m:e>
                    </m:d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𝑂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log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1" y="4912667"/>
                <a:ext cx="3365500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996293" y="2345945"/>
                <a:ext cx="36195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𝒉</m:t>
                      </m:r>
                      <m:r>
                        <a:rPr lang="en-US" sz="32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𝒏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→[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6293" y="2345945"/>
                <a:ext cx="36195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6065157" y="4903595"/>
                <a:ext cx="28638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sz="2400" b="1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1" i="1" smtClean="0">
                            <a:latin typeface="Cambria Math"/>
                          </a:rPr>
                          <m:t>𝒉</m:t>
                        </m:r>
                        <m:d>
                          <m:d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𝑻</m:t>
                            </m:r>
                          </m:e>
                        </m:d>
                      </m:e>
                    </m:d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/>
                      </a:rPr>
                      <m:t>𝑂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(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1"/>
                        </a:solidFill>
                        <a:latin typeface="Cambria Math"/>
                      </a:rPr>
                      <m:t>log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2400" b="1" i="1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 </a:t>
                </a:r>
                <a:endParaRPr lang="en-US" sz="24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5157" y="4903595"/>
                <a:ext cx="2863850" cy="461665"/>
              </a:xfrm>
              <a:prstGeom prst="rect">
                <a:avLst/>
              </a:prstGeom>
              <a:blipFill rotWithShape="1"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01601" y="1576325"/>
                <a:ext cx="48139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𝑺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1" y="1576325"/>
                <a:ext cx="481399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5027093" y="1576324"/>
                <a:ext cx="48139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𝑻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7093" y="1576324"/>
                <a:ext cx="481399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251413" y="3036534"/>
                <a:ext cx="105623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𝒉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3200" b="1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𝑺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13" y="3036534"/>
                <a:ext cx="1056234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181600" y="3036533"/>
                <a:ext cx="105623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𝒉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𝑻</m:t>
                      </m:r>
                      <m:r>
                        <a:rPr lang="en-US" sz="3200" b="1" i="1" smtClean="0">
                          <a:solidFill>
                            <a:schemeClr val="tx1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3036533"/>
                <a:ext cx="1056234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50237" y="1028933"/>
                <a:ext cx="36195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𝒏</m:t>
                          </m:r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37" y="1028933"/>
                <a:ext cx="3619500" cy="584775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524500" y="1055283"/>
                <a:ext cx="36195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𝒏</m:t>
                          </m:r>
                        </m:e>
                      </m:d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4500" y="1055283"/>
                <a:ext cx="3619500" cy="584775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84414" y="3505200"/>
                <a:ext cx="36195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[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414" y="3505200"/>
                <a:ext cx="3619500" cy="58477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372100" y="3505200"/>
                <a:ext cx="36195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/>
                        </a:rPr>
                        <m:t>[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sz="32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2100" y="3505200"/>
                <a:ext cx="3619500" cy="58477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43"/>
              <p:cNvSpPr/>
              <p:nvPr/>
            </p:nvSpPr>
            <p:spPr>
              <a:xfrm>
                <a:off x="750501" y="6172199"/>
                <a:ext cx="7369133" cy="6481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B050"/>
                        </a:solidFill>
                        <a:latin typeface="Cambria Math"/>
                      </a:rPr>
                      <m:t>𝑺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/>
                      </a:rPr>
                      <m:t>∩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𝑻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3200" b="1" dirty="0" smtClean="0">
                    <a:solidFill>
                      <a:srgbClr val="00B05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B050"/>
                        </a:solidFill>
                        <a:latin typeface="Cambria Math"/>
                      </a:rPr>
                      <m:t>𝑺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/>
                      </a:rPr>
                      <m:t>∩</m:t>
                    </m:r>
                    <m:sSup>
                      <m:sSup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𝒉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p>
                    </m:sSup>
                    <m:d>
                      <m:d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𝒉</m:t>
                        </m:r>
                        <m:d>
                          <m:d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𝑻</m:t>
                            </m:r>
                          </m:e>
                        </m:d>
                      </m:e>
                    </m:d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𝒉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𝟏</m:t>
                        </m:r>
                      </m:sup>
                    </m:sSup>
                    <m:d>
                      <m:d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𝒉</m:t>
                        </m:r>
                        <m:d>
                          <m:dPr>
                            <m:ctrlPr>
                              <a:rPr lang="en-US" sz="3200" b="1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3200" b="1" i="1" smtClean="0">
                                <a:solidFill>
                                  <a:srgbClr val="00B050"/>
                                </a:solidFill>
                                <a:latin typeface="Cambria Math"/>
                              </a:rPr>
                              <m:t>𝑺</m:t>
                            </m:r>
                          </m:e>
                        </m:d>
                      </m:e>
                    </m:d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/>
                      </a:rPr>
                      <m:t>∩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𝑻</m:t>
                    </m:r>
                  </m:oMath>
                </a14:m>
                <a:endParaRPr lang="en-US" sz="3200" dirty="0"/>
              </a:p>
            </p:txBody>
          </p:sp>
        </mc:Choice>
        <mc:Fallback xmlns="">
          <p:sp>
            <p:nvSpPr>
              <p:cNvPr id="4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501" y="6172199"/>
                <a:ext cx="7369133" cy="648191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861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8" grpId="0"/>
      <p:bldP spid="39" grpId="0"/>
      <p:bldP spid="42" grpId="0"/>
      <p:bldP spid="43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Hashing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1884598"/>
              </p:ext>
            </p:extLst>
          </p:nvPr>
        </p:nvGraphicFramePr>
        <p:xfrm>
          <a:off x="520700" y="2133600"/>
          <a:ext cx="8331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589247"/>
              </p:ext>
            </p:extLst>
          </p:nvPr>
        </p:nvGraphicFramePr>
        <p:xfrm>
          <a:off x="4114800" y="2703731"/>
          <a:ext cx="10668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</a:tblGrid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0600" y="4151531"/>
                <a:ext cx="2286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3600" i="1" dirty="0" smtClean="0">
                          <a:latin typeface="Cambria Math"/>
                        </a:rPr>
                        <m:t>log</m:t>
                      </m:r>
                      <m:r>
                        <a:rPr lang="en-US" sz="3600" i="1" dirty="0" smtClean="0">
                          <a:latin typeface="Cambria Math"/>
                        </a:rPr>
                        <m:t>⁡</m:t>
                      </m:r>
                      <m:r>
                        <a:rPr lang="en-US" sz="3600" b="1" i="1" dirty="0" smtClean="0">
                          <a:solidFill>
                            <a:srgbClr val="0070C0"/>
                          </a:solidFill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en-US" sz="36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4151531"/>
                <a:ext cx="2286000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2895600" y="4474696"/>
            <a:ext cx="3581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191000" y="5465689"/>
                <a:ext cx="4953000" cy="9717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0" i="1" smtClean="0"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𝒌</m:t>
                        </m:r>
                      </m:num>
                      <m:den>
                        <m:func>
                          <m:funcPr>
                            <m:ctrlPr>
                              <a:rPr lang="en-US" sz="3600" b="0" i="1" smtClean="0">
                                <a:latin typeface="Cambria Math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6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36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𝒌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36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</a:t>
                </a:r>
                <a:r>
                  <a:rPr lang="en-US" sz="32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# of buckets</a:t>
                </a:r>
                <a:endParaRPr lang="en-US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465689"/>
                <a:ext cx="4953000" cy="971741"/>
              </a:xfrm>
              <a:prstGeom prst="rect">
                <a:avLst/>
              </a:prstGeom>
              <a:blipFill rotWithShape="1">
                <a:blip r:embed="rId3"/>
                <a:stretch>
                  <a:fillRect b="-25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018971" y="1371600"/>
                <a:ext cx="36195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latin typeface="Cambria Math"/>
                        </a:rPr>
                        <m:t>𝒉</m:t>
                      </m:r>
                      <m:r>
                        <a:rPr lang="en-US" sz="3200" b="0" i="1" smtClean="0">
                          <a:latin typeface="Cambria Math"/>
                        </a:rPr>
                        <m:t>: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3200" b="1" i="1" smtClean="0">
                              <a:latin typeface="Cambria Math"/>
                            </a:rPr>
                            <m:t>𝒏</m:t>
                          </m:r>
                        </m:e>
                      </m:d>
                      <m:r>
                        <a:rPr lang="en-US" sz="3200" b="0" i="1" smtClean="0">
                          <a:latin typeface="Cambria Math"/>
                        </a:rPr>
                        <m:t>→[</m:t>
                      </m:r>
                      <m:r>
                        <a:rPr lang="en-US" sz="3200" b="1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sz="3200" b="0" i="1" smtClean="0">
                          <a:solidFill>
                            <a:srgbClr val="0070C0"/>
                          </a:solidFill>
                          <a:latin typeface="Cambria Math"/>
                        </a:rPr>
                        <m:t>/</m:t>
                      </m:r>
                      <m:func>
                        <m:funcPr>
                          <m:ctrlPr>
                            <a:rPr lang="en-US" sz="3200" b="0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3200" b="0" i="0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log</m:t>
                          </m:r>
                        </m:fName>
                        <m:e>
                          <m: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func>
                      <m:r>
                        <a:rPr lang="en-US" sz="3200" b="0" i="1" smtClean="0">
                          <a:latin typeface="Cambria Math"/>
                        </a:rPr>
                        <m:t>]</m:t>
                      </m:r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8971" y="1371600"/>
                <a:ext cx="36195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>
            <a:off x="838200" y="2286000"/>
            <a:ext cx="3429000" cy="28956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905000" y="2311400"/>
            <a:ext cx="2923721" cy="28702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45443" y="2336800"/>
            <a:ext cx="2026557" cy="28448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72000" y="2351314"/>
            <a:ext cx="457200" cy="2830286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800600" y="2286000"/>
            <a:ext cx="838200" cy="24384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191000" y="2311400"/>
            <a:ext cx="1676400" cy="24130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495800" y="2307771"/>
            <a:ext cx="2171700" cy="242025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>
            <a:off x="4800600" y="2315029"/>
            <a:ext cx="2857500" cy="1451428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4800600" y="2351314"/>
            <a:ext cx="3352800" cy="1915886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4495800" y="2315029"/>
            <a:ext cx="4191000" cy="1952171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591300" y="3936087"/>
            <a:ext cx="24765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Expected </a:t>
            </a:r>
          </a:p>
          <a:p>
            <a:r>
              <a:rPr lang="en-US" sz="3200" dirty="0" smtClean="0"/>
              <a:t># of elements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35780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Secondary Hashing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665418"/>
              </p:ext>
            </p:extLst>
          </p:nvPr>
        </p:nvGraphicFramePr>
        <p:xfrm>
          <a:off x="4114800" y="2798689"/>
          <a:ext cx="10668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</a:tblGrid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191000" y="5560647"/>
                <a:ext cx="4419600" cy="874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</m:num>
                      <m:den>
                        <m:func>
                          <m:func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𝒌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3200" dirty="0" smtClean="0"/>
                  <a:t> = # of hash functions</a:t>
                </a:r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560647"/>
                <a:ext cx="4419600" cy="874085"/>
              </a:xfrm>
              <a:prstGeom prst="rect">
                <a:avLst/>
              </a:prstGeom>
              <a:blipFill rotWithShape="1">
                <a:blip r:embed="rId2"/>
                <a:stretch>
                  <a:fillRect r="-2621" b="-34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548087" y="3886199"/>
                <a:ext cx="1447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8087" y="3886199"/>
                <a:ext cx="1447800" cy="58477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50475435"/>
              </p:ext>
            </p:extLst>
          </p:nvPr>
        </p:nvGraphicFramePr>
        <p:xfrm>
          <a:off x="457200" y="1600200"/>
          <a:ext cx="83312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  <a:gridCol w="20828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747486" y="1740187"/>
            <a:ext cx="3443514" cy="3060413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814286" y="1765587"/>
            <a:ext cx="2923721" cy="3035013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454729" y="1790987"/>
            <a:ext cx="2026557" cy="3390613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481286" y="1805501"/>
            <a:ext cx="502557" cy="2080699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738007" y="1740187"/>
            <a:ext cx="810080" cy="2603213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191000" y="1765587"/>
            <a:ext cx="1585686" cy="1739613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4481286" y="1761958"/>
            <a:ext cx="2095500" cy="2581442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4738007" y="1769216"/>
            <a:ext cx="2829379" cy="1272577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4732564" y="1805501"/>
            <a:ext cx="3330122" cy="2080699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481286" y="1769216"/>
            <a:ext cx="4114800" cy="1272577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214086" y="3636968"/>
                <a:ext cx="3900714" cy="12136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dirty="0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2800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2800" b="0" i="1" dirty="0" smtClean="0">
                        <a:latin typeface="Cambria Math"/>
                      </a:rPr>
                      <m:t>…</m:t>
                    </m:r>
                    <m:sSub>
                      <m:sSubPr>
                        <m:ctrlPr>
                          <a:rPr lang="en-US" sz="2800" b="0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dirty="0" smtClean="0">
                            <a:latin typeface="Cambria Math"/>
                          </a:rPr>
                          <m:t>h</m:t>
                        </m:r>
                      </m:e>
                      <m:sub>
                        <m:f>
                          <m:fPr>
                            <m:ctrlPr>
                              <a:rPr lang="en-US" sz="2800" b="0" i="1" dirty="0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800" b="1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𝒌</m:t>
                            </m:r>
                          </m:num>
                          <m:den>
                            <m:func>
                              <m:funcPr>
                                <m:ctrlPr>
                                  <a:rPr lang="en-US" sz="2800" b="0" i="1" dirty="0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800" b="0" i="0" dirty="0" smtClean="0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800" b="1" i="1" dirty="0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𝒌</m:t>
                                </m:r>
                              </m:e>
                            </m:func>
                          </m:den>
                        </m:f>
                      </m:sub>
                    </m:sSub>
                    <m:r>
                      <a:rPr lang="en-US" sz="2800" b="0" i="0" dirty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US" sz="2800" dirty="0" smtClean="0"/>
                  <a:t> where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:</m:t>
                    </m:r>
                    <m:d>
                      <m:dPr>
                        <m:begChr m:val="["/>
                        <m:endChr m:val="]"/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h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−1</m:t>
                            </m:r>
                          </m:sup>
                        </m:sSup>
                        <m:r>
                          <a:rPr lang="en-US" sz="2800" b="0" i="1" smtClean="0">
                            <a:latin typeface="Cambria Math"/>
                          </a:rPr>
                          <m:t>(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𝑖</m:t>
                        </m:r>
                        <m:r>
                          <a:rPr lang="en-US" sz="2800" b="0" i="1" smtClean="0">
                            <a:latin typeface="Cambria Math"/>
                          </a:rPr>
                          <m:t>)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→[</m:t>
                    </m:r>
                    <m:func>
                      <m:func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8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2800" b="0" i="0" smtClean="0">
                                <a:latin typeface="Cambria Math"/>
                              </a:rPr>
                              <m:t>log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fName>
                      <m:e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</m:e>
                    </m:func>
                    <m:r>
                      <a:rPr lang="en-US" sz="2800" b="0" i="1" smtClean="0">
                        <a:latin typeface="Cambria Math"/>
                      </a:rPr>
                      <m:t>]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086" y="3636968"/>
                <a:ext cx="3900714" cy="1213602"/>
              </a:xfrm>
              <a:prstGeom prst="rect">
                <a:avLst/>
              </a:prstGeom>
              <a:blipFill rotWithShape="1">
                <a:blip r:embed="rId4"/>
                <a:stretch>
                  <a:fillRect t="-45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686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rgbClr val="0070C0"/>
                    </a:solidFill>
                  </a:rPr>
                  <a:t>2-Round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70C0"/>
                        </a:solidFill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𝑘</m:t>
                        </m:r>
                        <m:func>
                          <m:funcPr>
                            <m:ctrlPr>
                              <a:rPr lang="en-US" b="0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func>
                              <m:funcPr>
                                <m:ctrlPr>
                                  <a:rPr lang="en-US" b="0" i="1" dirty="0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b="0" i="0" dirty="0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b="0" i="1" dirty="0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r>
                  <a:rPr lang="en-US" dirty="0" smtClean="0">
                    <a:solidFill>
                      <a:srgbClr val="0070C0"/>
                    </a:solidFill>
                  </a:rPr>
                  <a:t>-protocol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b="-85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517046"/>
              </p:ext>
            </p:extLst>
          </p:nvPr>
        </p:nvGraphicFramePr>
        <p:xfrm>
          <a:off x="381000" y="1752600"/>
          <a:ext cx="10668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</a:tblGrid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66486" y="4613569"/>
                <a:ext cx="990600" cy="874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</m:num>
                      <m:den>
                        <m:func>
                          <m:func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𝒌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3200" dirty="0" smtClean="0"/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486" y="4613569"/>
                <a:ext cx="990600" cy="87408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447800" y="2925360"/>
                <a:ext cx="1447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925360"/>
                <a:ext cx="1447800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175485"/>
              </p:ext>
            </p:extLst>
          </p:nvPr>
        </p:nvGraphicFramePr>
        <p:xfrm>
          <a:off x="6477000" y="1752600"/>
          <a:ext cx="10668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</a:tblGrid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553200" y="4584115"/>
                <a:ext cx="990600" cy="8740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2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</m:num>
                      <m:den>
                        <m:func>
                          <m:funcPr>
                            <m:ctrlPr>
                              <a:rPr lang="en-US" sz="32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32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𝒌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3200" dirty="0" smtClean="0"/>
                  <a:t> </a:t>
                </a:r>
                <a:endParaRPr lang="en-US" sz="3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4584115"/>
                <a:ext cx="990600" cy="87408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667171" y="2925360"/>
                <a:ext cx="14478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3200" b="0" i="1" smtClean="0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US" sz="32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sz="3200" b="0" i="0" smtClean="0">
                                  <a:latin typeface="Cambria Math"/>
                                </a:rPr>
                                <m:t>log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US" sz="3200" b="1" i="1" smtClean="0">
                              <a:solidFill>
                                <a:srgbClr val="0070C0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func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7171" y="2925360"/>
                <a:ext cx="1447800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811306"/>
              </p:ext>
            </p:extLst>
          </p:nvPr>
        </p:nvGraphicFramePr>
        <p:xfrm>
          <a:off x="3570514" y="1752600"/>
          <a:ext cx="10668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"/>
                <a:gridCol w="266700"/>
                <a:gridCol w="266700"/>
                <a:gridCol w="266700"/>
              </a:tblGrid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pattFill prst="lgCheck">
                      <a:fgClr>
                        <a:srgbClr val="FF0000"/>
                      </a:fgClr>
                      <a:bgClr>
                        <a:srgbClr val="00B050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1524000" y="4819778"/>
                <a:ext cx="482529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solidFill>
                                    <a:srgbClr val="00B050"/>
                                  </a:solidFill>
                                  <a:latin typeface="Cambria Math"/>
                                </a:rPr>
                                <m:t>𝑺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,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400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𝑻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𝑂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400" b="1" i="1" smtClean="0">
                                  <a:solidFill>
                                    <a:srgbClr val="0070C0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e>
                          </m:func>
                          <m:func>
                            <m:func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</a:rPr>
                                <m:t>log</m:t>
                              </m:r>
                            </m:fName>
                            <m:e>
                              <m:func>
                                <m:funcPr>
                                  <m:ctrlPr>
                                    <a:rPr lang="en-US" sz="2400" b="0" i="1" smtClean="0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en-US" sz="2400" b="1" i="1" smtClean="0">
                                      <a:solidFill>
                                        <a:srgbClr val="0070C0"/>
                                      </a:solidFill>
                                      <a:latin typeface="Cambria Math"/>
                                    </a:rPr>
                                    <m:t>𝒌</m:t>
                                  </m:r>
                                </m:e>
                              </m:func>
                            </m:e>
                          </m:func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819778"/>
                <a:ext cx="4825295" cy="461665"/>
              </a:xfrm>
              <a:prstGeom prst="rect">
                <a:avLst/>
              </a:prstGeom>
              <a:blipFill rotWithShape="1">
                <a:blip r:embed="rId7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33400" y="5696857"/>
                <a:ext cx="8229600" cy="678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/>
                  <a:t>Total communication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1" i="1" dirty="0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𝒌</m:t>
                        </m:r>
                      </m:num>
                      <m:den>
                        <m:func>
                          <m:funcPr>
                            <m:ctrlPr>
                              <a:rPr lang="en-US" sz="2400" i="1" dirty="0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i="0" dirty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400" b="1" i="1" dirty="0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𝒌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sz="24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𝒌</m:t>
                            </m:r>
                          </m:e>
                        </m:func>
                        <m:func>
                          <m:func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func>
                              <m:funcPr>
                                <m:ctrlPr>
                                  <a:rPr lang="en-US" sz="2400" b="0" i="1" smtClean="0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400" b="0" i="0" smtClean="0">
                                    <a:latin typeface="Cambria Math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en-US" sz="2400" b="1" i="1" smtClean="0">
                                    <a:solidFill>
                                      <a:srgbClr val="0070C0"/>
                                    </a:solidFill>
                                    <a:latin typeface="Cambria Math"/>
                                  </a:rPr>
                                  <m:t>𝒌</m:t>
                                </m:r>
                              </m:e>
                            </m:func>
                          </m:e>
                        </m:func>
                      </m:e>
                    </m:d>
                  </m:oMath>
                </a14:m>
                <a:r>
                  <a:rPr lang="en-US" sz="2400" dirty="0" smtClean="0"/>
                  <a:t> = O(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</a:rPr>
                      <m:t>𝒌</m:t>
                    </m:r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</a:rPr>
                      <m:t> </m:t>
                    </m:r>
                    <m:func>
                      <m:func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func>
                          <m:func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400" b="1" i="1" smtClean="0">
                                <a:solidFill>
                                  <a:srgbClr val="0070C0"/>
                                </a:solidFill>
                                <a:latin typeface="Cambria Math"/>
                              </a:rPr>
                              <m:t>𝒌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2400" dirty="0" smtClean="0"/>
                  <a:t>) </a:t>
                </a:r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696857"/>
                <a:ext cx="8229600" cy="678584"/>
              </a:xfrm>
              <a:prstGeom prst="rect">
                <a:avLst/>
              </a:prstGeom>
              <a:blipFill rotWithShape="1">
                <a:blip r:embed="rId8"/>
                <a:stretch>
                  <a:fillRect l="-1185" b="-18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54039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1843</TotalTime>
  <Words>1604</Words>
  <Application>Microsoft Office PowerPoint</Application>
  <PresentationFormat>On-screen Show (4:3)</PresentationFormat>
  <Paragraphs>179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Beyond Set Disjointness:  The Communication Complexity of Finding the Intersection</vt:lpstr>
      <vt:lpstr>Communication Complexity [Yao’79]</vt:lpstr>
      <vt:lpstr>Set Intersection</vt:lpstr>
      <vt:lpstr>Our results</vt:lpstr>
      <vt:lpstr>Applications</vt:lpstr>
      <vt:lpstr>1-round O(k log⁡k )-protocol</vt:lpstr>
      <vt:lpstr>Hashing</vt:lpstr>
      <vt:lpstr>Secondary Hashing</vt:lpstr>
      <vt:lpstr>2-Round O(k log⁡log⁡k  )-protocol</vt:lpstr>
      <vt:lpstr>Collisions</vt:lpstr>
      <vt:lpstr>Collisions</vt:lpstr>
      <vt:lpstr>Collisions</vt:lpstr>
      <vt:lpstr>Main protocol</vt:lpstr>
      <vt:lpstr>Verification tree</vt:lpstr>
      <vt:lpstr>Verification bottom-up</vt:lpstr>
      <vt:lpstr>Verification bottom-up</vt:lpstr>
      <vt:lpstr>Verification bottom-up</vt:lpstr>
      <vt:lpstr>Verification bottom-up</vt:lpstr>
      <vt:lpstr>Analysis of Stage i</vt:lpstr>
      <vt:lpstr>Multi-party extensions</vt:lpstr>
      <vt:lpstr>Open Problems</vt:lpstr>
      <vt:lpstr>k-Disjointness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grigory</dc:creator>
  <cp:lastModifiedBy>grigory</cp:lastModifiedBy>
  <cp:revision>77</cp:revision>
  <dcterms:created xsi:type="dcterms:W3CDTF">2014-05-15T22:51:28Z</dcterms:created>
  <dcterms:modified xsi:type="dcterms:W3CDTF">2014-07-16T13:51:36Z</dcterms:modified>
</cp:coreProperties>
</file>