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5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7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0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8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9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3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7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7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6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E57F-9EC2-4029-A813-0BA2E2969ED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C5DE-101B-43BF-A5DF-07DE5C672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grigory.u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rigory.us/big-data-class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534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CIS 700: </a:t>
            </a:r>
            <a:br>
              <a:rPr lang="en-US" sz="6000" b="1" dirty="0" smtClean="0">
                <a:solidFill>
                  <a:srgbClr val="0070C0"/>
                </a:solidFill>
              </a:rPr>
            </a:br>
            <a:r>
              <a:rPr lang="en-US" sz="6000" b="1" dirty="0" smtClean="0">
                <a:solidFill>
                  <a:srgbClr val="0070C0"/>
                </a:solidFill>
              </a:rPr>
              <a:t>“algorithms for Big Data”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400800" cy="1752600"/>
          </a:xfrm>
        </p:spPr>
        <p:txBody>
          <a:bodyPr/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Grigory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Yaroslavtsev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http://grigory.us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873432"/>
            <a:ext cx="1981200" cy="6529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65552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Lecture </a:t>
            </a:r>
            <a:r>
              <a:rPr lang="en-US" sz="4800" b="1" dirty="0" smtClean="0"/>
              <a:t>11: </a:t>
            </a:r>
            <a:endParaRPr lang="en-US" sz="4800" b="1" dirty="0" smtClean="0"/>
          </a:p>
          <a:p>
            <a:pPr algn="ctr"/>
            <a:r>
              <a:rPr lang="en-US" sz="4800" b="1" dirty="0" smtClean="0"/>
              <a:t>K-means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34441" y="42251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Slides at </a:t>
            </a:r>
            <a:r>
              <a:rPr lang="en-US" sz="2800" dirty="0" smtClean="0">
                <a:hlinkClick r:id="rId4"/>
              </a:rPr>
              <a:t>http://grigory.us/big-data-class.html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30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K-means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>
                    <a:solidFill>
                      <a:schemeClr val="accent1"/>
                    </a:solidFill>
                  </a:rPr>
                  <a:t> Analysis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Can either assign all points to some selected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or keep the original clustering: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∈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𝑎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∪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w</a:t>
                </a:r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= prob. that no point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is selected</a:t>
                </a:r>
              </a:p>
              <a:p>
                <a:r>
                  <a:rPr lang="en-US" dirty="0" smtClean="0"/>
                  <a:t>Simplifying assumption: consider the case when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(mean field analysis)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 (decreasing sequence)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3"/>
                <a:stretch>
                  <a:fillRect l="-1852" t="-2586" r="-593" b="-2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008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K-means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>
                    <a:solidFill>
                      <a:schemeClr val="accent1"/>
                    </a:solidFill>
                  </a:rPr>
                  <a:t> Analysis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/>
                  <a:t> is an increasing sequence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≤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nary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⋅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nary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⋅2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∪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≤(1−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+1 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2 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𝐶</m:t>
                    </m:r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3"/>
                <a:stretch>
                  <a:fillRect l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05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4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K-means Clustering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}∈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 smtClean="0"/>
                  <a:t> find a set of centers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that minimizes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∈[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]</m:t>
                                  </m:r>
                                </m:lim>
                              </m:limLow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 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NP-hard problem</a:t>
                </a:r>
              </a:p>
              <a:p>
                <a:r>
                  <a:rPr lang="en-US" dirty="0" smtClean="0"/>
                  <a:t>Popular heuristic local search (Lloyd’s alg.)</a:t>
                </a:r>
              </a:p>
              <a:p>
                <a:r>
                  <a:rPr lang="en-US" dirty="0" smtClean="0"/>
                  <a:t>For a fixed partitioning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: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6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Dimension reduction for K-means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8839200" cy="5257800"/>
              </a:xfrm>
            </p:spPr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inf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0&lt;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be such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∀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latin typeface="Cambria Math"/>
                        </a:rPr>
                        <m:t>𝑗</m:t>
                      </m:r>
                      <m:r>
                        <a:rPr lang="en-US" sz="2400" b="0" i="1" smtClean="0">
                          <a:latin typeface="Cambria Math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𝜖</m:t>
                          </m:r>
                        </m:e>
                      </m:d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𝜖</m:t>
                          </m:r>
                        </m:e>
                      </m:d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dirty="0" smtClean="0"/>
                  <a:t> is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𝛾</m:t>
                    </m:r>
                  </m:oMath>
                </a14:m>
                <a:r>
                  <a:rPr lang="en-US" dirty="0" smtClean="0"/>
                  <a:t>-approx. clustering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is an optimal clustering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endParaRPr lang="en-US" dirty="0" smtClean="0"/>
              </a:p>
              <a:p>
                <a:r>
                  <a:rPr lang="en-US" b="1" dirty="0" smtClean="0"/>
                  <a:t>Lemma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𝛾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8839200" cy="5257800"/>
              </a:xfrm>
              <a:blipFill rotWithShape="1">
                <a:blip r:embed="rId2"/>
                <a:stretch>
                  <a:fillRect l="-1517" t="-1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1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Dimension reduction for K-means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8839200" cy="5257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inf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0&lt;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dirty="0" smtClean="0"/>
                  <a:t> be such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∀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latin typeface="Cambria Math"/>
                        </a:rPr>
                        <m:t>𝑗</m:t>
                      </m:r>
                      <m:r>
                        <a:rPr lang="en-US" sz="2400" b="0" i="1" smtClean="0">
                          <a:latin typeface="Cambria Math"/>
                        </a:rPr>
                        <m:t>: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𝜖</m:t>
                          </m:r>
                        </m:e>
                      </m:d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𝜖</m:t>
                          </m:r>
                        </m:e>
                      </m:d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dirty="0" smtClean="0"/>
                  <a:t> is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𝛾</m:t>
                    </m:r>
                  </m:oMath>
                </a14:m>
                <a:r>
                  <a:rPr lang="en-US" dirty="0" smtClean="0"/>
                  <a:t>-approx. clustering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is an optimal clustering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endParaRPr lang="en-US" dirty="0" smtClean="0"/>
              </a:p>
              <a:p>
                <a:r>
                  <a:rPr lang="en-US" b="1" dirty="0" smtClean="0"/>
                  <a:t>Lemma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𝛾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𝜖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1" dirty="0" smtClean="0">
                            <a:latin typeface="Cambria Math"/>
                          </a:rPr>
                          <m:t>log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suffices by the JL-lemma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8839200" cy="5257800"/>
              </a:xfrm>
              <a:blipFill rotWithShape="1">
                <a:blip r:embed="rId2"/>
                <a:stretch>
                  <a:fillRect l="-1379" t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068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Dimension reduction for K-means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 smtClean="0"/>
                  <a:t>Fix a partition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]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𝑗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den>
                                          </m:f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′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∈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 </m:t>
                                              </m:r>
                                            </m:sub>
                                            <m:sup/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sSup>
                                                    <m:sSup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′</m:t>
                                                      </m:r>
                                                    </m:sup>
                                                  </m:sSup>
                                                </m:sub>
                                              </m:sSub>
                                            </m:e>
                                          </m:nary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]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sub>
                            <m:sup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∈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−2</m:t>
                                      </m:r>
                                      <m:d>
                                        <m:dPr>
                                          <m:begChr m:val="〈"/>
                                          <m:endChr m:val="〉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, </m:t>
                                          </m:r>
                                          <m:nary>
                                            <m:naryPr>
                                              <m:chr m:val="∑"/>
                                              <m:supHide m:val="on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′</m:t>
                                                  </m:r>
                                                </m:sup>
                                              </m:sSup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∈</m:t>
                                                  </m:r>
                                                  <m:r>
                                                    <a:rPr lang="en-US" b="0" i="0" smtClean="0">
                                                      <a:latin typeface="Cambria Math"/>
                                                    </a:rPr>
                                                    <m:t> </m:t>
                                                  </m:r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b="0" i="0" smtClean="0">
                                                      <a:latin typeface="Cambria Math"/>
                                                    </a:rPr>
                                                    <m:t>P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𝑗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/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′</m:t>
                                                  </m:r>
                                                </m:sup>
                                              </m:sSubSup>
                                            </m:e>
                                          </m:nary>
                                        </m:e>
                                      </m:d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</m:e>
                                  </m:nary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nary>
                                                <m:naryPr>
                                                  <m:chr m:val="∑"/>
                                                  <m:supHide m:val="on"/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naryPr>
                                                <m:sub>
                                                  <m:sSup>
                                                    <m:sSup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m:rPr>
                                                          <m:brk m:alnAt="7"/>
                                                        </m:r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′</m:t>
                                                      </m:r>
                                                    </m:sup>
                                                  </m:sSup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∈</m:t>
                                                      </m:r>
                                                      <m:r>
                                                        <a:rPr lang="en-US" b="0" i="0" smtClean="0">
                                                          <a:latin typeface="Cambria Math"/>
                                                        </a:rPr>
                                                        <m:t> </m:t>
                                                      </m:r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en-US" b="0" i="0" smtClean="0">
                                                          <a:latin typeface="Cambria Math"/>
                                                        </a:rPr>
                                                        <m:t>P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𝑗</m:t>
                                                      </m:r>
                                                    </m:sub>
                                                  </m:sSub>
                                                </m:sub>
                                                <m:sup/>
                                                <m:e>
                                                  <m:sSubSup>
                                                    <m:sSubSup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′</m:t>
                                                      </m:r>
                                                    </m:sup>
                                                  </m:sSubSup>
                                                </m:e>
                                              </m:nary>
                                            </m:e>
                                          </m:d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]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Sup>
                                            <m:sSub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d>
                                                    <m:dPr>
                                                      <m:begChr m:val="|"/>
                                                      <m:endChr m:val="|"/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  <m:t>𝑥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</m:sSub>
                                                    </m:e>
                                                  </m:d>
                                                </m:e>
                                              </m:d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d>
                                                    <m:dPr>
                                                      <m:begChr m:val="|"/>
                                                      <m:endChr m:val="|"/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sSubSup>
                                                        <m:sSubSupPr>
                                                          <m:ctrlP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bSupPr>
                                                        <m:e>
                                                          <m: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  <m:t>𝑥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  <m:sup>
                                                          <m: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  <m:t>′</m:t>
                                                          </m:r>
                                                        </m:sup>
                                                      </m:sSubSup>
                                                    </m:e>
                                                  </m:d>
                                                </m:e>
                                              </m:d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begChr m:val="〈"/>
                                          <m:endChr m:val="〉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′</m:t>
                                                  </m:r>
                                                </m:sup>
                                              </m:sSup>
                                            </m:sub>
                                            <m:sup/>
                                          </m:sSubSup>
                                        </m:e>
                                      </m:d>
                                    </m:e>
                                  </m:d>
                                </m:e>
                              </m:nary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]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b="0" i="1" smtClean="0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sSup>
                                                        <m:sSupPr>
                                                          <m:ctrlP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  <m:t>𝑖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en-US" b="0" i="1" smtClean="0">
                                                              <a:latin typeface="Cambria Math"/>
                                                            </a:rPr>
                                                            <m:t>′</m:t>
                                                          </m:r>
                                                        </m:sup>
                                                      </m:sSup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nary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</m:acc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</m:acc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𝛾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𝛾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444" t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51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K-means++ Algorithm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First center uniformly at random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For a set of centers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let: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min</m:t>
                          </m:r>
                        </m:e>
                        <m:li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lim>
                      </m:limLow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Fix current set of centers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Subsequent centers: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with prob.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Gives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-approx. to OPT in expectation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b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67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K-means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>
                    <a:solidFill>
                      <a:schemeClr val="accent1"/>
                    </a:solidFill>
                  </a:rPr>
                  <a:t> Algorithm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First center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: sample a point uniformly</a:t>
                </a:r>
              </a:p>
              <a:p>
                <a:r>
                  <a:rPr lang="en-US" dirty="0" smtClean="0"/>
                  <a:t>Initial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𝜓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𝜓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times do:</a:t>
                </a:r>
              </a:p>
              <a:p>
                <a:pPr lvl="1"/>
                <a:r>
                  <a:rPr lang="en-US" b="0" dirty="0" smtClean="0">
                    <a:latin typeface="Cambria Math"/>
                  </a:rPr>
                  <a:t>Repeat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ℓ</m:t>
                    </m:r>
                  </m:oMath>
                </a14:m>
                <a:r>
                  <a:rPr lang="en-US" b="0" dirty="0" smtClean="0">
                    <a:latin typeface="Cambria Math"/>
                  </a:rPr>
                  <a:t> times (in parallel)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 smtClean="0"/>
                  <a:t> sample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b="0" dirty="0" smtClean="0"/>
                  <a:t> </a:t>
                </a:r>
                <a:r>
                  <a:rPr lang="en-US" b="0" dirty="0" err="1" smtClean="0"/>
                  <a:t>indep</a:t>
                </a:r>
                <a:r>
                  <a:rPr lang="en-US" b="0" dirty="0" smtClean="0"/>
                  <a:t>. with prob.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←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b="0" dirty="0" smtClean="0"/>
                  <a:t> = the #points belonging to this center</a:t>
                </a:r>
              </a:p>
              <a:p>
                <a:r>
                  <a:rPr lang="en-US" dirty="0" smtClean="0"/>
                  <a:t>Cluster the weighted points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b="0" dirty="0" smtClean="0"/>
                  <a:t>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b="0" dirty="0" smtClean="0"/>
                  <a:t> clusters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3"/>
                <a:stretch>
                  <a:fillRect l="-1481" t="-3250" b="-3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9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K-means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>
                    <a:solidFill>
                      <a:schemeClr val="accent1"/>
                    </a:solidFill>
                  </a:rPr>
                  <a:t> Algorithm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Oversampling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ℓ=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#points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ℓ</m:t>
                    </m:r>
                    <m:func>
                      <m:func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dirty="0" smtClean="0">
                            <a:latin typeface="Cambria Math"/>
                          </a:rPr>
                          <m:t>𝜓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b="1" dirty="0" err="1" smtClean="0"/>
                  <a:t>Thm</a:t>
                </a:r>
                <a:r>
                  <a:rPr lang="en-US" b="1" dirty="0" smtClean="0"/>
                  <a:t>.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US" b="1" dirty="0" smtClean="0"/>
                  <a:t>-</a:t>
                </a:r>
                <a:r>
                  <a:rPr lang="en-US" dirty="0" smtClean="0"/>
                  <a:t>approx. used in the last step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-means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/>
                  <a:t> obtains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𝛼</m:t>
                        </m:r>
                      </m:e>
                    </m:d>
                  </m:oMath>
                </a14:m>
                <a:r>
                  <a:rPr lang="en-US" dirty="0" smtClean="0"/>
                  <a:t>-approx. to k-means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Ψ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Ψ</m:t>
                    </m:r>
                    <m:r>
                      <a:rPr lang="en-US" b="0" i="0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 are the costs of clustering before and after one outer loop iteration then: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Ψ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𝑂𝑃𝑇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ℓ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Ψ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96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K-means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>
                    <a:solidFill>
                      <a:schemeClr val="accent1"/>
                    </a:solidFill>
                  </a:rPr>
                  <a:t> Analysis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4864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For a set of points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centroid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i="1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∑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i="1" dirty="0" smtClean="0"/>
              </a:p>
              <a:p>
                <a:r>
                  <a:rPr lang="en-US" dirty="0" smtClean="0"/>
                  <a:t>Order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 smtClean="0"/>
                  <a:t> in the increasing order by distance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Fix a cluster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in OPT</a:t>
                </a:r>
              </a:p>
              <a:p>
                <a:r>
                  <a:rPr lang="en-US" dirty="0" smtClean="0"/>
                  <a:t>Fix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prior to the iteration and let: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𝜙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be the probability of selecting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Probability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is the smallest one chosen: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(1−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486400"/>
              </a:xfrm>
              <a:blipFill rotWithShape="1">
                <a:blip r:embed="rId3"/>
                <a:stretch>
                  <a:fillRect l="-593" t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6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1569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CIS 700:  “algorithms for Big Data”</vt:lpstr>
      <vt:lpstr>K-means Clustering</vt:lpstr>
      <vt:lpstr>Dimension reduction for K-means</vt:lpstr>
      <vt:lpstr>Dimension reduction for K-means</vt:lpstr>
      <vt:lpstr>Dimension reduction for K-means</vt:lpstr>
      <vt:lpstr>K-means++ Algorithm</vt:lpstr>
      <vt:lpstr>K-means∥ Algorithm</vt:lpstr>
      <vt:lpstr>K-means∥ Algorithm</vt:lpstr>
      <vt:lpstr>K-means∥ Analysis</vt:lpstr>
      <vt:lpstr>K-means∥ Analysis</vt:lpstr>
      <vt:lpstr>K-means∥ Analysis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700:  “algorithms for Big Data”</dc:title>
  <dc:creator>Grigory</dc:creator>
  <cp:lastModifiedBy>Grigory</cp:lastModifiedBy>
  <cp:revision>1</cp:revision>
  <dcterms:created xsi:type="dcterms:W3CDTF">2015-12-02T17:07:13Z</dcterms:created>
  <dcterms:modified xsi:type="dcterms:W3CDTF">2015-12-02T17:08:42Z</dcterms:modified>
</cp:coreProperties>
</file>