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EF85B-BEB1-4832-92EA-B2CF3211502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4E99-CF07-4A52-B878-583A4C6A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5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8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0D5F-D5CC-42C4-B48D-71913BCE823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24B0-A4A3-40F7-BC9C-CADDA624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3944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Lecture 6: Graph Sketching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396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61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K-Connectivity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-connected is every cut has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𝑛𝑘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-size linear sketch for k-connectivity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Generalization: </a:t>
                </a:r>
                <a:r>
                  <a:rPr lang="en-US" dirty="0" smtClean="0"/>
                  <a:t>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-size linear sketch which allows to approximate all cuts in a graph up to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7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K-connectivity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-connectivity: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be a spanning forest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=2, …,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a spanning forest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∖…∖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Lem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k-connected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G(V,E) is.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Trivial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⇐</m:t>
                    </m:r>
                  </m:oMath>
                </a14:m>
                <a:r>
                  <a:rPr lang="en-US" dirty="0" smtClean="0"/>
                  <a:t> Consider a cut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⇒∃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this cut didn’t grow in step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there is a 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contradiction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2320" r="-296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K-connectivity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independent linear sketches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for connectivity</a:t>
                </a:r>
              </a:p>
              <a:p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-connectivity algorithm on sketches:</a:t>
                </a:r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to get a spanning forest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Bipartiteness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Reduction: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where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→(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;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Lem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# connected components doubles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 graph is bipartite.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-size linear sketch for k-connectivity (sketch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(implicitly).)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5486400"/>
              </a:xfrm>
              <a:blipFill rotWithShape="1">
                <a:blip r:embed="rId2"/>
                <a:stretch>
                  <a:fillRect l="-1404" t="-2222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91066" y="291418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81666" y="375238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81666" y="291418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1066" y="375238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81566" y="3104687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1566" y="3104687"/>
            <a:ext cx="9906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1566" y="3942887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9966" y="3206287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0566" y="4067537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02099" y="3206287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9966" y="4085395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01999" y="2938709"/>
            <a:ext cx="990600" cy="4182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10466" y="2981922"/>
            <a:ext cx="990600" cy="1276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5" idx="6"/>
          </p:cNvCxnSpPr>
          <p:nvPr/>
        </p:nvCxnSpPr>
        <p:spPr>
          <a:xfrm flipV="1">
            <a:off x="3310466" y="3820120"/>
            <a:ext cx="1172633" cy="437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111499" y="27914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02099" y="36296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02099" y="27914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11499" y="36296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01999" y="2981920"/>
            <a:ext cx="990600" cy="401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01999" y="3383872"/>
            <a:ext cx="999067" cy="436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01999" y="3820120"/>
            <a:ext cx="990600" cy="437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16099" y="2665327"/>
                <a:ext cx="1295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99" y="2665327"/>
                <a:ext cx="1295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012267" y="280079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48400" y="282528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0701" y="390781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257800" y="2991294"/>
            <a:ext cx="1181100" cy="244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02767" y="3015787"/>
            <a:ext cx="588434" cy="1082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848350" y="2991294"/>
            <a:ext cx="590550" cy="11298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48400" y="2665327"/>
                <a:ext cx="1295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665327"/>
                <a:ext cx="1295400" cy="1569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381190" y="250869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617323" y="253318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969624" y="361571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7626723" y="2699194"/>
            <a:ext cx="1169894" cy="5070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571690" y="2723687"/>
            <a:ext cx="577228" cy="1552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8217273" y="3181793"/>
            <a:ext cx="579344" cy="6472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69984" y="2978378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606117" y="3002872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958418" y="4085395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7615517" y="2723687"/>
            <a:ext cx="1181100" cy="445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60484" y="3193372"/>
            <a:ext cx="588434" cy="6267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206067" y="2723687"/>
            <a:ext cx="590550" cy="15750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37" grpId="0"/>
      <p:bldP spid="38" grpId="0" animBg="1"/>
      <p:bldP spid="46" grpId="0" animBg="1"/>
      <p:bldP spid="47" grpId="0" animBg="1"/>
      <p:bldP spid="56" grpId="0"/>
      <p:bldP spid="56" grpId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=#</m:t>
                    </m:r>
                  </m:oMath>
                </a14:m>
                <a:r>
                  <a:rPr lang="en-US" dirty="0" smtClean="0"/>
                  <a:t> connected components in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induced by edges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𝑀𝑆𝑇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0" i="1" dirty="0" smtClean="0"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=0…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≤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𝑀𝑆𝑇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cc(G) = #connected components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Round weights up to the nearest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with edges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Edges taken by the </a:t>
                </a:r>
                <a:r>
                  <a:rPr lang="en-US" dirty="0" err="1" smtClean="0"/>
                  <a:t>Kruskal’s</a:t>
                </a:r>
                <a:r>
                  <a:rPr lang="en-US" dirty="0" smtClean="0"/>
                  <a:t> algorithm:</a:t>
                </a:r>
              </a:p>
              <a:p>
                <a:pPr lvl="1"/>
                <a:r>
                  <a:rPr lang="en-US" dirty="0" smtClean="0"/>
                  <a:t>n – cc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edges of weight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𝑐𝑐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edges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…</a:t>
                </a:r>
              </a:p>
              <a:p>
                <a:pPr lvl="1"/>
                <a:r>
                  <a:rPr lang="en-US" dirty="0" smtClean="0"/>
                  <a:t>cc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cc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edges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143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5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max edge weight</a:t>
                </a:r>
              </a:p>
              <a:p>
                <a:r>
                  <a:rPr lang="en-US" dirty="0" smtClean="0"/>
                  <a:t>Overall weight: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𝑐𝑐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-approx. MST weight can be computed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linear sketch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953000"/>
              </a:xfrm>
              <a:blipFill rotWithShape="1">
                <a:blip r:embed="rId2"/>
                <a:stretch>
                  <a:fillRect l="-1517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0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MST: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MST (Single-linkage):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3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7007"/>
            <a:ext cx="4157853" cy="30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6852" y="61974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Cut </a:t>
            </a:r>
            <a:r>
              <a:rPr lang="en-US" dirty="0" err="1" smtClean="0">
                <a:solidFill>
                  <a:srgbClr val="0070C0"/>
                </a:solidFill>
              </a:rPr>
              <a:t>Sparsification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problems:</a:t>
                </a:r>
              </a:p>
              <a:p>
                <a:pPr lvl="1"/>
                <a:r>
                  <a:rPr lang="en-US" dirty="0" smtClean="0"/>
                  <a:t>Approximating Min-Cut in the graph (up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Preserving all cuts in the graph (up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General cut </a:t>
                </a:r>
                <a:r>
                  <a:rPr lang="en-US" dirty="0" err="1" smtClean="0"/>
                  <a:t>sparsification</a:t>
                </a:r>
                <a:r>
                  <a:rPr lang="en-US" dirty="0" smtClean="0"/>
                  <a:t> framework:</a:t>
                </a:r>
              </a:p>
              <a:p>
                <a:pPr lvl="1"/>
                <a:r>
                  <a:rPr lang="en-US" dirty="0" smtClean="0"/>
                  <a:t>Sample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Assign sampled edges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Expected weight of each cut is preserved, but too many cuts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can’t take union bound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9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Cut </a:t>
            </a:r>
            <a:r>
              <a:rPr lang="en-US" dirty="0" err="1" smtClean="0">
                <a:solidFill>
                  <a:srgbClr val="0070C0"/>
                </a:solidFill>
              </a:rPr>
              <a:t>Sparsification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For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let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= weight of the minimum cut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size of the Min-Cut in G</a:t>
                </a:r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[Fung et al.]: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an undirected weighted graph </a:t>
                </a:r>
                <a:r>
                  <a:rPr lang="en-US" dirty="0" smtClean="0"/>
                  <a:t>then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  <m:sup/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 the cut </a:t>
                </a:r>
                <a:r>
                  <a:rPr lang="en-US" dirty="0" err="1" smtClean="0"/>
                  <a:t>sparsification</a:t>
                </a:r>
                <a:r>
                  <a:rPr lang="en-US" dirty="0" smtClean="0"/>
                  <a:t> alg.  </a:t>
                </a:r>
                <a:r>
                  <a:rPr lang="en-US" dirty="0" smtClean="0"/>
                  <a:t>preserves </a:t>
                </a:r>
                <a:r>
                  <a:rPr lang="en-US" dirty="0" smtClean="0"/>
                  <a:t>weights of all cuts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Karger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preserves Min-Cut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1392" r="-2593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4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Minimum Cut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0,1,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…, 2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where each edge is sampled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forests constructed by the k-connectivity alg. </a:t>
                </a:r>
              </a:p>
              <a:p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works for dynamic graph streams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  <a:blipFill rotWithShape="1">
                <a:blip r:embed="rId2"/>
                <a:stretch>
                  <a:fillRect l="-1657" t="-2463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0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Sketching Graphs?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know how to sketch vectors: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𝑀𝑣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 about sketching graphs?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(adjacency matrix):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Cambria Math"/>
                  </a:rPr>
                  <a:t>Sketch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sketch per vertex /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total</a:t>
                </a:r>
              </a:p>
              <a:p>
                <a:pPr lvl="1"/>
                <a:r>
                  <a:rPr lang="en-US" dirty="0" smtClean="0"/>
                  <a:t>Check connectivity</a:t>
                </a:r>
              </a:p>
              <a:p>
                <a:pPr lvl="1"/>
                <a:r>
                  <a:rPr lang="en-US" dirty="0" smtClean="0"/>
                  <a:t>Check </a:t>
                </a:r>
                <a:r>
                  <a:rPr lang="en-US" dirty="0" err="1" smtClean="0"/>
                  <a:t>bipartiteness</a:t>
                </a:r>
                <a:endParaRPr lang="en-US" dirty="0" smtClean="0"/>
              </a:p>
              <a:p>
                <a:r>
                  <a:rPr lang="en-US" dirty="0" smtClean="0"/>
                  <a:t>As always, space rather than dimension.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630" t="-2500" r="-1185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0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Minimum Cut: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Key property: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across a cut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contains all such edges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1,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6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dirty="0" smtClean="0">
                                <a:latin typeface="Cambria Math"/>
                              </a:rPr>
                              <m:t>,1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min cut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approximating min-cut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 bound #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that crosses min-cut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w.h.p.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1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Cut </a:t>
            </a:r>
            <a:r>
              <a:rPr lang="en-US" dirty="0" err="1" smtClean="0">
                <a:solidFill>
                  <a:srgbClr val="0070C0"/>
                </a:solidFill>
              </a:rPr>
              <a:t>Sparsification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0,1,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…, 2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where each edge is sampled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forests constructed by the k-connectivity alg. </a:t>
                </a:r>
              </a:p>
              <a:p>
                <a:r>
                  <a:rPr lang="en-US" dirty="0" smtClean="0"/>
                  <a:t>For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 i="0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then add e to the 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with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works for dynamic graph streams</a:t>
                </a:r>
              </a:p>
              <a:p>
                <a:r>
                  <a:rPr lang="en-US" dirty="0" smtClean="0"/>
                  <a:t>Analysis similar to the Min-Cut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[Fung et al.]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2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Graph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258695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Semi-streaming model: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Muthukrishnan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’05;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Feigenbaum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Kannan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, McGregor,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, Zhang’05]</a:t>
                </a:r>
              </a:p>
              <a:p>
                <a:pPr lvl="1"/>
                <a:r>
                  <a:rPr lang="en-US" dirty="0" smtClean="0"/>
                  <a:t>Graph defined by the stream of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>, edges processed in order</a:t>
                </a:r>
              </a:p>
              <a:p>
                <a:pPr lvl="1"/>
                <a:r>
                  <a:rPr lang="en-US" dirty="0" smtClean="0"/>
                  <a:t>Connectivity is easy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space for insertion-only</a:t>
                </a:r>
              </a:p>
              <a:p>
                <a:r>
                  <a:rPr lang="en-US" dirty="0" smtClean="0"/>
                  <a:t>Dynamic graphs:</a:t>
                </a:r>
              </a:p>
              <a:p>
                <a:pPr lvl="1"/>
                <a:r>
                  <a:rPr lang="en-US" dirty="0" smtClean="0"/>
                  <a:t>Stream of insertion/deletion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,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0" dirty="0" smtClean="0"/>
                  <a:t> (assume sequence is correct)</a:t>
                </a:r>
              </a:p>
              <a:p>
                <a:pPr lvl="1"/>
                <a:r>
                  <a:rPr lang="en-US" b="0" dirty="0" smtClean="0"/>
                  <a:t>Resulting graph has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if it wasn’t deleted after the last insertion</a:t>
                </a:r>
              </a:p>
              <a:p>
                <a:r>
                  <a:rPr lang="en-US" dirty="0" smtClean="0"/>
                  <a:t>Linear sketching dynamic graphs: 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258695" cy="5257800"/>
              </a:xfrm>
              <a:blipFill rotWithShape="1">
                <a:blip r:embed="rId2"/>
                <a:stretch>
                  <a:fillRect l="-1476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Distributed Computing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dirty="0" smtClean="0"/>
                  <a:t>Linear sketches for distributed processing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servers with o(m) memory:</a:t>
                </a:r>
              </a:p>
              <a:p>
                <a:pPr lvl="1"/>
                <a:r>
                  <a:rPr lang="en-US" dirty="0" smtClean="0"/>
                  <a:t>Send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each server</a:t>
                </a:r>
              </a:p>
              <a:p>
                <a:pPr lvl="1"/>
                <a:r>
                  <a:rPr lang="en-US" dirty="0" smtClean="0"/>
                  <a:t>Compute sketches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locally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end sketches to a central server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has to have a small representation (same issue as in streaming)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7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Connectivity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Thm. </a:t>
                </a:r>
                <a:r>
                  <a:rPr lang="en-US" dirty="0" smtClean="0"/>
                  <a:t>Connectivity is </a:t>
                </a:r>
                <a:r>
                  <a:rPr lang="en-US" dirty="0" err="1" smtClean="0"/>
                  <a:t>sketchable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space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Framework:</a:t>
                </a:r>
              </a:p>
              <a:p>
                <a:pPr lvl="1"/>
                <a:r>
                  <a:rPr lang="en-US" b="0" dirty="0" smtClean="0"/>
                  <a:t>Take existing connectivity algorithm (</a:t>
                </a:r>
                <a:r>
                  <a:rPr lang="en-US" b="0" dirty="0" err="1" smtClean="0"/>
                  <a:t>Boruvka</a:t>
                </a:r>
                <a:r>
                  <a:rPr lang="en-US" b="0" dirty="0" smtClean="0"/>
                  <a:t>)</a:t>
                </a:r>
              </a:p>
              <a:p>
                <a:pPr lvl="1"/>
                <a:r>
                  <a:rPr lang="en-US" b="0" dirty="0" smtClean="0"/>
                  <a:t>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Run </a:t>
                </a:r>
                <a:r>
                  <a:rPr lang="en-US" dirty="0" err="1" smtClean="0"/>
                  <a:t>Boruvka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Important that the sketch is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 w.r.t the algorithm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34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8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Part 1: Parallel Connectivity (</a:t>
            </a:r>
            <a:r>
              <a:rPr lang="en-US" dirty="0" err="1" smtClean="0">
                <a:solidFill>
                  <a:srgbClr val="0070C0"/>
                </a:solidFill>
              </a:rPr>
              <a:t>Boruvka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Repeat until no edges left:</a:t>
                </a:r>
              </a:p>
              <a:p>
                <a:pPr lvl="1"/>
                <a:r>
                  <a:rPr lang="en-US" dirty="0" smtClean="0"/>
                  <a:t>For each vertex, select any incident edge</a:t>
                </a:r>
              </a:p>
              <a:p>
                <a:pPr lvl="1"/>
                <a:r>
                  <a:rPr lang="en-US" dirty="0" smtClean="0"/>
                  <a:t>Contract selected edges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process converges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steps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630" t="-1677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76500" y="399703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00549" y="32842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9075" y="482138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482138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32842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9600" y="400257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8400" y="399703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67000" y="3474721"/>
            <a:ext cx="1202575" cy="7128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667000" y="4193079"/>
            <a:ext cx="1187334" cy="829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10100" y="3474720"/>
            <a:ext cx="685800" cy="7065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54334" y="4187537"/>
            <a:ext cx="755766" cy="8243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95900" y="3474720"/>
            <a:ext cx="1143000" cy="7128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02825" y="5011883"/>
            <a:ext cx="1393075" cy="11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99362" y="4181303"/>
            <a:ext cx="18395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67000" y="3474720"/>
            <a:ext cx="2628900" cy="7128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0100" y="4193079"/>
            <a:ext cx="685800" cy="818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95900" y="4187537"/>
            <a:ext cx="1143000" cy="8243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3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2: Graph Representation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92202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d>
                          <m:dPr>
                            <m:ctrlPr>
                              <a:rPr lang="pt-BR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Non-zero entries for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 smtClean="0"/>
                  <a:t> if j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Example: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1, 1, 1, 1, 0, …,0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−1, 0, 0, 0, 0, 0, 1, 0, 1, …, 0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</a:p>
              <a:p>
                <a:r>
                  <a:rPr lang="en-US" dirty="0" err="1" smtClean="0"/>
                  <a:t>Lem</a:t>
                </a:r>
                <a:r>
                  <a:rPr lang="en-US" dirty="0" smtClean="0"/>
                  <a:t>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supp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∖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9220200" cy="5105400"/>
              </a:xfrm>
              <a:blipFill rotWithShape="1">
                <a:blip r:embed="rId2"/>
                <a:stretch>
                  <a:fillRect l="-1521" b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895215" y="361825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19264" y="2905436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7790" y="44425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24115" y="44425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24115" y="2905436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8315" y="362379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67115" y="361825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85715" y="3095937"/>
            <a:ext cx="1202575" cy="7128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085715" y="3814296"/>
            <a:ext cx="1187334" cy="829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815" y="3095937"/>
            <a:ext cx="685800" cy="706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73049" y="3808753"/>
            <a:ext cx="755766" cy="8243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4615" y="3095936"/>
            <a:ext cx="1143000" cy="7128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1540" y="4633100"/>
            <a:ext cx="1393075" cy="1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18077" y="3802519"/>
            <a:ext cx="18395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85715" y="3095937"/>
            <a:ext cx="2628900" cy="7128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18077" y="3802519"/>
            <a:ext cx="696539" cy="830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14615" y="3808753"/>
            <a:ext cx="1143000" cy="8243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79582" y="3635463"/>
            <a:ext cx="7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01033" y="3286436"/>
            <a:ext cx="7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538633" y="3615297"/>
            <a:ext cx="7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41208" y="4448433"/>
            <a:ext cx="7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87101" y="2726605"/>
            <a:ext cx="7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65999" y="4582129"/>
            <a:ext cx="7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1150" y="2726605"/>
            <a:ext cx="7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439525" y="5391006"/>
                <a:ext cx="373559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1,7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2,3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2.4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2,5</m:t>
                          </m:r>
                        </m:e>
                      </m:d>
                      <m:r>
                        <a:rPr lang="en-US" sz="13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25" y="5391006"/>
                <a:ext cx="3735590" cy="292388"/>
              </a:xfrm>
              <a:prstGeom prst="rect">
                <a:avLst/>
              </a:prstGeom>
              <a:blipFill rotWithShape="1">
                <a:blip r:embed="rId3"/>
                <a:stretch>
                  <a:fillRect r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6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 smtClean="0">
                    <a:solidFill>
                      <a:srgbClr val="0070C0"/>
                    </a:solidFill>
                  </a:rPr>
                  <a:t>Part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is a distribution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such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9/10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𝐶𝑎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𝑠𝑢𝑝𝑝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Cormode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Muthukrishnan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 Rozenbaum’05;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Jowhari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Saglam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Tardos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‘11]</a:t>
                </a:r>
              </a:p>
              <a:p>
                <a:r>
                  <a:rPr lang="en-US" sz="2800" dirty="0" smtClean="0"/>
                  <a:t>Constant probability suffices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 still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Boruvka</a:t>
                </a:r>
                <a:r>
                  <a:rPr lang="en-US" sz="2800" dirty="0" smtClean="0"/>
                  <a:t> iterations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48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2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Final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-samplers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Run </a:t>
                </a:r>
                <a:r>
                  <a:rPr lang="en-US" dirty="0" err="1" smtClean="0"/>
                  <a:t>Boruvka</a:t>
                </a:r>
                <a:r>
                  <a:rPr lang="en-US" dirty="0" smtClean="0"/>
                  <a:t> on sketches:</a:t>
                </a:r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to get an edge incident on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To get incident edge on a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use: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𝑠𝑢𝑝𝑝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∖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6019800"/>
              </a:xfrm>
              <a:blipFill rotWithShape="1">
                <a:blip r:embed="rId2"/>
                <a:stretch>
                  <a:fillRect l="-1630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8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</TotalTime>
  <Words>2255</Words>
  <Application>Microsoft Office PowerPoint</Application>
  <PresentationFormat>On-screen Show (4:3)</PresentationFormat>
  <Paragraphs>176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CIS 700:  “algorithms for Big Data”</vt:lpstr>
      <vt:lpstr>Sketching Graphs?</vt:lpstr>
      <vt:lpstr>Graph Streams</vt:lpstr>
      <vt:lpstr>Distributed Computing</vt:lpstr>
      <vt:lpstr>Connectivity</vt:lpstr>
      <vt:lpstr>Part 1: Parallel Connectivity (Boruvka)</vt:lpstr>
      <vt:lpstr>Part 2: Graph Representation</vt:lpstr>
      <vt:lpstr>Part 3: L_0-Sampling</vt:lpstr>
      <vt:lpstr>Final Algorithm</vt:lpstr>
      <vt:lpstr>K-Connectivity</vt:lpstr>
      <vt:lpstr>K-connectivity Algorithm</vt:lpstr>
      <vt:lpstr>K-connectivity Algorithm</vt:lpstr>
      <vt:lpstr>Bipartiteness</vt:lpstr>
      <vt:lpstr>Minimum Spanning Tree</vt:lpstr>
      <vt:lpstr>Minimum Spanning Tree</vt:lpstr>
      <vt:lpstr>MST: Single Linkage Clustering</vt:lpstr>
      <vt:lpstr>Cut Sparsification</vt:lpstr>
      <vt:lpstr>Cut Sparsification</vt:lpstr>
      <vt:lpstr>Minimum Cut</vt:lpstr>
      <vt:lpstr>Minimum Cut: Analysis</vt:lpstr>
      <vt:lpstr>Cut Sparsification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36</cp:revision>
  <dcterms:created xsi:type="dcterms:W3CDTF">2015-10-12T01:00:23Z</dcterms:created>
  <dcterms:modified xsi:type="dcterms:W3CDTF">2016-11-09T20:53:36Z</dcterms:modified>
</cp:coreProperties>
</file>