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7" r:id="rId2"/>
    <p:sldId id="279" r:id="rId3"/>
    <p:sldId id="280" r:id="rId4"/>
    <p:sldId id="281" r:id="rId5"/>
    <p:sldId id="282" r:id="rId6"/>
    <p:sldId id="283" r:id="rId7"/>
    <p:sldId id="284" r:id="rId8"/>
    <p:sldId id="285" r:id="rId9"/>
    <p:sldId id="286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5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229173-958C-41C4-B6B2-053FDCDAD5FC}" type="datetimeFigureOut">
              <a:rPr lang="en-US" smtClean="0"/>
              <a:t>9/23/2015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757CEE-449F-47A8-98BB-2AB0BEE332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2927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A7DDE-D5D4-4E7A-91EF-C04386BB6593}" type="datetimeFigureOut">
              <a:rPr lang="en-US" smtClean="0"/>
              <a:t>9/23/2015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16A6-AE0D-481A-B5F0-9CD7E4BD4F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6306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A7DDE-D5D4-4E7A-91EF-C04386BB6593}" type="datetimeFigureOut">
              <a:rPr lang="en-US" smtClean="0"/>
              <a:t>9/23/2015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16A6-AE0D-481A-B5F0-9CD7E4BD4F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002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A7DDE-D5D4-4E7A-91EF-C04386BB6593}" type="datetimeFigureOut">
              <a:rPr lang="en-US" smtClean="0"/>
              <a:t>9/23/2015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16A6-AE0D-481A-B5F0-9CD7E4BD4F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641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A7DDE-D5D4-4E7A-91EF-C04386BB6593}" type="datetimeFigureOut">
              <a:rPr lang="en-US" smtClean="0"/>
              <a:t>9/23/2015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16A6-AE0D-481A-B5F0-9CD7E4BD4F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1848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A7DDE-D5D4-4E7A-91EF-C04386BB6593}" type="datetimeFigureOut">
              <a:rPr lang="en-US" smtClean="0"/>
              <a:t>9/23/2015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16A6-AE0D-481A-B5F0-9CD7E4BD4F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3849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A7DDE-D5D4-4E7A-91EF-C04386BB6593}" type="datetimeFigureOut">
              <a:rPr lang="en-US" smtClean="0"/>
              <a:t>9/23/2015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16A6-AE0D-481A-B5F0-9CD7E4BD4F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55015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A7DDE-D5D4-4E7A-91EF-C04386BB6593}" type="datetimeFigureOut">
              <a:rPr lang="en-US" smtClean="0"/>
              <a:t>9/23/2015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16A6-AE0D-481A-B5F0-9CD7E4BD4F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41832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A7DDE-D5D4-4E7A-91EF-C04386BB6593}" type="datetimeFigureOut">
              <a:rPr lang="en-US" smtClean="0"/>
              <a:t>9/23/2015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16A6-AE0D-481A-B5F0-9CD7E4BD4F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6179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A7DDE-D5D4-4E7A-91EF-C04386BB6593}" type="datetimeFigureOut">
              <a:rPr lang="en-US" smtClean="0"/>
              <a:t>9/23/2015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16A6-AE0D-481A-B5F0-9CD7E4BD4F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7318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A7DDE-D5D4-4E7A-91EF-C04386BB6593}" type="datetimeFigureOut">
              <a:rPr lang="en-US" smtClean="0"/>
              <a:t>9/23/2015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16A6-AE0D-481A-B5F0-9CD7E4BD4F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7092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A7DDE-D5D4-4E7A-91EF-C04386BB6593}" type="datetimeFigureOut">
              <a:rPr lang="en-US" smtClean="0"/>
              <a:t>9/23/2015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16A6-AE0D-481A-B5F0-9CD7E4BD4F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623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5A7DDE-D5D4-4E7A-91EF-C04386BB6593}" type="datetimeFigureOut">
              <a:rPr lang="en-US" smtClean="0"/>
              <a:t>9/23/2015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C716A6-AE0D-481A-B5F0-9CD7E4BD4F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03757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hyperlink" Target="http://grigory.us/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grigory.us/big-data-class.html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762000"/>
            <a:ext cx="8534400" cy="1470025"/>
          </a:xfrm>
        </p:spPr>
        <p:txBody>
          <a:bodyPr>
            <a:noAutofit/>
          </a:bodyPr>
          <a:lstStyle/>
          <a:p>
            <a:r>
              <a:rPr lang="en-US" sz="6000" b="1" dirty="0" smtClean="0">
                <a:solidFill>
                  <a:srgbClr val="0070C0"/>
                </a:solidFill>
              </a:rPr>
              <a:t>CIS 700: </a:t>
            </a:r>
            <a:br>
              <a:rPr lang="en-US" sz="6000" b="1" dirty="0" smtClean="0">
                <a:solidFill>
                  <a:srgbClr val="0070C0"/>
                </a:solidFill>
              </a:rPr>
            </a:br>
            <a:r>
              <a:rPr lang="en-US" sz="6000" b="1" dirty="0" smtClean="0">
                <a:solidFill>
                  <a:srgbClr val="0070C0"/>
                </a:solidFill>
              </a:rPr>
              <a:t>“algorithms for Big Data”</a:t>
            </a:r>
            <a:endParaRPr lang="en-US" sz="6000" b="1" dirty="0">
              <a:solidFill>
                <a:srgbClr val="0070C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5105400"/>
            <a:ext cx="6400800" cy="1752600"/>
          </a:xfrm>
        </p:spPr>
        <p:txBody>
          <a:bodyPr/>
          <a:lstStyle/>
          <a:p>
            <a:r>
              <a:rPr lang="en-US" sz="4400" b="1" dirty="0" err="1" smtClean="0">
                <a:solidFill>
                  <a:schemeClr val="tx1"/>
                </a:solidFill>
              </a:rPr>
              <a:t>Grigory</a:t>
            </a:r>
            <a:r>
              <a:rPr lang="en-US" sz="4400" b="1" dirty="0" smtClean="0">
                <a:solidFill>
                  <a:schemeClr val="tx1"/>
                </a:solidFill>
              </a:rPr>
              <a:t> </a:t>
            </a:r>
            <a:r>
              <a:rPr lang="en-US" sz="4400" b="1" dirty="0" err="1" smtClean="0">
                <a:solidFill>
                  <a:schemeClr val="tx1"/>
                </a:solidFill>
              </a:rPr>
              <a:t>Yaroslavtsev</a:t>
            </a:r>
            <a:endParaRPr lang="en-US" sz="4400" b="1" dirty="0" smtClean="0">
              <a:solidFill>
                <a:schemeClr val="tx1"/>
              </a:solidFill>
            </a:endParaRPr>
          </a:p>
          <a:p>
            <a:r>
              <a:rPr lang="en-US" b="1" dirty="0" smtClean="0">
                <a:solidFill>
                  <a:schemeClr val="tx1"/>
                </a:solidFill>
                <a:hlinkClick r:id="rId2"/>
              </a:rPr>
              <a:t>http://grigory.us</a:t>
            </a:r>
            <a:endParaRPr lang="en-US" b="1" dirty="0">
              <a:solidFill>
                <a:schemeClr val="tx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4200" y="5873432"/>
            <a:ext cx="1981200" cy="65298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28600" y="2939442"/>
            <a:ext cx="8686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 smtClean="0"/>
              <a:t>Lecture </a:t>
            </a:r>
            <a:r>
              <a:rPr lang="en-US" sz="7200" b="1" dirty="0"/>
              <a:t>4</a:t>
            </a:r>
            <a:r>
              <a:rPr lang="en-US" sz="7200" b="1" dirty="0" smtClean="0"/>
              <a:t>: Streaming</a:t>
            </a:r>
            <a:endParaRPr lang="en-US" sz="72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034441" y="3962400"/>
            <a:ext cx="7162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Slides at </a:t>
            </a:r>
            <a:r>
              <a:rPr lang="en-US" sz="2800" dirty="0" smtClean="0">
                <a:hlinkClick r:id="rId4"/>
              </a:rPr>
              <a:t>http://grigory.us/big-data-class.html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213728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ℓ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dirty="0" smtClean="0">
                    <a:solidFill>
                      <a:srgbClr val="0070C0"/>
                    </a:solidFill>
                  </a:rPr>
                  <a:t>-sampling</a:t>
                </a:r>
                <a:endParaRPr lang="en-US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1">
                <a:blip r:embed="rId2"/>
                <a:stretch>
                  <a:fillRect b="-85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229600" cy="5257800"/>
              </a:xfrm>
            </p:spPr>
            <p:txBody>
              <a:bodyPr>
                <a:normAutofit fontScale="77500" lnSpcReduction="20000"/>
              </a:bodyPr>
              <a:lstStyle/>
              <a:p>
                <a:r>
                  <a:rPr lang="en-US" dirty="0" smtClean="0"/>
                  <a:t>Maintain </a:t>
                </a:r>
                <a14:m>
                  <m:oMath xmlns:m="http://schemas.openxmlformats.org/officeDocument/2006/math">
                    <m:acc>
                      <m:accPr>
                        <m:chr m:val="̃"/>
                        <m:ctrlPr>
                          <a:rPr lang="en-US" b="0" i="1" smtClean="0">
                            <a:latin typeface="Cambria Math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𝐹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0</m:t>
                            </m:r>
                          </m:sub>
                        </m:sSub>
                      </m:e>
                    </m:acc>
                    <m:r>
                      <a:rPr lang="en-US" b="0" i="0" dirty="0" smtClean="0">
                        <a:latin typeface="Cambria Math"/>
                      </a:rPr>
                      <m:t>,</m:t>
                    </m:r>
                  </m:oMath>
                </a14:m>
                <a:r>
                  <a:rPr lang="en-US" dirty="0" smtClean="0"/>
                  <a:t> and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1±0.1</m:t>
                        </m:r>
                      </m:e>
                    </m:d>
                  </m:oMath>
                </a14:m>
                <a:r>
                  <a:rPr lang="en-US" dirty="0" smtClean="0"/>
                  <a:t>-approximation to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𝐹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.</m:t>
                    </m:r>
                  </m:oMath>
                </a14:m>
                <a:endParaRPr lang="en-US" dirty="0" smtClean="0"/>
              </a:p>
              <a:p>
                <a:r>
                  <a:rPr lang="en-US" dirty="0" smtClean="0"/>
                  <a:t>Hash items using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h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𝑗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:</m:t>
                    </m:r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𝑛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→</m:t>
                    </m:r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0,2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𝑗</m:t>
                            </m:r>
                          </m:sup>
                        </m:sSup>
                        <m:r>
                          <a:rPr lang="en-US" b="0" i="1" smtClean="0">
                            <a:latin typeface="Cambria Math"/>
                          </a:rPr>
                          <m:t>−1</m:t>
                        </m:r>
                      </m:e>
                    </m:d>
                  </m:oMath>
                </a14:m>
                <a:r>
                  <a:rPr lang="en-US" dirty="0" smtClean="0"/>
                  <a:t> for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𝑗</m:t>
                    </m:r>
                    <m:r>
                      <a:rPr lang="en-US" b="0" i="1" smtClean="0">
                        <a:latin typeface="Cambria Math"/>
                      </a:rPr>
                      <m:t>∈</m:t>
                    </m:r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func>
                          <m:func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/>
                              </a:rPr>
                              <m:t>log</m:t>
                            </m:r>
                          </m:fName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𝑛</m:t>
                            </m:r>
                          </m:e>
                        </m:func>
                      </m:e>
                    </m:d>
                  </m:oMath>
                </a14:m>
                <a:endParaRPr lang="en-US" b="0" dirty="0" smtClean="0"/>
              </a:p>
              <a:p>
                <a:r>
                  <a:rPr lang="en-US" dirty="0" smtClean="0"/>
                  <a:t>For each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𝑗</m:t>
                    </m:r>
                  </m:oMath>
                </a14:m>
                <a:r>
                  <a:rPr lang="en-US" dirty="0" smtClean="0"/>
                  <a:t>, maintain:</a:t>
                </a: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𝐷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𝑗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1±0.1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|{</m:t>
                      </m:r>
                      <m:r>
                        <a:rPr lang="en-US" b="0" i="1" smtClean="0">
                          <a:latin typeface="Cambria Math"/>
                        </a:rPr>
                        <m:t>𝑡</m:t>
                      </m:r>
                      <m:r>
                        <a:rPr lang="en-US" b="0" i="1" smtClean="0">
                          <a:latin typeface="Cambria Math"/>
                        </a:rPr>
                        <m:t>|</m:t>
                      </m:r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h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𝑗</m:t>
                          </m:r>
                        </m:sub>
                      </m:sSub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𝑡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=0}|</m:t>
                      </m:r>
                    </m:oMath>
                  </m:oMathPara>
                </a14:m>
                <a:endParaRPr lang="en-US" dirty="0" smtClean="0"/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𝑆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𝑗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nary>
                        <m:naryPr>
                          <m:chr m:val="∑"/>
                          <m:supHide m:val="on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a:rPr lang="en-US" b="0" i="1" smtClean="0">
                              <a:latin typeface="Cambria Math"/>
                            </a:rPr>
                            <m:t>𝑡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, 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h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𝑗</m:t>
                              </m:r>
                              <m:d>
                                <m:d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𝑡</m:t>
                                  </m:r>
                                </m:e>
                              </m:d>
                            </m:sub>
                          </m:sSub>
                          <m:r>
                            <a:rPr lang="en-US" b="0" i="1" smtClean="0">
                              <a:latin typeface="Cambria Math"/>
                            </a:rPr>
                            <m:t>=0</m:t>
                          </m:r>
                        </m:sub>
                        <m:sup/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𝑓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𝑡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𝑖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𝑡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lang="en-US" dirty="0" smtClean="0"/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𝐶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𝑗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nary>
                        <m:naryPr>
                          <m:chr m:val="∑"/>
                          <m:supHide m:val="on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a:rPr lang="en-US" b="0" i="1" smtClean="0">
                              <a:latin typeface="Cambria Math"/>
                            </a:rPr>
                            <m:t>𝑡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, 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h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𝑗</m:t>
                              </m:r>
                            </m:sub>
                          </m:sSub>
                          <m:d>
                            <m:d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𝑡</m:t>
                              </m:r>
                            </m:e>
                          </m:d>
                          <m:r>
                            <a:rPr lang="en-US" b="0" i="1" smtClean="0">
                              <a:latin typeface="Cambria Math"/>
                            </a:rPr>
                            <m:t>=0</m:t>
                          </m:r>
                        </m:sub>
                        <m:sup/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𝑓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𝑡</m:t>
                              </m:r>
                            </m:sub>
                          </m:sSub>
                        </m:e>
                      </m:nary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en-US" b="0" dirty="0" smtClean="0"/>
              </a:p>
              <a:p>
                <a:r>
                  <a:rPr lang="en-US" dirty="0" smtClean="0">
                    <a:solidFill>
                      <a:srgbClr val="0070C0"/>
                    </a:solidFill>
                  </a:rPr>
                  <a:t>Lemma</a:t>
                </a:r>
                <a:r>
                  <a:rPr lang="en-US" dirty="0" smtClean="0"/>
                  <a:t>: At level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𝑗</m:t>
                    </m:r>
                    <m:r>
                      <a:rPr lang="en-US" b="0" i="1" smtClean="0">
                        <a:latin typeface="Cambria Math"/>
                      </a:rPr>
                      <m:t>=2+⌈</m:t>
                    </m:r>
                    <m:func>
                      <m:funcPr>
                        <m:ctrlPr>
                          <a:rPr lang="en-US" b="0" i="1" smtClean="0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/>
                          </a:rPr>
                          <m:t>log</m:t>
                        </m:r>
                      </m:fName>
                      <m:e>
                        <m:acc>
                          <m:accPr>
                            <m:chr m:val="̃"/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accPr>
                          <m:e>
                            <m:sSub>
                              <m:sSubPr>
                                <m:ctrlPr>
                                  <a:rPr lang="en-US" b="0" i="1" smtClean="0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𝐹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/>
                                  </a:rPr>
                                  <m:t>0</m:t>
                                </m:r>
                              </m:sub>
                            </m:sSub>
                          </m:e>
                        </m:acc>
                      </m:e>
                    </m:func>
                    <m:r>
                      <a:rPr lang="en-US" b="0" i="1" smtClean="0">
                        <a:latin typeface="Cambria Math"/>
                      </a:rPr>
                      <m:t>⌉</m:t>
                    </m:r>
                  </m:oMath>
                </a14:m>
                <a:r>
                  <a:rPr lang="en-US" dirty="0" smtClean="0"/>
                  <a:t> there is a unique element in the streams that maps to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0</m:t>
                    </m:r>
                  </m:oMath>
                </a14:m>
                <a:r>
                  <a:rPr lang="en-US" dirty="0" smtClean="0"/>
                  <a:t> (with constant probability)</a:t>
                </a:r>
              </a:p>
              <a:p>
                <a:r>
                  <a:rPr lang="en-US" dirty="0" smtClean="0"/>
                  <a:t>Uniqueness is verified if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𝐷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𝑗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=1±0.1</m:t>
                    </m:r>
                  </m:oMath>
                </a14:m>
                <a:r>
                  <a:rPr lang="en-US" dirty="0" smtClean="0"/>
                  <a:t>. If so, then output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𝑗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/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𝐶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𝑗</m:t>
                        </m:r>
                      </m:sub>
                    </m:sSub>
                  </m:oMath>
                </a14:m>
                <a:r>
                  <a:rPr lang="en-US" dirty="0" smtClean="0"/>
                  <a:t> as the index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𝐶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𝑗</m:t>
                        </m:r>
                      </m:sub>
                    </m:sSub>
                  </m:oMath>
                </a14:m>
                <a:r>
                  <a:rPr lang="en-US" dirty="0" smtClean="0"/>
                  <a:t> as the count.</a:t>
                </a:r>
              </a:p>
              <a:p>
                <a:endParaRPr lang="en-US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229600" cy="5257800"/>
              </a:xfrm>
              <a:blipFill rotWithShape="1">
                <a:blip r:embed="rId3"/>
                <a:stretch>
                  <a:fillRect l="-1037" t="-1972" r="-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74044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Proof of Lemma</a:t>
            </a:r>
            <a:endParaRPr lang="en-US" dirty="0">
              <a:solidFill>
                <a:srgbClr val="0070C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686800" cy="5715000"/>
              </a:xfrm>
            </p:spPr>
            <p:txBody>
              <a:bodyPr>
                <a:normAutofit fontScale="70000" lnSpcReduction="20000"/>
              </a:bodyPr>
              <a:lstStyle/>
              <a:p>
                <a:r>
                  <a:rPr lang="en-US" dirty="0" smtClean="0"/>
                  <a:t>Let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𝑗</m:t>
                    </m:r>
                    <m:r>
                      <a:rPr lang="en-US" b="0" i="1" smtClean="0">
                        <a:latin typeface="Cambria Math"/>
                      </a:rPr>
                      <m:t>=⌈</m:t>
                    </m:r>
                    <m:func>
                      <m:funcPr>
                        <m:ctrlPr>
                          <a:rPr lang="en-US" b="0" i="1" smtClean="0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/>
                          </a:rPr>
                          <m:t>log</m:t>
                        </m:r>
                      </m:fName>
                      <m:e>
                        <m:acc>
                          <m:accPr>
                            <m:chr m:val="̃"/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accPr>
                          <m:e>
                            <m:sSub>
                              <m:sSubPr>
                                <m:ctrlPr>
                                  <a:rPr lang="en-US" b="0" i="1" smtClean="0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𝐹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/>
                                  </a:rPr>
                                  <m:t>0</m:t>
                                </m:r>
                              </m:sub>
                            </m:sSub>
                          </m:e>
                        </m:acc>
                      </m:e>
                    </m:func>
                    <m:r>
                      <a:rPr lang="en-US" b="0" i="1" smtClean="0">
                        <a:latin typeface="Cambria Math"/>
                      </a:rPr>
                      <m:t>⌉</m:t>
                    </m:r>
                  </m:oMath>
                </a14:m>
                <a:r>
                  <a:rPr lang="en-US" dirty="0" smtClean="0"/>
                  <a:t> and note that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2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𝐹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&lt;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𝑗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&lt;12 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𝐹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0</m:t>
                        </m:r>
                      </m:sub>
                    </m:sSub>
                  </m:oMath>
                </a14:m>
                <a:endParaRPr lang="en-US" b="0" dirty="0" smtClean="0"/>
              </a:p>
              <a:p>
                <a:r>
                  <a:rPr lang="en-US" dirty="0" smtClean="0"/>
                  <a:t>For any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𝑖</m:t>
                    </m:r>
                    <m:r>
                      <a:rPr lang="en-US" b="0" i="1" smtClean="0">
                        <a:latin typeface="Cambria Math"/>
                      </a:rPr>
                      <m:t>,</m:t>
                    </m:r>
                    <m:func>
                      <m:funcPr>
                        <m:ctrlPr>
                          <a:rPr lang="en-US" b="0" i="1" smtClean="0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/>
                          </a:rPr>
                          <m:t>Pr</m:t>
                        </m:r>
                      </m:fName>
                      <m:e>
                        <m:d>
                          <m:dPr>
                            <m:begChr m:val="["/>
                            <m:endChr m:val="]"/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b="0" i="1" smtClean="0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h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/>
                                  </a:rPr>
                                  <m:t>𝑗</m:t>
                                </m:r>
                              </m:sub>
                            </m:sSub>
                            <m:d>
                              <m:dPr>
                                <m:ctrlPr>
                                  <a:rPr lang="en-US" b="0" i="1" smtClean="0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𝑖</m:t>
                                </m:r>
                              </m:e>
                            </m:d>
                            <m:r>
                              <a:rPr lang="en-US" b="0" i="1" smtClean="0">
                                <a:latin typeface="Cambria Math"/>
                              </a:rPr>
                              <m:t>=0</m:t>
                            </m:r>
                          </m:e>
                        </m:d>
                      </m:e>
                    </m:func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sSup>
                          <m:sSup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𝑗</m:t>
                            </m:r>
                          </m:sup>
                        </m:sSup>
                      </m:den>
                    </m:f>
                  </m:oMath>
                </a14:m>
                <a:endParaRPr lang="en-US" b="0" dirty="0" smtClean="0"/>
              </a:p>
              <a:p>
                <a:r>
                  <a:rPr lang="en-US" dirty="0" smtClean="0"/>
                  <a:t>Probability there exists a unique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𝑖</m:t>
                    </m:r>
                  </m:oMath>
                </a14:m>
                <a:r>
                  <a:rPr lang="en-US" dirty="0" smtClean="0"/>
                  <a:t> such that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h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𝑗</m:t>
                        </m:r>
                      </m:sub>
                    </m:sSub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𝑖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=0</m:t>
                    </m:r>
                  </m:oMath>
                </a14:m>
                <a:r>
                  <a:rPr lang="en-US" dirty="0" smtClean="0"/>
                  <a:t>,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supHide m:val="on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a:rPr lang="en-US" b="0" i="1" smtClean="0">
                              <a:latin typeface="Cambria Math"/>
                            </a:rPr>
                            <m:t>𝑖</m:t>
                          </m:r>
                        </m:sub>
                        <m:sup/>
                        <m:e>
                          <m:func>
                            <m:func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/>
                                </a:rPr>
                                <m:t>Pr</m:t>
                              </m:r>
                            </m:fName>
                            <m:e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b="0" i="1" smtClean="0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h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𝑗</m:t>
                                      </m:r>
                                    </m:sub>
                                  </m:sSub>
                                  <m:d>
                                    <m:dPr>
                                      <m:ctrlPr>
                                        <a:rPr lang="en-US" b="0" i="1" smtClean="0"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𝑖</m:t>
                                      </m:r>
                                    </m:e>
                                  </m:d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=0 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𝑎𝑛𝑑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 ∀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𝑘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≠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𝑖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, </m:t>
                                  </m:r>
                                  <m:sSub>
                                    <m:sSubPr>
                                      <m:ctrlPr>
                                        <a:rPr lang="en-US" b="0" i="1" smtClean="0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h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𝑗</m:t>
                                      </m:r>
                                    </m:sub>
                                  </m:sSub>
                                  <m:d>
                                    <m:dPr>
                                      <m:ctrlPr>
                                        <a:rPr lang="en-US" b="0" i="1" smtClean="0"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𝑘</m:t>
                                      </m:r>
                                    </m:e>
                                  </m:d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≠0</m:t>
                                  </m:r>
                                </m:e>
                              </m:d>
                            </m:e>
                          </m:func>
                        </m:e>
                      </m:nary>
                    </m:oMath>
                  </m:oMathPara>
                </a14:m>
                <a:endParaRPr lang="en-US" b="0" dirty="0" smtClean="0"/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nary>
                        <m:naryPr>
                          <m:chr m:val="∑"/>
                          <m:supHide m:val="on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a:rPr lang="en-US" b="0" i="1" smtClean="0">
                              <a:latin typeface="Cambria Math"/>
                            </a:rPr>
                            <m:t>𝑖</m:t>
                          </m:r>
                        </m:sub>
                        <m:sup/>
                        <m:e>
                          <m:func>
                            <m:func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/>
                                </a:rPr>
                                <m:t>Pr</m:t>
                              </m:r>
                            </m:fName>
                            <m:e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b="0" i="1" smtClean="0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h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𝑗</m:t>
                                      </m:r>
                                    </m:sub>
                                  </m:sSub>
                                  <m:d>
                                    <m:dPr>
                                      <m:ctrlPr>
                                        <a:rPr lang="en-US" b="0" i="1" smtClean="0"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𝑖</m:t>
                                      </m:r>
                                    </m:e>
                                  </m:d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=0</m:t>
                                  </m:r>
                                </m:e>
                              </m:d>
                            </m:e>
                          </m:func>
                          <m:func>
                            <m:func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/>
                                </a:rPr>
                                <m:t>Pr</m:t>
                              </m:r>
                            </m:fName>
                            <m:e>
                              <m:d>
                                <m:dPr>
                                  <m:begChr m:val="["/>
                                  <m:endChr m:val="|"/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∀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𝑘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≠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𝑖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, </m:t>
                                  </m:r>
                                  <m:sSub>
                                    <m:sSubPr>
                                      <m:ctrlPr>
                                        <a:rPr lang="en-US" b="0" i="1" smtClean="0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h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𝑗</m:t>
                                      </m:r>
                                    </m:sub>
                                  </m:sSub>
                                  <m:d>
                                    <m:dPr>
                                      <m:ctrlPr>
                                        <a:rPr lang="en-US" b="0" i="1" smtClean="0"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𝑘</m:t>
                                      </m:r>
                                    </m:e>
                                  </m:d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≠0</m:t>
                                  </m:r>
                                </m:e>
                              </m:d>
                            </m:e>
                          </m:func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h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𝑗</m:t>
                              </m:r>
                              <m:d>
                                <m:d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𝑖</m:t>
                                  </m:r>
                                </m:e>
                              </m:d>
                            </m:sub>
                          </m:sSub>
                          <m:r>
                            <a:rPr lang="en-US" b="0" i="1" smtClean="0">
                              <a:latin typeface="Cambria Math"/>
                            </a:rPr>
                            <m:t>=0]</m:t>
                          </m:r>
                        </m:e>
                      </m:nary>
                    </m:oMath>
                  </m:oMathPara>
                </a14:m>
                <a:endParaRPr lang="en-US" b="0" dirty="0" smtClean="0"/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≥</m:t>
                      </m:r>
                      <m:nary>
                        <m:naryPr>
                          <m:chr m:val="∑"/>
                          <m:supHide m:val="on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a:rPr lang="en-US" b="0" i="1" smtClean="0">
                              <a:latin typeface="Cambria Math"/>
                            </a:rPr>
                            <m:t>𝑖</m:t>
                          </m:r>
                        </m:sub>
                        <m:sup/>
                        <m:e>
                          <m:func>
                            <m:func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/>
                                </a:rPr>
                                <m:t>Pr</m:t>
                              </m:r>
                            </m:fName>
                            <m:e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b="0" i="1" smtClean="0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h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𝑗</m:t>
                                      </m:r>
                                    </m:sub>
                                  </m:sSub>
                                  <m:d>
                                    <m:dPr>
                                      <m:ctrlPr>
                                        <a:rPr lang="en-US" b="0" i="1" smtClean="0"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𝑖</m:t>
                                      </m:r>
                                    </m:e>
                                  </m:d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=0</m:t>
                                  </m:r>
                                </m:e>
                              </m:d>
                            </m:e>
                          </m:func>
                          <m:d>
                            <m:d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1−</m:t>
                              </m:r>
                              <m:nary>
                                <m:naryPr>
                                  <m:chr m:val="∑"/>
                                  <m:supHide m:val="on"/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naryPr>
                                <m:sub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𝑘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≠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𝑖</m:t>
                                  </m:r>
                                </m:sub>
                                <m:sup/>
                                <m:e>
                                  <m:func>
                                    <m:funcPr>
                                      <m:ctrlPr>
                                        <a:rPr lang="en-US" b="0" i="1" smtClean="0">
                                          <a:latin typeface="Cambria Math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n-US" b="0" i="0" smtClean="0">
                                          <a:latin typeface="Cambria Math"/>
                                        </a:rPr>
                                        <m:t>Pr</m:t>
                                      </m:r>
                                    </m:fName>
                                    <m:e>
                                      <m:d>
                                        <m:dPr>
                                          <m:begChr m:val="["/>
                                          <m:endChr m:val="]"/>
                                          <m:ctrlPr>
                                            <a:rPr lang="en-US" b="0" i="1" smtClean="0">
                                              <a:latin typeface="Cambria Math"/>
                                            </a:rPr>
                                          </m:ctrlPr>
                                        </m:dPr>
                                        <m:e>
                                          <m:sSub>
                                            <m:sSubPr>
                                              <m:ctrlPr>
                                                <a:rPr lang="en-US" b="0" i="1" smtClean="0">
                                                  <a:latin typeface="Cambria Math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b="0" i="1" smtClean="0">
                                                  <a:latin typeface="Cambria Math"/>
                                                </a:rPr>
                                                <m:t>h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b="0" i="1" smtClean="0">
                                                  <a:latin typeface="Cambria Math"/>
                                                </a:rPr>
                                                <m:t>𝑗</m:t>
                                              </m:r>
                                            </m:sub>
                                          </m:sSub>
                                          <m:d>
                                            <m:dPr>
                                              <m:ctrlPr>
                                                <a:rPr lang="en-US" b="0" i="1" smtClean="0">
                                                  <a:latin typeface="Cambria Math"/>
                                                </a:rPr>
                                              </m:ctrlPr>
                                            </m:dPr>
                                            <m:e>
                                              <m:r>
                                                <a:rPr lang="en-US" b="0" i="1" smtClean="0">
                                                  <a:latin typeface="Cambria Math"/>
                                                </a:rPr>
                                                <m:t>𝑘</m:t>
                                              </m:r>
                                            </m:e>
                                          </m:d>
                                          <m:r>
                                            <a:rPr lang="en-US" b="0" i="1" smtClean="0">
                                              <a:latin typeface="Cambria Math"/>
                                            </a:rPr>
                                            <m:t>=0</m:t>
                                          </m:r>
                                        </m:e>
                                        <m:e>
                                          <m:sSub>
                                            <m:sSubPr>
                                              <m:ctrlPr>
                                                <a:rPr lang="en-US" b="0" i="1" smtClean="0">
                                                  <a:latin typeface="Cambria Math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b="0" i="1" smtClean="0">
                                                  <a:latin typeface="Cambria Math"/>
                                                </a:rPr>
                                                <m:t>h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b="0" i="1" smtClean="0">
                                                  <a:latin typeface="Cambria Math"/>
                                                </a:rPr>
                                                <m:t>𝑗</m:t>
                                              </m:r>
                                            </m:sub>
                                          </m:sSub>
                                          <m:d>
                                            <m:dPr>
                                              <m:ctrlPr>
                                                <a:rPr lang="en-US" b="0" i="1" smtClean="0">
                                                  <a:latin typeface="Cambria Math"/>
                                                </a:rPr>
                                              </m:ctrlPr>
                                            </m:dPr>
                                            <m:e>
                                              <m:r>
                                                <a:rPr lang="en-US" b="0" i="1" smtClean="0">
                                                  <a:latin typeface="Cambria Math"/>
                                                </a:rPr>
                                                <m:t>𝑖</m:t>
                                              </m:r>
                                            </m:e>
                                          </m:d>
                                          <m:r>
                                            <a:rPr lang="en-US" b="0" i="1" smtClean="0">
                                              <a:latin typeface="Cambria Math"/>
                                            </a:rPr>
                                            <m:t>=0</m:t>
                                          </m:r>
                                        </m:e>
                                      </m:d>
                                    </m:e>
                                  </m:func>
                                </m:e>
                              </m:nary>
                            </m:e>
                          </m:d>
                        </m:e>
                      </m:nary>
                    </m:oMath>
                  </m:oMathPara>
                </a14:m>
                <a:endParaRPr lang="en-US" b="0" dirty="0" smtClean="0"/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nary>
                        <m:naryPr>
                          <m:chr m:val="∑"/>
                          <m:supHide m:val="on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a:rPr lang="en-US" b="0" i="1" smtClean="0">
                              <a:latin typeface="Cambria Math"/>
                            </a:rPr>
                            <m:t>𝑖</m:t>
                          </m:r>
                        </m:sub>
                        <m:sup/>
                        <m:e>
                          <m:func>
                            <m:func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/>
                                </a:rPr>
                                <m:t>Pr</m:t>
                              </m:r>
                            </m:fName>
                            <m:e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b="0" i="1" smtClean="0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h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𝑗</m:t>
                                      </m:r>
                                    </m:sub>
                                  </m:sSub>
                                  <m:d>
                                    <m:dPr>
                                      <m:ctrlPr>
                                        <a:rPr lang="en-US" b="0" i="1" smtClean="0"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𝑖</m:t>
                                      </m:r>
                                    </m:e>
                                  </m:d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=0</m:t>
                                  </m:r>
                                </m:e>
                              </m:d>
                            </m:e>
                          </m:func>
                          <m:d>
                            <m:d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1 −</m:t>
                              </m:r>
                              <m:nary>
                                <m:naryPr>
                                  <m:chr m:val="∑"/>
                                  <m:supHide m:val="on"/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naryPr>
                                <m:sub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𝑘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≠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𝑖</m:t>
                                  </m:r>
                                </m:sub>
                                <m:sup/>
                                <m:e>
                                  <m:func>
                                    <m:funcPr>
                                      <m:ctrlPr>
                                        <a:rPr lang="en-US" b="0" i="1" smtClean="0">
                                          <a:latin typeface="Cambria Math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n-US" b="0" i="0" smtClean="0">
                                          <a:latin typeface="Cambria Math"/>
                                        </a:rPr>
                                        <m:t>Pr</m:t>
                                      </m:r>
                                    </m:fName>
                                    <m:e>
                                      <m:d>
                                        <m:dPr>
                                          <m:begChr m:val="["/>
                                          <m:endChr m:val="]"/>
                                          <m:ctrlPr>
                                            <a:rPr lang="en-US" b="0" i="1" smtClean="0">
                                              <a:latin typeface="Cambria Math"/>
                                            </a:rPr>
                                          </m:ctrlPr>
                                        </m:dPr>
                                        <m:e>
                                          <m:sSub>
                                            <m:sSubPr>
                                              <m:ctrlPr>
                                                <a:rPr lang="en-US" b="0" i="1" smtClean="0">
                                                  <a:latin typeface="Cambria Math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b="0" i="1" smtClean="0">
                                                  <a:latin typeface="Cambria Math"/>
                                                </a:rPr>
                                                <m:t>h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b="0" i="1" smtClean="0">
                                                  <a:latin typeface="Cambria Math"/>
                                                </a:rPr>
                                                <m:t>𝑗</m:t>
                                              </m:r>
                                            </m:sub>
                                          </m:sSub>
                                          <m:d>
                                            <m:dPr>
                                              <m:ctrlPr>
                                                <a:rPr lang="en-US" b="0" i="1" smtClean="0">
                                                  <a:latin typeface="Cambria Math"/>
                                                </a:rPr>
                                              </m:ctrlPr>
                                            </m:dPr>
                                            <m:e>
                                              <m:r>
                                                <a:rPr lang="en-US" b="0" i="1" smtClean="0">
                                                  <a:latin typeface="Cambria Math"/>
                                                </a:rPr>
                                                <m:t>𝑘</m:t>
                                              </m:r>
                                            </m:e>
                                          </m:d>
                                          <m:r>
                                            <a:rPr lang="en-US" b="0" i="1" smtClean="0">
                                              <a:latin typeface="Cambria Math"/>
                                            </a:rPr>
                                            <m:t>=0</m:t>
                                          </m:r>
                                        </m:e>
                                      </m:d>
                                    </m:e>
                                  </m:func>
                                </m:e>
                              </m:nary>
                            </m:e>
                          </m:d>
                        </m:e>
                      </m:nary>
                      <m:r>
                        <a:rPr lang="en-US" b="0" i="1" smtClean="0">
                          <a:latin typeface="Cambria Math"/>
                        </a:rPr>
                        <m:t>≥</m:t>
                      </m:r>
                      <m:nary>
                        <m:naryPr>
                          <m:chr m:val="∑"/>
                          <m:supHide m:val="on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a:rPr lang="en-US" b="0" i="1" smtClean="0">
                              <a:latin typeface="Cambria Math"/>
                            </a:rPr>
                            <m:t>𝑖</m:t>
                          </m:r>
                        </m:sub>
                        <m:sup/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2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𝑗</m:t>
                                  </m:r>
                                </m:sup>
                              </m:sSup>
                            </m:den>
                          </m:f>
                          <m:d>
                            <m:d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1 −</m:t>
                              </m:r>
                              <m:f>
                                <m:f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en-US" b="0" i="1" smtClean="0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𝐹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0</m:t>
                                      </m:r>
                                    </m:sub>
                                  </m:sSub>
                                </m:num>
                                <m:den>
                                  <m:sSup>
                                    <m:sSupPr>
                                      <m:ctrlPr>
                                        <a:rPr lang="en-US" b="0" i="1" smtClean="0"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2</m:t>
                                      </m:r>
                                    </m:e>
                                    <m:sup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𝑗</m:t>
                                      </m:r>
                                    </m:sup>
                                  </m:sSup>
                                </m:den>
                              </m:f>
                            </m:e>
                          </m:d>
                          <m:r>
                            <a:rPr lang="en-US" b="0" i="1" smtClean="0">
                              <a:latin typeface="Cambria Math"/>
                            </a:rPr>
                            <m:t>≥</m:t>
                          </m:r>
                          <m:f>
                            <m:f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</a:rPr>
                                <m:t>24</m:t>
                              </m:r>
                            </m:den>
                          </m:f>
                        </m:e>
                      </m:nary>
                    </m:oMath>
                  </m:oMathPara>
                </a14:m>
                <a:endParaRPr lang="en-US" dirty="0" smtClean="0"/>
              </a:p>
              <a:p>
                <a:r>
                  <a:rPr lang="en-US" dirty="0" smtClean="0"/>
                  <a:t>Holds even if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h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𝑗</m:t>
                        </m:r>
                      </m:sub>
                    </m:sSub>
                  </m:oMath>
                </a14:m>
                <a:r>
                  <a:rPr lang="en-US" dirty="0" smtClean="0"/>
                  <a:t>  are only 2-wise independent 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686800" cy="5715000"/>
              </a:xfrm>
              <a:blipFill rotWithShape="1">
                <a:blip r:embed="rId2"/>
                <a:stretch>
                  <a:fillRect l="-772" t="-16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18895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Sparse Recovery</a:t>
            </a:r>
            <a:endParaRPr lang="en-US" dirty="0">
              <a:solidFill>
                <a:srgbClr val="0070C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229600" cy="4876800"/>
              </a:xfrm>
            </p:spPr>
            <p:txBody>
              <a:bodyPr>
                <a:normAutofit fontScale="92500" lnSpcReduction="20000"/>
              </a:bodyPr>
              <a:lstStyle/>
              <a:p>
                <a:r>
                  <a:rPr lang="en-US" dirty="0" smtClean="0">
                    <a:solidFill>
                      <a:srgbClr val="0070C0"/>
                    </a:solidFill>
                  </a:rPr>
                  <a:t>Goal</a:t>
                </a:r>
                <a:r>
                  <a:rPr lang="en-US" dirty="0" smtClean="0"/>
                  <a:t>: Find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𝑔</m:t>
                    </m:r>
                  </m:oMath>
                </a14:m>
                <a:r>
                  <a:rPr lang="en-US" dirty="0" smtClean="0"/>
                  <a:t> such that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d>
                          <m:dPr>
                            <m:begChr m:val="|"/>
                            <m:endChr m:val="|"/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dPr>
                          <m:e>
                            <m:d>
                              <m:dPr>
                                <m:begChr m:val="|"/>
                                <m:endChr m:val="|"/>
                                <m:ctrlPr>
                                  <a:rPr lang="en-US" b="0" i="1" smtClean="0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𝑓</m:t>
                                </m:r>
                                <m:r>
                                  <a:rPr lang="en-US" b="0" i="1" smtClean="0">
                                    <a:latin typeface="Cambria Math"/>
                                  </a:rPr>
                                  <m:t> −</m:t>
                                </m:r>
                                <m:r>
                                  <a:rPr lang="en-US" b="0" i="1" smtClean="0">
                                    <a:latin typeface="Cambria Math"/>
                                  </a:rPr>
                                  <m:t>𝑔</m:t>
                                </m:r>
                              </m:e>
                            </m:d>
                          </m:e>
                        </m:d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 smtClean="0"/>
                  <a:t> is minimized among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𝑔</m:t>
                    </m:r>
                    <m:r>
                      <a:rPr lang="en-US" b="0" i="1" smtClean="0">
                        <a:latin typeface="Cambria Math"/>
                      </a:rPr>
                      <m:t>′</m:t>
                    </m:r>
                  </m:oMath>
                </a14:m>
                <a:r>
                  <a:rPr lang="en-US" dirty="0" smtClean="0"/>
                  <a:t>s with at most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𝑘</m:t>
                    </m:r>
                  </m:oMath>
                </a14:m>
                <a:r>
                  <a:rPr lang="en-US" dirty="0" smtClean="0"/>
                  <a:t> non-zero entries.</a:t>
                </a:r>
              </a:p>
              <a:p>
                <a:r>
                  <a:rPr lang="en-US" dirty="0" smtClean="0">
                    <a:solidFill>
                      <a:srgbClr val="0070C0"/>
                    </a:solidFill>
                  </a:rPr>
                  <a:t>Definition</a:t>
                </a:r>
                <a:r>
                  <a:rPr lang="en-US" dirty="0" smtClean="0"/>
                  <a:t>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𝐸𝑟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𝑟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𝑘</m:t>
                        </m:r>
                      </m:sup>
                    </m:sSup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𝑓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func>
                      <m:funcPr>
                        <m:ctrlPr>
                          <a:rPr lang="en-US" b="0" i="1" smtClean="0">
                            <a:latin typeface="Cambria Math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/>
                              </a:rPr>
                              <m:t>min</m:t>
                            </m:r>
                          </m:e>
                          <m:lim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/>
                              </a:rPr>
                              <m:t>g</m:t>
                            </m:r>
                            <m:r>
                              <a:rPr lang="en-US" b="0" i="0" smtClean="0">
                                <a:latin typeface="Cambria Math"/>
                              </a:rPr>
                              <m:t>:</m:t>
                            </m:r>
                            <m:sSub>
                              <m:sSubPr>
                                <m:ctrlPr>
                                  <a:rPr lang="en-US" b="0" i="1" smtClean="0">
                                    <a:latin typeface="Cambria Math"/>
                                  </a:rPr>
                                </m:ctrlPr>
                              </m:sSubPr>
                              <m:e>
                                <m:d>
                                  <m:dPr>
                                    <m:begChr m:val="|"/>
                                    <m:endChr m:val="|"/>
                                    <m:ctrlPr>
                                      <a:rPr lang="en-US" b="0" i="1" smtClean="0"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d>
                                      <m:dPr>
                                        <m:begChr m:val="|"/>
                                        <m:endChr m:val="|"/>
                                        <m:ctrlPr>
                                          <a:rPr lang="en-US" b="0" i="1" smtClean="0">
                                            <a:latin typeface="Cambria Math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m:rPr>
                                            <m:sty m:val="p"/>
                                          </m:rPr>
                                          <a:rPr lang="en-US" b="0" i="0" smtClean="0">
                                            <a:latin typeface="Cambria Math"/>
                                          </a:rPr>
                                          <m:t>g</m:t>
                                        </m:r>
                                      </m:e>
                                    </m:d>
                                  </m:e>
                                </m:d>
                              </m:e>
                              <m:sub>
                                <m:r>
                                  <a:rPr lang="en-US" b="0" i="0" smtClean="0">
                                    <a:latin typeface="Cambria Math"/>
                                  </a:rPr>
                                  <m:t>0</m:t>
                                </m:r>
                              </m:sub>
                            </m:sSub>
                            <m:r>
                              <a:rPr lang="en-US" b="0" i="1" smtClean="0">
                                <a:latin typeface="Cambria Math"/>
                              </a:rPr>
                              <m:t>≤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𝑘</m:t>
                            </m:r>
                          </m:lim>
                        </m:limLow>
                      </m:fName>
                      <m:e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d>
                              <m:dPr>
                                <m:begChr m:val="|"/>
                                <m:endChr m:val="|"/>
                                <m:ctrlPr>
                                  <a:rPr lang="en-US" b="0" i="1" smtClean="0">
                                    <a:latin typeface="Cambria Math"/>
                                  </a:rPr>
                                </m:ctrlPr>
                              </m:dPr>
                              <m:e>
                                <m:d>
                                  <m:dPr>
                                    <m:begChr m:val="|"/>
                                    <m:endChr m:val="|"/>
                                    <m:ctrlPr>
                                      <a:rPr lang="en-US" b="0" i="1" smtClean="0"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𝑓</m:t>
                                    </m:r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 −</m:t>
                                    </m:r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𝑔</m:t>
                                    </m:r>
                                  </m:e>
                                </m:d>
                              </m:e>
                            </m:d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e>
                    </m:func>
                    <m:r>
                      <a:rPr lang="en-US" b="0" i="1" smtClean="0">
                        <a:latin typeface="Cambria Math"/>
                      </a:rPr>
                      <m:t> </m:t>
                    </m:r>
                  </m:oMath>
                </a14:m>
                <a:endParaRPr lang="en-US" b="0" dirty="0" smtClean="0"/>
              </a:p>
              <a:p>
                <a:r>
                  <a:rPr lang="en-US" dirty="0" smtClean="0">
                    <a:solidFill>
                      <a:srgbClr val="0070C0"/>
                    </a:solidFill>
                  </a:rPr>
                  <a:t>Exercise</a:t>
                </a:r>
                <a:r>
                  <a:rPr lang="en-US" dirty="0" smtClean="0"/>
                  <a:t>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𝐸𝑟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𝑟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𝑘</m:t>
                        </m:r>
                      </m:sup>
                    </m:sSup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𝑓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nary>
                      <m:naryPr>
                        <m:chr m:val="∑"/>
                        <m:supHide m:val="on"/>
                        <m:ctrlPr>
                          <a:rPr lang="en-US" b="0" i="1" smtClean="0">
                            <a:latin typeface="Cambria Math"/>
                          </a:rPr>
                        </m:ctrlPr>
                      </m:naryPr>
                      <m:sub>
                        <m:r>
                          <a:rPr lang="en-US" b="0" i="1" smtClean="0">
                            <a:latin typeface="Cambria Math"/>
                          </a:rPr>
                          <m:t>𝑖</m:t>
                        </m:r>
                        <m:r>
                          <a:rPr lang="en-US" b="0" i="1" smtClean="0">
                            <a:latin typeface="Cambria Math"/>
                          </a:rPr>
                          <m:t>∉</m:t>
                        </m:r>
                        <m:r>
                          <a:rPr lang="en-US" b="0" i="1" smtClean="0">
                            <a:latin typeface="Cambria Math"/>
                          </a:rPr>
                          <m:t>𝑆</m:t>
                        </m:r>
                      </m:sub>
                      <m:sup/>
                      <m:e>
                        <m:d>
                          <m:dPr>
                            <m:begChr m:val="|"/>
                            <m:endChr m:val="|"/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b="0" i="1" smtClean="0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𝑓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/>
                                  </a:rPr>
                                  <m:t>𝑖</m:t>
                                </m:r>
                              </m:sub>
                            </m:sSub>
                          </m:e>
                        </m:d>
                      </m:e>
                    </m:nary>
                  </m:oMath>
                </a14:m>
                <a:r>
                  <a:rPr lang="en-US" dirty="0" smtClean="0"/>
                  <a:t> where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𝑆</m:t>
                    </m:r>
                  </m:oMath>
                </a14:m>
                <a:r>
                  <a:rPr lang="en-US" dirty="0" smtClean="0"/>
                  <a:t> are indices of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𝑘</m:t>
                    </m:r>
                  </m:oMath>
                </a14:m>
                <a:r>
                  <a:rPr lang="en-US" dirty="0" smtClean="0"/>
                  <a:t> largest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𝑓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endParaRPr lang="en-US" dirty="0" smtClean="0"/>
              </a:p>
              <a:p>
                <a:endParaRPr lang="en-US" dirty="0" smtClean="0"/>
              </a:p>
              <a:p>
                <a:r>
                  <a:rPr lang="en-US" dirty="0" smtClean="0"/>
                  <a:t>Using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𝑂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𝜖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−1</m:t>
                            </m:r>
                          </m:sup>
                        </m:sSup>
                        <m:r>
                          <a:rPr lang="en-US" b="0" i="1" smtClean="0">
                            <a:latin typeface="Cambria Math"/>
                          </a:rPr>
                          <m:t>𝑘</m:t>
                        </m:r>
                        <m:func>
                          <m:func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/>
                              </a:rPr>
                              <m:t>log</m:t>
                            </m:r>
                          </m:fName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𝑛</m:t>
                            </m:r>
                          </m:e>
                        </m:func>
                      </m:e>
                    </m:d>
                  </m:oMath>
                </a14:m>
                <a:r>
                  <a:rPr lang="en-US" dirty="0" smtClean="0"/>
                  <a:t> space we can find </a:t>
                </a:r>
                <a14:m>
                  <m:oMath xmlns:m="http://schemas.openxmlformats.org/officeDocument/2006/math">
                    <m:acc>
                      <m:accPr>
                        <m:chr m:val="̃"/>
                        <m:ctrlP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𝑔</m:t>
                        </m:r>
                      </m:e>
                    </m:acc>
                  </m:oMath>
                </a14:m>
                <a:r>
                  <a:rPr lang="en-US" dirty="0" smtClean="0"/>
                  <a:t> such that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d>
                          <m:dPr>
                            <m:begChr m:val="|"/>
                            <m:endChr m:val="|"/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dPr>
                          <m:e>
                            <m:d>
                              <m:dPr>
                                <m:begChr m:val="|"/>
                                <m:endChr m:val="|"/>
                                <m:ctrlPr>
                                  <a:rPr lang="en-US" b="0" i="1" smtClean="0">
                                    <a:latin typeface="Cambria Math"/>
                                  </a:rPr>
                                </m:ctrlPr>
                              </m:dPr>
                              <m:e>
                                <m:acc>
                                  <m:accPr>
                                    <m:chr m:val="̃"/>
                                    <m:ctrlPr>
                                      <a:rPr lang="en-US" b="0" i="1" smtClean="0">
                                        <a:latin typeface="Cambria Math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𝑔</m:t>
                                    </m:r>
                                  </m:e>
                                </m:acc>
                              </m:e>
                            </m:d>
                          </m:e>
                        </m:d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≤</m:t>
                    </m:r>
                    <m:r>
                      <a:rPr lang="en-US" b="0" i="1" smtClean="0">
                        <a:latin typeface="Cambria Math"/>
                      </a:rPr>
                      <m:t>𝑘</m:t>
                    </m:r>
                  </m:oMath>
                </a14:m>
                <a:r>
                  <a:rPr lang="en-US" dirty="0" smtClean="0"/>
                  <a:t> and </a:t>
                </a: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d>
                            <m:dPr>
                              <m:begChr m:val="|"/>
                              <m:endChr m:val="|"/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acc>
                                    <m:accPr>
                                      <m:chr m:val="̃"/>
                                      <m:ctrlPr>
                                        <a:rPr lang="en-US" b="0" i="1" smtClean="0">
                                          <a:latin typeface="Cambria Math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𝑔</m:t>
                                      </m:r>
                                    </m:e>
                                  </m:acc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−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𝑓</m:t>
                                  </m:r>
                                </m:e>
                              </m:d>
                            </m:e>
                          </m:d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≤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1+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𝜖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𝐸𝑟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𝑟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𝑘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(</m:t>
                      </m:r>
                      <m:r>
                        <a:rPr lang="en-US" b="0" i="1" smtClean="0">
                          <a:latin typeface="Cambria Math"/>
                        </a:rPr>
                        <m:t>𝑓</m:t>
                      </m:r>
                      <m:r>
                        <a:rPr lang="en-US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229600" cy="4876800"/>
              </a:xfrm>
              <a:blipFill rotWithShape="1">
                <a:blip r:embed="rId2"/>
                <a:stretch>
                  <a:fillRect l="-1481" t="-1625" r="-16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46814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Count-Min Revisited</a:t>
            </a:r>
            <a:endParaRPr lang="en-US" dirty="0">
              <a:solidFill>
                <a:srgbClr val="0070C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295400"/>
                <a:ext cx="8229600" cy="6019800"/>
              </a:xfrm>
            </p:spPr>
            <p:txBody>
              <a:bodyPr>
                <a:normAutofit fontScale="70000" lnSpcReduction="20000"/>
              </a:bodyPr>
              <a:lstStyle/>
              <a:p>
                <a:r>
                  <a:rPr lang="en-US" dirty="0" smtClean="0"/>
                  <a:t>Use Count-Min with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𝑑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𝑂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func>
                          <m:func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/>
                              </a:rPr>
                              <m:t>log</m:t>
                            </m:r>
                          </m:fName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𝑛</m:t>
                            </m:r>
                          </m:e>
                        </m:func>
                      </m:e>
                    </m:d>
                    <m:r>
                      <a:rPr lang="en-US" b="0" i="1" smtClean="0">
                        <a:latin typeface="Cambria Math"/>
                      </a:rPr>
                      <m:t>,</m:t>
                    </m:r>
                  </m:oMath>
                </a14:m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/>
                      </a:rPr>
                      <m:t>𝑤</m:t>
                    </m:r>
                    <m:r>
                      <a:rPr lang="en-US" b="0" i="1" dirty="0" smtClean="0">
                        <a:latin typeface="Cambria Math"/>
                      </a:rPr>
                      <m:t>=4</m:t>
                    </m:r>
                    <m:r>
                      <a:rPr lang="en-US" b="0" i="1" dirty="0" smtClean="0">
                        <a:latin typeface="Cambria Math"/>
                      </a:rPr>
                      <m:t>𝑘</m:t>
                    </m:r>
                    <m:r>
                      <a:rPr lang="en-US" b="0" i="1" dirty="0" smtClean="0">
                        <a:latin typeface="Cambria Math"/>
                      </a:rPr>
                      <m:t>/</m:t>
                    </m:r>
                    <m:r>
                      <a:rPr lang="en-US" b="0" i="1" dirty="0" smtClean="0">
                        <a:latin typeface="Cambria Math"/>
                      </a:rPr>
                      <m:t>𝜖</m:t>
                    </m:r>
                  </m:oMath>
                </a14:m>
                <a:endParaRPr lang="en-US" dirty="0" smtClean="0"/>
              </a:p>
              <a:p>
                <a:r>
                  <a:rPr lang="en-US" dirty="0" smtClean="0"/>
                  <a:t>For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𝑖</m:t>
                    </m:r>
                    <m:r>
                      <a:rPr lang="en-US" b="0" i="1" smtClean="0">
                        <a:latin typeface="Cambria Math"/>
                      </a:rPr>
                      <m:t>∈</m:t>
                    </m:r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𝑛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,</m:t>
                    </m:r>
                  </m:oMath>
                </a14:m>
                <a:r>
                  <a:rPr lang="en-US" dirty="0" smtClean="0"/>
                  <a:t> let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dirty="0" smtClean="0">
                            <a:latin typeface="Cambria Math"/>
                          </a:rPr>
                        </m:ctrlPr>
                      </m:sSubPr>
                      <m:e>
                        <m:acc>
                          <m:accPr>
                            <m:chr m:val="̃"/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𝑓</m:t>
                            </m:r>
                          </m:e>
                        </m:acc>
                      </m:e>
                      <m:sub>
                        <m:r>
                          <a:rPr lang="en-US" b="0" i="1" dirty="0" smtClean="0"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en-US" b="0" i="1" dirty="0" smtClean="0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b="0" i="1" dirty="0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/>
                          </a:rPr>
                          <m:t>𝑐</m:t>
                        </m:r>
                      </m:e>
                      <m:sub>
                        <m:r>
                          <a:rPr lang="en-US" b="0" i="1" dirty="0" smtClean="0">
                            <a:latin typeface="Cambria Math"/>
                          </a:rPr>
                          <m:t>𝑗</m:t>
                        </m:r>
                        <m:r>
                          <a:rPr lang="en-US" b="0" i="1" dirty="0" smtClean="0">
                            <a:latin typeface="Cambria Math"/>
                          </a:rPr>
                          <m:t>,</m:t>
                        </m:r>
                        <m:sSub>
                          <m:sSubPr>
                            <m:ctrlPr>
                              <a:rPr lang="en-US" b="0" i="1" dirty="0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dirty="0" smtClean="0">
                                <a:latin typeface="Cambria Math"/>
                              </a:rPr>
                              <m:t>h</m:t>
                            </m:r>
                          </m:e>
                          <m:sub>
                            <m:r>
                              <a:rPr lang="en-US" b="0" i="1" dirty="0" smtClean="0">
                                <a:latin typeface="Cambria Math"/>
                              </a:rPr>
                              <m:t>𝑗</m:t>
                            </m:r>
                          </m:sub>
                        </m:sSub>
                        <m:d>
                          <m:dPr>
                            <m:ctrlPr>
                              <a:rPr lang="en-US" b="0" i="1" dirty="0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b="0" i="1" dirty="0" smtClean="0">
                                <a:latin typeface="Cambria Math"/>
                              </a:rPr>
                              <m:t>𝑖</m:t>
                            </m:r>
                          </m:e>
                        </m:d>
                      </m:sub>
                    </m:sSub>
                  </m:oMath>
                </a14:m>
                <a:r>
                  <a:rPr lang="en-US" dirty="0" smtClean="0"/>
                  <a:t> for some row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𝑗</m:t>
                    </m:r>
                    <m:r>
                      <a:rPr lang="en-US" b="0" i="1" smtClean="0">
                        <a:latin typeface="Cambria Math"/>
                      </a:rPr>
                      <m:t>∈</m:t>
                    </m:r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𝑑</m:t>
                        </m:r>
                      </m:e>
                    </m:d>
                  </m:oMath>
                </a14:m>
                <a:endParaRPr lang="en-US" b="0" dirty="0" smtClean="0"/>
              </a:p>
              <a:p>
                <a:r>
                  <a:rPr lang="en-US" dirty="0" smtClean="0"/>
                  <a:t>Let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𝑆</m:t>
                    </m:r>
                    <m:r>
                      <a:rPr lang="en-US" b="0" i="1" smtClean="0">
                        <a:latin typeface="Cambria Math"/>
                      </a:rPr>
                      <m:t>={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𝑖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,…, 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𝑖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𝑘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}</m:t>
                    </m:r>
                  </m:oMath>
                </a14:m>
                <a:r>
                  <a:rPr lang="en-US" dirty="0" smtClean="0"/>
                  <a:t> be the indices with max. frequencies. Let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𝐴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 smtClean="0"/>
                  <a:t> be the event there doesn’t exist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𝑘</m:t>
                    </m:r>
                    <m:r>
                      <a:rPr lang="en-US" b="0" i="1" smtClean="0">
                        <a:latin typeface="Cambria Math"/>
                      </a:rPr>
                      <m:t>∈</m:t>
                    </m:r>
                    <m:r>
                      <a:rPr lang="en-US" b="0" i="1" smtClean="0">
                        <a:latin typeface="Cambria Math"/>
                      </a:rPr>
                      <m:t>𝑆</m:t>
                    </m:r>
                    <m:r>
                      <a:rPr lang="en-US" b="0" i="1" smtClean="0">
                        <a:latin typeface="Cambria Math"/>
                      </a:rPr>
                      <m:t>/</m:t>
                    </m:r>
                    <m:r>
                      <a:rPr lang="en-US" b="0" i="1" smtClean="0">
                        <a:latin typeface="Cambria Math"/>
                      </a:rPr>
                      <m:t>𝑖</m:t>
                    </m:r>
                  </m:oMath>
                </a14:m>
                <a:r>
                  <a:rPr lang="en-US" dirty="0" smtClean="0"/>
                  <a:t> with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h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𝑗</m:t>
                        </m:r>
                      </m:sub>
                    </m:sSub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𝑖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h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𝑗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(</m:t>
                    </m:r>
                    <m:r>
                      <a:rPr lang="en-US" b="0" i="1" smtClean="0">
                        <a:latin typeface="Cambria Math"/>
                      </a:rPr>
                      <m:t>𝑘</m:t>
                    </m:r>
                    <m:r>
                      <a:rPr lang="en-US" b="0" i="1" smtClean="0">
                        <a:latin typeface="Cambria Math"/>
                      </a:rPr>
                      <m:t>)</m:t>
                    </m:r>
                  </m:oMath>
                </a14:m>
                <a:endParaRPr lang="en-US" dirty="0" smtClean="0"/>
              </a:p>
              <a:p>
                <a:r>
                  <a:rPr lang="en-US" dirty="0" smtClean="0"/>
                  <a:t>Then for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𝑖</m:t>
                    </m:r>
                    <m:r>
                      <a:rPr lang="en-US" b="0" i="1" smtClean="0">
                        <a:latin typeface="Cambria Math"/>
                      </a:rPr>
                      <m:t>∈</m:t>
                    </m:r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𝑛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:</m:t>
                    </m:r>
                  </m:oMath>
                </a14:m>
                <a:endParaRPr lang="en-US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/>
                            </a:rPr>
                            <m:t>Pr</m:t>
                          </m:r>
                        </m:fName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b="0" i="1" smtClean="0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𝑓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𝑖</m:t>
                                      </m:r>
                                    </m:sub>
                                  </m:sSub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−</m:t>
                                  </m:r>
                                  <m:acc>
                                    <m:accPr>
                                      <m:chr m:val="̃"/>
                                      <m:ctrlPr>
                                        <a:rPr lang="en-US" b="0" i="1" smtClean="0">
                                          <a:latin typeface="Cambria Math"/>
                                        </a:rPr>
                                      </m:ctrlPr>
                                    </m:accPr>
                                    <m:e>
                                      <m:sSub>
                                        <m:sSubPr>
                                          <m:ctrlPr>
                                            <a:rPr lang="en-US" b="0" i="1" smtClean="0">
                                              <a:latin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b="0" i="1" smtClean="0">
                                              <a:latin typeface="Cambria Math"/>
                                            </a:rPr>
                                            <m:t>𝑓</m:t>
                                          </m:r>
                                        </m:e>
                                        <m:sub>
                                          <m:r>
                                            <a:rPr lang="en-US" b="0" i="1" smtClean="0">
                                              <a:latin typeface="Cambria Math"/>
                                            </a:rPr>
                                            <m:t>𝑖</m:t>
                                          </m:r>
                                        </m:sub>
                                      </m:sSub>
                                    </m:e>
                                  </m:acc>
                                </m:e>
                              </m:d>
                              <m:r>
                                <a:rPr lang="en-US" b="0" i="1" smtClean="0">
                                  <a:latin typeface="Cambria Math"/>
                                </a:rPr>
                                <m:t>≥</m:t>
                              </m:r>
                              <m:f>
                                <m:f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𝜖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𝐸𝑟</m:t>
                                  </m:r>
                                  <m:sSup>
                                    <m:sSupPr>
                                      <m:ctrlPr>
                                        <a:rPr lang="en-US" b="0" i="1" smtClean="0"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𝑟</m:t>
                                      </m:r>
                                    </m:e>
                                    <m:sup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𝑘</m:t>
                                      </m:r>
                                    </m:sup>
                                  </m:sSup>
                                  <m:d>
                                    <m:dPr>
                                      <m:ctrlPr>
                                        <a:rPr lang="en-US" b="0" i="1" smtClean="0"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𝑓</m:t>
                                      </m:r>
                                    </m:e>
                                  </m:d>
                                </m:num>
                                <m:den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𝑘</m:t>
                                  </m:r>
                                </m:den>
                              </m:f>
                            </m:e>
                          </m:d>
                        </m:e>
                      </m:func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US" b="0" i="1" dirty="0" smtClean="0">
                  <a:latin typeface="Cambria Math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/>
                            </a:rPr>
                            <m:t>Pr</m:t>
                          </m:r>
                        </m:fName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m:rPr>
                                  <m:sty m:val="p"/>
                                </m:rPr>
                                <a:rPr lang="en-US" b="0" i="1" smtClean="0">
                                  <a:latin typeface="Cambria Math"/>
                                </a:rPr>
                                <m:t>not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 </m:t>
                              </m:r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𝐴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</m:d>
                        </m:e>
                      </m:func>
                      <m:r>
                        <a:rPr lang="en-US" b="0" i="1" smtClean="0">
                          <a:latin typeface="Cambria Math"/>
                        </a:rPr>
                        <m:t>×</m:t>
                      </m:r>
                      <m:func>
                        <m:func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/>
                            </a:rPr>
                            <m:t>Pr</m:t>
                          </m:r>
                        </m:fName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b="0" i="1" smtClean="0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𝑓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𝑖</m:t>
                                      </m:r>
                                    </m:sub>
                                  </m:sSub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−</m:t>
                                  </m:r>
                                  <m:acc>
                                    <m:accPr>
                                      <m:chr m:val="̃"/>
                                      <m:ctrlPr>
                                        <a:rPr lang="en-US" b="0" i="1" smtClean="0">
                                          <a:latin typeface="Cambria Math"/>
                                        </a:rPr>
                                      </m:ctrlPr>
                                    </m:accPr>
                                    <m:e>
                                      <m:sSub>
                                        <m:sSubPr>
                                          <m:ctrlPr>
                                            <a:rPr lang="en-US" b="0" i="1" smtClean="0">
                                              <a:latin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b="0" i="1" smtClean="0">
                                              <a:latin typeface="Cambria Math"/>
                                            </a:rPr>
                                            <m:t>𝑓</m:t>
                                          </m:r>
                                        </m:e>
                                        <m:sub>
                                          <m:r>
                                            <a:rPr lang="en-US" b="0" i="1" smtClean="0">
                                              <a:latin typeface="Cambria Math"/>
                                            </a:rPr>
                                            <m:t>𝑖</m:t>
                                          </m:r>
                                        </m:sub>
                                      </m:sSub>
                                    </m:e>
                                  </m:acc>
                                </m:e>
                              </m:d>
                              <m:r>
                                <a:rPr lang="en-US" b="0" i="1" smtClean="0">
                                  <a:latin typeface="Cambria Math"/>
                                </a:rPr>
                                <m:t>≥</m:t>
                              </m:r>
                              <m:f>
                                <m:f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𝜖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𝐸𝑟</m:t>
                                  </m:r>
                                  <m:sSup>
                                    <m:sSupPr>
                                      <m:ctrlPr>
                                        <a:rPr lang="en-US" b="0" i="1" smtClean="0"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𝑟</m:t>
                                      </m:r>
                                    </m:e>
                                    <m:sup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𝑘</m:t>
                                      </m:r>
                                    </m:sup>
                                  </m:sSup>
                                  <m:d>
                                    <m:dPr>
                                      <m:ctrlPr>
                                        <a:rPr lang="en-US" b="0" i="1" smtClean="0"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𝑓</m:t>
                                      </m:r>
                                    </m:e>
                                  </m:d>
                                </m:num>
                                <m:den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𝑘</m:t>
                                  </m:r>
                                </m:den>
                              </m:f>
                            </m:e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𝑛𝑜𝑡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 </m:t>
                              </m:r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𝐴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</m:d>
                        </m:e>
                      </m:func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</m:oMath>
                  </m:oMathPara>
                </a14:m>
                <a:endParaRPr lang="en-US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/>
                            </a:rPr>
                            <m:t>Pr</m:t>
                          </m:r>
                        </m:fName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𝐴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</m:d>
                        </m:e>
                      </m:func>
                      <m:r>
                        <a:rPr lang="en-US" b="0" i="1" smtClean="0">
                          <a:latin typeface="Cambria Math"/>
                        </a:rPr>
                        <m:t>×</m:t>
                      </m:r>
                      <m:func>
                        <m:func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/>
                            </a:rPr>
                            <m:t>Pr</m:t>
                          </m:r>
                        </m:fName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b="0" i="1" smtClean="0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𝑓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𝑖</m:t>
                                      </m:r>
                                    </m:sub>
                                  </m:sSub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−</m:t>
                                  </m:r>
                                  <m:acc>
                                    <m:accPr>
                                      <m:chr m:val="̃"/>
                                      <m:ctrlPr>
                                        <a:rPr lang="en-US" b="0" i="1" smtClean="0">
                                          <a:latin typeface="Cambria Math"/>
                                        </a:rPr>
                                      </m:ctrlPr>
                                    </m:accPr>
                                    <m:e>
                                      <m:sSub>
                                        <m:sSubPr>
                                          <m:ctrlPr>
                                            <a:rPr lang="en-US" b="0" i="1" smtClean="0">
                                              <a:latin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b="0" i="1" smtClean="0">
                                              <a:latin typeface="Cambria Math"/>
                                            </a:rPr>
                                            <m:t>𝑓</m:t>
                                          </m:r>
                                        </m:e>
                                        <m:sub>
                                          <m:r>
                                            <a:rPr lang="en-US" b="0" i="1" smtClean="0">
                                              <a:latin typeface="Cambria Math"/>
                                            </a:rPr>
                                            <m:t>𝑖</m:t>
                                          </m:r>
                                        </m:sub>
                                      </m:sSub>
                                    </m:e>
                                  </m:acc>
                                </m:e>
                              </m:d>
                              <m:r>
                                <a:rPr lang="en-US" b="0" i="1" smtClean="0">
                                  <a:latin typeface="Cambria Math"/>
                                </a:rPr>
                                <m:t>≥</m:t>
                              </m:r>
                              <m:f>
                                <m:f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𝜖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𝐸𝑟</m:t>
                                  </m:r>
                                  <m:sSup>
                                    <m:sSupPr>
                                      <m:ctrlPr>
                                        <a:rPr lang="en-US" b="0" i="1" smtClean="0"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𝑟</m:t>
                                      </m:r>
                                    </m:e>
                                    <m:sup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𝑘</m:t>
                                      </m:r>
                                    </m:sup>
                                  </m:sSup>
                                  <m:d>
                                    <m:dPr>
                                      <m:ctrlPr>
                                        <a:rPr lang="en-US" b="0" i="1" smtClean="0"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𝑓</m:t>
                                      </m:r>
                                    </m:e>
                                  </m:d>
                                </m:num>
                                <m:den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𝑘</m:t>
                                  </m:r>
                                </m:den>
                              </m:f>
                            </m:e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 </m:t>
                              </m:r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𝐴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</m:d>
                        </m:e>
                      </m:func>
                    </m:oMath>
                  </m:oMathPara>
                </a14:m>
                <a:endParaRPr lang="en-US" b="0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≤</m:t>
                      </m:r>
                      <m:func>
                        <m:func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/>
                            </a:rPr>
                            <m:t>Pr</m:t>
                          </m:r>
                        </m:fName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m:rPr>
                                  <m:sty m:val="p"/>
                                </m:rPr>
                                <a:rPr lang="en-US" b="0" i="1" smtClean="0">
                                  <a:latin typeface="Cambria Math"/>
                                </a:rPr>
                                <m:t>not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 </m:t>
                              </m:r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𝐴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</m:d>
                        </m:e>
                      </m:func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r>
                        <a:rPr lang="en-US" b="0" i="0" smtClean="0">
                          <a:latin typeface="Cambria Math"/>
                        </a:rPr>
                        <m:t> </m:t>
                      </m:r>
                      <m:func>
                        <m:func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/>
                            </a:rPr>
                            <m:t>Pr</m:t>
                          </m:r>
                        </m:fName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b="0" i="1" smtClean="0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𝑓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𝑖</m:t>
                                      </m:r>
                                    </m:sub>
                                  </m:sSub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−</m:t>
                                  </m:r>
                                  <m:acc>
                                    <m:accPr>
                                      <m:chr m:val="̃"/>
                                      <m:ctrlPr>
                                        <a:rPr lang="en-US" b="0" i="1" smtClean="0">
                                          <a:latin typeface="Cambria Math"/>
                                        </a:rPr>
                                      </m:ctrlPr>
                                    </m:accPr>
                                    <m:e>
                                      <m:sSub>
                                        <m:sSubPr>
                                          <m:ctrlPr>
                                            <a:rPr lang="en-US" b="0" i="1" smtClean="0">
                                              <a:latin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b="0" i="1" smtClean="0">
                                              <a:latin typeface="Cambria Math"/>
                                            </a:rPr>
                                            <m:t>𝑓</m:t>
                                          </m:r>
                                        </m:e>
                                        <m:sub>
                                          <m:r>
                                            <a:rPr lang="en-US" b="0" i="1" smtClean="0">
                                              <a:latin typeface="Cambria Math"/>
                                            </a:rPr>
                                            <m:t>𝑖</m:t>
                                          </m:r>
                                        </m:sub>
                                      </m:sSub>
                                    </m:e>
                                  </m:acc>
                                </m:e>
                              </m:d>
                              <m:r>
                                <a:rPr lang="en-US" b="0" i="1" smtClean="0">
                                  <a:latin typeface="Cambria Math"/>
                                </a:rPr>
                                <m:t>≥</m:t>
                              </m:r>
                              <m:f>
                                <m:f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𝜖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𝐸𝑟</m:t>
                                  </m:r>
                                  <m:sSup>
                                    <m:sSupPr>
                                      <m:ctrlPr>
                                        <a:rPr lang="en-US" b="0" i="1" smtClean="0"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𝑟</m:t>
                                      </m:r>
                                    </m:e>
                                    <m:sup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𝑘</m:t>
                                      </m:r>
                                    </m:sup>
                                  </m:sSup>
                                  <m:d>
                                    <m:dPr>
                                      <m:ctrlPr>
                                        <a:rPr lang="en-US" b="0" i="1" smtClean="0"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𝑓</m:t>
                                      </m:r>
                                    </m:e>
                                  </m:d>
                                </m:num>
                                <m:den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𝑘</m:t>
                                  </m:r>
                                </m:den>
                              </m:f>
                            </m:e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 </m:t>
                              </m:r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𝐴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</m:d>
                        </m:e>
                      </m:func>
                      <m:r>
                        <a:rPr lang="en-US" b="0" i="1" smtClean="0">
                          <a:latin typeface="Cambria Math"/>
                        </a:rPr>
                        <m:t>≤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𝑘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𝑤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4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≤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b="0" dirty="0" smtClean="0"/>
              </a:p>
              <a:p>
                <a:r>
                  <a:rPr lang="en-US" b="0" dirty="0" smtClean="0"/>
                  <a:t>Because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𝑑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𝑂</m:t>
                    </m:r>
                    <m:r>
                      <a:rPr lang="en-US" b="0" i="1" smtClean="0">
                        <a:latin typeface="Cambria Math"/>
                      </a:rPr>
                      <m:t>(</m:t>
                    </m:r>
                    <m:r>
                      <m:rPr>
                        <m:sty m:val="p"/>
                      </m:rPr>
                      <a:rPr lang="en-US" b="0" i="1" smtClean="0">
                        <a:latin typeface="Cambria Math"/>
                      </a:rPr>
                      <m:t>log</m:t>
                    </m:r>
                    <m:r>
                      <a:rPr lang="en-US" b="0" i="1" smtClean="0">
                        <a:latin typeface="Cambria Math"/>
                      </a:rPr>
                      <m:t> </m:t>
                    </m:r>
                    <m:r>
                      <a:rPr lang="en-US" b="0" i="1" smtClean="0">
                        <a:latin typeface="Cambria Math"/>
                      </a:rPr>
                      <m:t>𝑛</m:t>
                    </m:r>
                    <m:r>
                      <a:rPr lang="en-US" b="0" i="1" smtClean="0">
                        <a:latin typeface="Cambria Math"/>
                      </a:rPr>
                      <m:t>)</m:t>
                    </m:r>
                  </m:oMath>
                </a14:m>
                <a:r>
                  <a:rPr lang="en-US" b="0" dirty="0" smtClean="0"/>
                  <a:t> w.h.p. all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𝑓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b="0" dirty="0" smtClean="0"/>
                  <a:t>’s   </a:t>
                </a:r>
                <a:r>
                  <a:rPr lang="en-US" b="0" dirty="0" err="1" smtClean="0"/>
                  <a:t>approx</a:t>
                </a:r>
                <a:r>
                  <a:rPr lang="en-US" b="0" dirty="0" smtClean="0"/>
                  <a:t> . up to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𝜖</m:t>
                        </m:r>
                        <m:r>
                          <a:rPr lang="en-US" b="0" i="1" smtClean="0">
                            <a:latin typeface="Cambria Math"/>
                          </a:rPr>
                          <m:t>𝐸𝑟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𝑟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𝑘</m:t>
                            </m:r>
                          </m:sup>
                        </m:sSup>
                        <m:d>
                          <m:d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𝑓</m:t>
                            </m:r>
                          </m:e>
                        </m:d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𝑘</m:t>
                        </m:r>
                      </m:den>
                    </m:f>
                  </m:oMath>
                </a14:m>
                <a:endParaRPr lang="en-US" b="0" dirty="0" smtClean="0"/>
              </a:p>
              <a:p>
                <a:pPr marL="0" indent="0" algn="ctr">
                  <a:buNone/>
                </a:pPr>
                <a:endParaRPr lang="en-US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295400"/>
                <a:ext cx="8229600" cy="6019800"/>
              </a:xfrm>
              <a:blipFill rotWithShape="1">
                <a:blip r:embed="rId2"/>
                <a:stretch>
                  <a:fillRect l="-815" t="-16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12915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Sparse Recovery Algorithm</a:t>
            </a:r>
            <a:endParaRPr lang="en-US" dirty="0">
              <a:solidFill>
                <a:srgbClr val="0070C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686800" cy="4525963"/>
              </a:xfrm>
            </p:spPr>
            <p:txBody>
              <a:bodyPr/>
              <a:lstStyle/>
              <a:p>
                <a:r>
                  <a:rPr lang="en-US" dirty="0" smtClean="0"/>
                  <a:t>Use Count-Min with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𝑑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𝑂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func>
                          <m:func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/>
                              </a:rPr>
                              <m:t>log</m:t>
                            </m:r>
                          </m:fName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𝑛</m:t>
                            </m:r>
                          </m:e>
                        </m:func>
                      </m:e>
                    </m:d>
                    <m:r>
                      <a:rPr lang="en-US" b="0" i="1" smtClean="0">
                        <a:latin typeface="Cambria Math"/>
                      </a:rPr>
                      <m:t>,</m:t>
                    </m:r>
                  </m:oMath>
                </a14:m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/>
                      </a:rPr>
                      <m:t>𝑤</m:t>
                    </m:r>
                    <m:r>
                      <a:rPr lang="en-US" b="0" i="1" dirty="0" smtClean="0">
                        <a:latin typeface="Cambria Math"/>
                      </a:rPr>
                      <m:t>=4</m:t>
                    </m:r>
                    <m:r>
                      <a:rPr lang="en-US" b="0" i="1" dirty="0" smtClean="0">
                        <a:latin typeface="Cambria Math"/>
                      </a:rPr>
                      <m:t>𝑘</m:t>
                    </m:r>
                    <m:r>
                      <a:rPr lang="en-US" b="0" i="1" dirty="0" smtClean="0">
                        <a:latin typeface="Cambria Math"/>
                      </a:rPr>
                      <m:t>/</m:t>
                    </m:r>
                    <m:r>
                      <a:rPr lang="en-US" b="0" i="1" dirty="0" smtClean="0">
                        <a:latin typeface="Cambria Math"/>
                      </a:rPr>
                      <m:t>𝜖</m:t>
                    </m:r>
                  </m:oMath>
                </a14:m>
                <a:endParaRPr lang="en-US" dirty="0" smtClean="0"/>
              </a:p>
              <a:p>
                <a:r>
                  <a:rPr lang="en-US" dirty="0" smtClean="0"/>
                  <a:t>Let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𝑓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′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=(</m:t>
                    </m:r>
                    <m:acc>
                      <m:accPr>
                        <m:chr m:val="̃"/>
                        <m:ctrlPr>
                          <a:rPr lang="en-US" b="0" i="1" smtClean="0">
                            <a:latin typeface="Cambria Math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𝑓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e>
                    </m:acc>
                    <m:r>
                      <a:rPr lang="en-US" b="0" i="1" smtClean="0">
                        <a:latin typeface="Cambria Math"/>
                      </a:rPr>
                      <m:t>, </m:t>
                    </m:r>
                    <m:acc>
                      <m:accPr>
                        <m:chr m:val="̃"/>
                        <m:ctrlPr>
                          <a:rPr lang="en-US" b="0" i="1" smtClean="0">
                            <a:latin typeface="Cambria Math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𝑓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e>
                    </m:acc>
                    <m:r>
                      <a:rPr lang="en-US" b="0" i="1" smtClean="0">
                        <a:latin typeface="Cambria Math"/>
                      </a:rPr>
                      <m:t>, …, </m:t>
                    </m:r>
                    <m:acc>
                      <m:accPr>
                        <m:chr m:val="̃"/>
                        <m:ctrlPr>
                          <a:rPr lang="en-US" b="0" i="1" smtClean="0">
                            <a:latin typeface="Cambria Math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𝑓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𝑛</m:t>
                            </m:r>
                          </m:sub>
                        </m:sSub>
                      </m:e>
                    </m:acc>
                    <m:r>
                      <a:rPr lang="en-US" b="0" i="1" smtClean="0">
                        <a:latin typeface="Cambria Math"/>
                      </a:rPr>
                      <m:t>)</m:t>
                    </m:r>
                  </m:oMath>
                </a14:m>
                <a:r>
                  <a:rPr lang="en-US" dirty="0" smtClean="0"/>
                  <a:t> be frequency estimates:</a:t>
                </a:r>
                <a:endParaRPr lang="en-US" dirty="0"/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𝑓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/>
                            </a:rPr>
                            <m:t>−</m:t>
                          </m:r>
                          <m:acc>
                            <m:accPr>
                              <m:chr m:val="̃"/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accPr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𝑓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</m:acc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≤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𝜖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𝐸𝑟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𝑘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𝑓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)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𝑘</m:t>
                          </m:r>
                        </m:den>
                      </m:f>
                    </m:oMath>
                  </m:oMathPara>
                </a14:m>
                <a:endParaRPr lang="en-US" dirty="0" smtClean="0"/>
              </a:p>
              <a:p>
                <a:r>
                  <a:rPr lang="en-US" dirty="0" smtClean="0"/>
                  <a:t>Let </a:t>
                </a:r>
                <a14:m>
                  <m:oMath xmlns:m="http://schemas.openxmlformats.org/officeDocument/2006/math">
                    <m:acc>
                      <m:accPr>
                        <m:chr m:val="̃"/>
                        <m:ctrlPr>
                          <a:rPr lang="en-US" b="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𝑔</m:t>
                        </m:r>
                      </m:e>
                    </m:acc>
                  </m:oMath>
                </a14:m>
                <a:r>
                  <a:rPr lang="en-US" dirty="0" smtClean="0"/>
                  <a:t> be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𝑓</m:t>
                    </m:r>
                    <m:r>
                      <a:rPr lang="en-US" b="0" i="1" smtClean="0">
                        <a:latin typeface="Cambria Math"/>
                      </a:rPr>
                      <m:t>′</m:t>
                    </m:r>
                  </m:oMath>
                </a14:m>
                <a:r>
                  <a:rPr lang="en-US" dirty="0" smtClean="0"/>
                  <a:t> with all but the k-</a:t>
                </a:r>
                <a:r>
                  <a:rPr lang="en-US" dirty="0" err="1" smtClean="0"/>
                  <a:t>th</a:t>
                </a:r>
                <a:r>
                  <a:rPr lang="en-US" dirty="0" smtClean="0"/>
                  <a:t> largest entries replaced by 0.</a:t>
                </a:r>
              </a:p>
              <a:p>
                <a:r>
                  <a:rPr lang="en-US" dirty="0" smtClean="0">
                    <a:solidFill>
                      <a:srgbClr val="0070C0"/>
                    </a:solidFill>
                  </a:rPr>
                  <a:t>Lemma</a:t>
                </a:r>
                <a:r>
                  <a:rPr lang="en-US" dirty="0" smtClean="0"/>
                  <a:t>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d>
                          <m:dPr>
                            <m:begChr m:val="|"/>
                            <m:endChr m:val="|"/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dPr>
                          <m:e>
                            <m:d>
                              <m:dPr>
                                <m:begChr m:val="|"/>
                                <m:endChr m:val="|"/>
                                <m:ctrlPr>
                                  <a:rPr lang="en-US" b="0" i="1" smtClean="0">
                                    <a:latin typeface="Cambria Math"/>
                                  </a:rPr>
                                </m:ctrlPr>
                              </m:dPr>
                              <m:e>
                                <m:acc>
                                  <m:accPr>
                                    <m:chr m:val="̃"/>
                                    <m:ctrlPr>
                                      <a:rPr lang="en-US" b="0" i="1" smtClean="0">
                                        <a:latin typeface="Cambria Math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𝑔</m:t>
                                    </m:r>
                                  </m:e>
                                </m:acc>
                                <m:r>
                                  <a:rPr lang="en-US" b="0" i="1" smtClean="0"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en-US" b="0" i="1" smtClean="0">
                                    <a:latin typeface="Cambria Math"/>
                                  </a:rPr>
                                  <m:t>𝑓</m:t>
                                </m:r>
                              </m:e>
                            </m:d>
                          </m:e>
                        </m:d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≤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1+3 </m:t>
                        </m:r>
                        <m:r>
                          <a:rPr lang="en-US" b="0" i="1" smtClean="0">
                            <a:latin typeface="Cambria Math"/>
                          </a:rPr>
                          <m:t>𝜖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𝐸𝑟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𝑟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𝑘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(</m:t>
                    </m:r>
                    <m:r>
                      <a:rPr lang="en-US" b="0" i="1" smtClean="0">
                        <a:latin typeface="Cambria Math"/>
                      </a:rPr>
                      <m:t>𝑓</m:t>
                    </m:r>
                    <m:r>
                      <a:rPr lang="en-US" b="0" i="1" smtClean="0">
                        <a:latin typeface="Cambria Math"/>
                      </a:rPr>
                      <m:t>)</m:t>
                    </m:r>
                  </m:oMath>
                </a14:m>
                <a:endParaRPr lang="en-US" dirty="0" smtClean="0"/>
              </a:p>
              <a:p>
                <a:pPr marL="0" indent="0">
                  <a:buNone/>
                </a:pPr>
                <a:endParaRPr lang="en-US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686800" cy="4525963"/>
              </a:xfrm>
              <a:blipFill rotWithShape="1">
                <a:blip r:embed="rId2"/>
                <a:stretch>
                  <a:fillRect l="-1544" t="-16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02533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 fontScale="90000"/>
              </a:bodyPr>
              <a:lstStyle/>
              <a:p>
                <a:pPr/>
                <a:r>
                  <a:rPr lang="en-US" b="0" i="1" dirty="0" smtClean="0">
                    <a:latin typeface="Cambria Math"/>
                  </a:rPr>
                  <a:t/>
                </a:r>
                <a:br>
                  <a:rPr lang="en-US" b="0" i="1" dirty="0" smtClean="0">
                    <a:latin typeface="Cambria Math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d>
                            <m:dPr>
                              <m:begChr m:val="|"/>
                              <m:endChr m:val="|"/>
                              <m:ctrlPr>
                                <a:rPr lang="en-US" b="0" i="1" smtClean="0">
                                  <a:solidFill>
                                    <a:srgbClr val="0070C0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en-US" b="0" i="1" smtClean="0">
                                      <a:solidFill>
                                        <a:srgbClr val="0070C0"/>
                                      </a:solidFill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acc>
                                    <m:accPr>
                                      <m:chr m:val="̃"/>
                                      <m:ctrlPr>
                                        <a:rPr lang="en-US" b="0" i="1" smtClean="0">
                                          <a:solidFill>
                                            <a:srgbClr val="0070C0"/>
                                          </a:solidFill>
                                          <a:latin typeface="Cambria Math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b="0" i="1" smtClean="0">
                                          <a:solidFill>
                                            <a:srgbClr val="0070C0"/>
                                          </a:solidFill>
                                          <a:latin typeface="Cambria Math"/>
                                        </a:rPr>
                                        <m:t>𝑔</m:t>
                                      </m:r>
                                    </m:e>
                                  </m:acc>
                                  <m:r>
                                    <a:rPr lang="en-US" b="0" i="1" smtClean="0">
                                      <a:solidFill>
                                        <a:srgbClr val="0070C0"/>
                                      </a:solidFill>
                                      <a:latin typeface="Cambria Math"/>
                                    </a:rPr>
                                    <m:t>−</m:t>
                                  </m:r>
                                  <m:r>
                                    <a:rPr lang="en-US" b="0" i="1" smtClean="0">
                                      <a:solidFill>
                                        <a:srgbClr val="0070C0"/>
                                      </a:solidFill>
                                      <a:latin typeface="Cambria Math"/>
                                    </a:rPr>
                                    <m:t>𝑓</m:t>
                                  </m:r>
                                </m:e>
                              </m:d>
                            </m:e>
                          </m:d>
                        </m:e>
                        <m:sub>
                          <m:r>
                            <a:rPr lang="en-US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≤</m:t>
                      </m:r>
                      <m:d>
                        <m:dPr>
                          <m:ctrlPr>
                            <a:rPr lang="en-US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1+3 </m:t>
                          </m:r>
                          <m:r>
                            <a:rPr lang="en-US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𝜖</m:t>
                          </m:r>
                        </m:e>
                      </m:d>
                      <m:r>
                        <a:rPr lang="en-US" b="0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𝐸𝑟</m:t>
                      </m:r>
                      <m:sSup>
                        <m:sSupPr>
                          <m:ctrlPr>
                            <a:rPr lang="en-US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𝑟</m:t>
                          </m:r>
                        </m:e>
                        <m:sup>
                          <m:r>
                            <a:rPr lang="en-US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𝑘</m:t>
                          </m:r>
                        </m:sup>
                      </m:sSup>
                      <m:r>
                        <a:rPr lang="en-US" b="0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(</m:t>
                      </m:r>
                      <m:r>
                        <a:rPr lang="en-US" b="0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𝑓</m:t>
                      </m:r>
                      <m:r>
                        <a:rPr lang="en-US" b="0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)</m:t>
                      </m:r>
                    </m:oMath>
                  </m:oMathPara>
                </a14:m>
                <a:r>
                  <a:rPr lang="en-US" dirty="0" smtClean="0"/>
                  <a:t/>
                </a:r>
                <a:br>
                  <a:rPr lang="en-US" dirty="0" smtClean="0"/>
                </a:br>
                <a:endParaRPr lang="en-US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458200" cy="5334000"/>
              </a:xfrm>
            </p:spPr>
            <p:txBody>
              <a:bodyPr>
                <a:normAutofit fontScale="70000" lnSpcReduction="20000"/>
              </a:bodyPr>
              <a:lstStyle/>
              <a:p>
                <a:r>
                  <a:rPr lang="en-US" dirty="0" smtClean="0"/>
                  <a:t>Let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𝑆</m:t>
                    </m:r>
                    <m:r>
                      <a:rPr lang="en-US" b="0" i="1" smtClean="0">
                        <a:latin typeface="Cambria Math"/>
                      </a:rPr>
                      <m:t>, </m:t>
                    </m:r>
                    <m:r>
                      <a:rPr lang="en-US" b="0" i="1" smtClean="0">
                        <a:latin typeface="Cambria Math"/>
                      </a:rPr>
                      <m:t>𝑇</m:t>
                    </m:r>
                    <m:r>
                      <a:rPr lang="en-US" b="0" i="1" smtClean="0">
                        <a:latin typeface="Cambria Math"/>
                      </a:rPr>
                      <m:t>⊆</m:t>
                    </m:r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𝑛</m:t>
                        </m:r>
                      </m:e>
                    </m:d>
                  </m:oMath>
                </a14:m>
                <a:r>
                  <a:rPr lang="en-US" dirty="0" smtClean="0"/>
                  <a:t> be indices corresponding to </a:t>
                </a:r>
                <a:r>
                  <a:rPr lang="en-US" dirty="0" smtClean="0"/>
                  <a:t>k largest values </a:t>
                </a:r>
                <a:r>
                  <a:rPr lang="en-US" dirty="0" smtClean="0"/>
                  <a:t>of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𝑓</m:t>
                    </m:r>
                  </m:oMath>
                </a14:m>
                <a:r>
                  <a:rPr lang="en-US" dirty="0" smtClean="0"/>
                  <a:t> and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/>
                      </a:rPr>
                      <m:t>𝑓</m:t>
                    </m:r>
                    <m:r>
                      <a:rPr lang="en-US" b="0" i="1" dirty="0" smtClean="0">
                        <a:latin typeface="Cambria Math"/>
                      </a:rPr>
                      <m:t>′</m:t>
                    </m:r>
                  </m:oMath>
                </a14:m>
                <a:r>
                  <a:rPr lang="en-US" dirty="0" smtClean="0"/>
                  <a:t>.</a:t>
                </a:r>
              </a:p>
              <a:p>
                <a:r>
                  <a:rPr lang="en-US" dirty="0" smtClean="0"/>
                  <a:t>For a vector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∈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ℝ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en-US" dirty="0" smtClean="0"/>
                  <a:t> 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𝐼</m:t>
                    </m:r>
                    <m:r>
                      <a:rPr lang="en-US" b="0" i="1" smtClean="0">
                        <a:latin typeface="Cambria Math"/>
                      </a:rPr>
                      <m:t>⊆[</m:t>
                    </m:r>
                    <m:r>
                      <a:rPr lang="en-US" b="0" i="1" smtClean="0">
                        <a:latin typeface="Cambria Math"/>
                      </a:rPr>
                      <m:t>𝑛</m:t>
                    </m:r>
                    <m:r>
                      <a:rPr lang="en-US" b="0" i="1" smtClean="0">
                        <a:latin typeface="Cambria Math"/>
                      </a:rPr>
                      <m:t>]</m:t>
                    </m:r>
                  </m:oMath>
                </a14:m>
                <a:r>
                  <a:rPr lang="en-US" dirty="0" smtClean="0"/>
                  <a:t> denote as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𝐼</m:t>
                        </m:r>
                      </m:sub>
                    </m:sSub>
                  </m:oMath>
                </a14:m>
                <a:r>
                  <a:rPr lang="en-US" dirty="0" smtClean="0"/>
                  <a:t> the vector formed by zeroing out all entries of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𝑥</m:t>
                    </m:r>
                  </m:oMath>
                </a14:m>
                <a:r>
                  <a:rPr lang="en-US" dirty="0" smtClean="0"/>
                  <a:t> except for those in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𝐼</m:t>
                    </m:r>
                  </m:oMath>
                </a14:m>
                <a:r>
                  <a:rPr lang="en-US" dirty="0" smtClean="0"/>
                  <a:t>.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d>
                            <m:dPr>
                              <m:begChr m:val="|"/>
                              <m:endChr m:val="|"/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𝑓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 −</m:t>
                                  </m:r>
                                  <m:sSubSup>
                                    <m:sSubSupPr>
                                      <m:ctrlPr>
                                        <a:rPr lang="en-US" b="0" i="1" smtClean="0">
                                          <a:latin typeface="Cambria Math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𝑓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𝑇</m:t>
                                      </m:r>
                                    </m:sub>
                                    <m:sup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′</m:t>
                                      </m:r>
                                    </m:sup>
                                  </m:sSubSup>
                                </m:e>
                              </m:d>
                            </m:e>
                          </m:d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≤</m:t>
                      </m:r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d>
                            <m:dPr>
                              <m:begChr m:val="|"/>
                              <m:endChr m:val="|"/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𝑓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 −</m:t>
                                  </m:r>
                                  <m:sSub>
                                    <m:sSubPr>
                                      <m:ctrlPr>
                                        <a:rPr lang="en-US" b="0" i="1" smtClean="0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𝑓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𝑇</m:t>
                                      </m:r>
                                    </m:sub>
                                  </m:sSub>
                                </m:e>
                              </m:d>
                            </m:e>
                          </m:d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d>
                            <m:dPr>
                              <m:begChr m:val="|"/>
                              <m:endChr m:val="|"/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b="0" i="1" smtClean="0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𝑓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𝑇</m:t>
                                      </m:r>
                                    </m:sub>
                                  </m:sSub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−</m:t>
                                  </m:r>
                                  <m:sSubSup>
                                    <m:sSubSupPr>
                                      <m:ctrlPr>
                                        <a:rPr lang="en-US" b="0" i="1" smtClean="0">
                                          <a:latin typeface="Cambria Math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𝑓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𝑇</m:t>
                                      </m:r>
                                    </m:sub>
                                    <m:sup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′</m:t>
                                      </m:r>
                                    </m:sup>
                                  </m:sSubSup>
                                </m:e>
                              </m:d>
                            </m:e>
                          </m:d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b="0" dirty="0" smtClean="0"/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d>
                            <m:dPr>
                              <m:begChr m:val="|"/>
                              <m:endChr m:val="|"/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𝑓</m:t>
                                  </m:r>
                                </m:e>
                              </m:d>
                            </m:e>
                          </m:d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−</m:t>
                      </m:r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d>
                            <m:dPr>
                              <m:begChr m:val="|"/>
                              <m:endChr m:val="|"/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b="0" i="1" smtClean="0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𝑓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𝑇</m:t>
                                      </m:r>
                                    </m:sub>
                                  </m:sSub>
                                </m:e>
                              </m:d>
                            </m:e>
                          </m:d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d>
                            <m:dPr>
                              <m:begChr m:val="|"/>
                              <m:endChr m:val="|"/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b="0" i="1" smtClean="0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𝑓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𝑇</m:t>
                                      </m:r>
                                    </m:sub>
                                  </m:sSub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−</m:t>
                                  </m:r>
                                  <m:sSubSup>
                                    <m:sSubSupPr>
                                      <m:ctrlPr>
                                        <a:rPr lang="en-US" b="0" i="1" smtClean="0">
                                          <a:latin typeface="Cambria Math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𝑓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𝑇</m:t>
                                      </m:r>
                                    </m:sub>
                                    <m:sup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′</m:t>
                                      </m:r>
                                    </m:sup>
                                  </m:sSubSup>
                                </m:e>
                              </m:d>
                            </m:e>
                          </m:d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b="0" dirty="0" smtClean="0"/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d>
                            <m:dPr>
                              <m:begChr m:val="|"/>
                              <m:endChr m:val="|"/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𝑓</m:t>
                                  </m:r>
                                </m:e>
                              </m:d>
                            </m:e>
                          </m:d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−</m:t>
                      </m:r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d>
                            <m:dPr>
                              <m:begChr m:val="|"/>
                              <m:endChr m:val="|"/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sSubSup>
                                    <m:sSubSupPr>
                                      <m:ctrlPr>
                                        <a:rPr lang="en-US" b="0" i="1" smtClean="0">
                                          <a:latin typeface="Cambria Math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𝑓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𝑇</m:t>
                                      </m:r>
                                    </m:sub>
                                    <m:sup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′</m:t>
                                      </m:r>
                                    </m:sup>
                                  </m:sSubSup>
                                </m:e>
                              </m:d>
                            </m:e>
                          </m:d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d>
                                    <m:dPr>
                                      <m:begChr m:val="|"/>
                                      <m:endChr m:val="|"/>
                                      <m:ctrlPr>
                                        <a:rPr lang="en-US" b="0" i="1" smtClean="0"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sSubSup>
                                        <m:sSubSupPr>
                                          <m:ctrlPr>
                                            <a:rPr lang="en-US" b="0" i="1" smtClean="0">
                                              <a:latin typeface="Cambria Math"/>
                                            </a:rPr>
                                          </m:ctrlPr>
                                        </m:sSubSupPr>
                                        <m:e>
                                          <m:r>
                                            <a:rPr lang="en-US" b="0" i="1" smtClean="0">
                                              <a:latin typeface="Cambria Math"/>
                                            </a:rPr>
                                            <m:t>𝑓</m:t>
                                          </m:r>
                                        </m:e>
                                        <m:sub>
                                          <m:r>
                                            <a:rPr lang="en-US" b="0" i="1" smtClean="0">
                                              <a:latin typeface="Cambria Math"/>
                                            </a:rPr>
                                            <m:t>𝑇</m:t>
                                          </m:r>
                                        </m:sub>
                                        <m:sup>
                                          <m:r>
                                            <a:rPr lang="en-US" b="0" i="1" smtClean="0">
                                              <a:latin typeface="Cambria Math"/>
                                            </a:rPr>
                                            <m:t>′</m:t>
                                          </m:r>
                                        </m:sup>
                                      </m:sSubSup>
                                    </m:e>
                                  </m:d>
                                </m:e>
                              </m:d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d>
                                    <m:dPr>
                                      <m:begChr m:val="|"/>
                                      <m:endChr m:val="|"/>
                                      <m:ctrlPr>
                                        <a:rPr lang="en-US" b="0" i="1" smtClean="0"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n-US" b="0" i="1" smtClean="0">
                                              <a:latin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b="0" i="1" smtClean="0">
                                              <a:latin typeface="Cambria Math"/>
                                            </a:rPr>
                                            <m:t>𝑓</m:t>
                                          </m:r>
                                        </m:e>
                                        <m:sub>
                                          <m:r>
                                            <a:rPr lang="en-US" b="0" i="1" smtClean="0">
                                              <a:latin typeface="Cambria Math"/>
                                            </a:rPr>
                                            <m:t>𝑇</m:t>
                                          </m:r>
                                        </m:sub>
                                      </m:sSub>
                                    </m:e>
                                  </m:d>
                                </m:e>
                              </m:d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d>
                            <m:dPr>
                              <m:begChr m:val="|"/>
                              <m:endChr m:val="|"/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b="0" i="1" smtClean="0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𝑓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𝑇</m:t>
                                      </m:r>
                                    </m:sub>
                                  </m:sSub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−</m:t>
                                  </m:r>
                                  <m:sSubSup>
                                    <m:sSubSupPr>
                                      <m:ctrlPr>
                                        <a:rPr lang="en-US" b="0" i="1" smtClean="0">
                                          <a:latin typeface="Cambria Math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𝑓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𝑇</m:t>
                                      </m:r>
                                    </m:sub>
                                    <m:sup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′</m:t>
                                      </m:r>
                                    </m:sup>
                                  </m:sSubSup>
                                </m:e>
                              </m:d>
                            </m:e>
                          </m:d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b="0" dirty="0" smtClean="0"/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</a:rPr>
                      <m:t>≤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d>
                          <m:dPr>
                            <m:begChr m:val="|"/>
                            <m:endChr m:val="|"/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dPr>
                          <m:e>
                            <m:d>
                              <m:dPr>
                                <m:begChr m:val="|"/>
                                <m:endChr m:val="|"/>
                                <m:ctrlPr>
                                  <a:rPr lang="en-US" b="0" i="1" smtClean="0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𝑓</m:t>
                                </m:r>
                              </m:e>
                            </m:d>
                          </m:e>
                        </m:d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−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d>
                          <m:dPr>
                            <m:begChr m:val="|"/>
                            <m:endChr m:val="|"/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dPr>
                          <m:e>
                            <m:d>
                              <m:dPr>
                                <m:begChr m:val="|"/>
                                <m:endChr m:val="|"/>
                                <m:ctrlPr>
                                  <a:rPr lang="en-US" b="0" i="1" smtClean="0">
                                    <a:latin typeface="Cambria Math"/>
                                  </a:rPr>
                                </m:ctrlPr>
                              </m:dPr>
                              <m:e>
                                <m:sSubSup>
                                  <m:sSubSupPr>
                                    <m:ctrlPr>
                                      <a:rPr lang="en-US" b="0" i="1" smtClean="0">
                                        <a:latin typeface="Cambria Math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𝑓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𝑇</m:t>
                                    </m:r>
                                  </m:sub>
                                  <m:sup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′</m:t>
                                    </m:r>
                                  </m:sup>
                                </m:sSubSup>
                              </m:e>
                            </m:d>
                          </m:e>
                        </m:d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b="0" dirty="0" smtClean="0"/>
                  <a:t>+ 2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d>
                          <m:dPr>
                            <m:begChr m:val="|"/>
                            <m:endChr m:val="|"/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dPr>
                          <m:e>
                            <m:d>
                              <m:dPr>
                                <m:begChr m:val="|"/>
                                <m:endChr m:val="|"/>
                                <m:ctrlPr>
                                  <a:rPr lang="en-US" b="0" i="1" smtClean="0">
                                    <a:latin typeface="Cambria Math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𝑓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𝑇</m:t>
                                    </m:r>
                                  </m:sub>
                                </m:sSub>
                                <m:r>
                                  <a:rPr lang="en-US" b="0" i="1" smtClean="0">
                                    <a:latin typeface="Cambria Math"/>
                                  </a:rPr>
                                  <m:t>−</m:t>
                                </m:r>
                                <m:sSubSup>
                                  <m:sSubSupPr>
                                    <m:ctrlPr>
                                      <a:rPr lang="en-US" b="0" i="1" smtClean="0">
                                        <a:latin typeface="Cambria Math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𝑓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𝑇</m:t>
                                    </m:r>
                                  </m:sub>
                                  <m:sup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′</m:t>
                                    </m:r>
                                  </m:sup>
                                </m:sSubSup>
                              </m:e>
                            </m:d>
                          </m:e>
                        </m:d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endParaRPr lang="en-US" b="0" dirty="0" smtClean="0"/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</a:rPr>
                      <m:t>≤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d>
                          <m:dPr>
                            <m:begChr m:val="|"/>
                            <m:endChr m:val="|"/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dPr>
                          <m:e>
                            <m:d>
                              <m:dPr>
                                <m:begChr m:val="|"/>
                                <m:endChr m:val="|"/>
                                <m:ctrlPr>
                                  <a:rPr lang="en-US" b="0" i="1" smtClean="0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𝑓</m:t>
                                </m:r>
                              </m:e>
                            </m:d>
                          </m:e>
                        </m:d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−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d>
                          <m:dPr>
                            <m:begChr m:val="|"/>
                            <m:endChr m:val="|"/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dPr>
                          <m:e>
                            <m:d>
                              <m:dPr>
                                <m:begChr m:val="|"/>
                                <m:endChr m:val="|"/>
                                <m:ctrlPr>
                                  <a:rPr lang="en-US" b="0" i="1" smtClean="0">
                                    <a:latin typeface="Cambria Math"/>
                                  </a:rPr>
                                </m:ctrlPr>
                              </m:dPr>
                              <m:e>
                                <m:sSubSup>
                                  <m:sSubSupPr>
                                    <m:ctrlPr>
                                      <a:rPr lang="en-US" b="0" i="1" smtClean="0">
                                        <a:latin typeface="Cambria Math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𝑓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𝑆</m:t>
                                    </m:r>
                                  </m:sub>
                                  <m:sup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′</m:t>
                                    </m:r>
                                  </m:sup>
                                </m:sSubSup>
                              </m:e>
                            </m:d>
                          </m:e>
                        </m:d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b="0" dirty="0" smtClean="0"/>
                  <a:t>+ 2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d>
                          <m:dPr>
                            <m:begChr m:val="|"/>
                            <m:endChr m:val="|"/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dPr>
                          <m:e>
                            <m:d>
                              <m:dPr>
                                <m:begChr m:val="|"/>
                                <m:endChr m:val="|"/>
                                <m:ctrlPr>
                                  <a:rPr lang="en-US" b="0" i="1" smtClean="0">
                                    <a:latin typeface="Cambria Math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𝑓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𝑇</m:t>
                                    </m:r>
                                  </m:sub>
                                </m:sSub>
                                <m:r>
                                  <a:rPr lang="en-US" b="0" i="1" smtClean="0">
                                    <a:latin typeface="Cambria Math"/>
                                  </a:rPr>
                                  <m:t>−</m:t>
                                </m:r>
                                <m:sSubSup>
                                  <m:sSubSupPr>
                                    <m:ctrlPr>
                                      <a:rPr lang="en-US" b="0" i="1" smtClean="0">
                                        <a:latin typeface="Cambria Math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𝑓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𝑇</m:t>
                                    </m:r>
                                  </m:sub>
                                  <m:sup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′</m:t>
                                    </m:r>
                                  </m:sup>
                                </m:sSubSup>
                              </m:e>
                            </m:d>
                          </m:e>
                        </m:d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endParaRPr lang="en-US" b="0" dirty="0" smtClean="0"/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≤</m:t>
                      </m:r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d>
                            <m:dPr>
                              <m:begChr m:val="|"/>
                              <m:endChr m:val="|"/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𝑓</m:t>
                                  </m:r>
                                </m:e>
                              </m:d>
                            </m:e>
                          </m:d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−</m:t>
                      </m:r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d>
                            <m:dPr>
                              <m:begChr m:val="|"/>
                              <m:endChr m:val="|"/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sSubSup>
                                    <m:sSubSupPr>
                                      <m:ctrlPr>
                                        <a:rPr lang="en-US" b="0" i="1" smtClean="0">
                                          <a:latin typeface="Cambria Math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𝑓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𝑆</m:t>
                                      </m:r>
                                    </m:sub>
                                    <m:sup/>
                                  </m:sSubSup>
                                </m:e>
                              </m:d>
                            </m:e>
                          </m:d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d>
                                    <m:dPr>
                                      <m:begChr m:val="|"/>
                                      <m:endChr m:val="|"/>
                                      <m:ctrlPr>
                                        <a:rPr lang="en-US" b="0" i="1" smtClean="0"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sSubSup>
                                        <m:sSubSupPr>
                                          <m:ctrlPr>
                                            <a:rPr lang="en-US" b="0" i="1" smtClean="0">
                                              <a:latin typeface="Cambria Math"/>
                                            </a:rPr>
                                          </m:ctrlPr>
                                        </m:sSubSupPr>
                                        <m:e>
                                          <m:r>
                                            <a:rPr lang="en-US" b="0" i="1" smtClean="0">
                                              <a:latin typeface="Cambria Math"/>
                                            </a:rPr>
                                            <m:t>𝑓</m:t>
                                          </m:r>
                                        </m:e>
                                        <m:sub>
                                          <m:r>
                                            <a:rPr lang="en-US" b="0" i="1" smtClean="0">
                                              <a:latin typeface="Cambria Math"/>
                                            </a:rPr>
                                            <m:t>𝑆</m:t>
                                          </m:r>
                                        </m:sub>
                                        <m:sup/>
                                      </m:sSubSup>
                                    </m:e>
                                  </m:d>
                                </m:e>
                              </m:d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d>
                                    <m:dPr>
                                      <m:begChr m:val="|"/>
                                      <m:endChr m:val="|"/>
                                      <m:ctrlPr>
                                        <a:rPr lang="en-US" b="0" i="1" smtClean="0"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sSubSup>
                                        <m:sSubSupPr>
                                          <m:ctrlPr>
                                            <a:rPr lang="en-US" b="0" i="1" smtClean="0">
                                              <a:latin typeface="Cambria Math"/>
                                            </a:rPr>
                                          </m:ctrlPr>
                                        </m:sSubSupPr>
                                        <m:e>
                                          <m:r>
                                            <a:rPr lang="en-US" b="0" i="1" smtClean="0">
                                              <a:latin typeface="Cambria Math"/>
                                            </a:rPr>
                                            <m:t>𝑓</m:t>
                                          </m:r>
                                        </m:e>
                                        <m:sub>
                                          <m:r>
                                            <a:rPr lang="en-US" b="0" i="1" smtClean="0">
                                              <a:latin typeface="Cambria Math"/>
                                            </a:rPr>
                                            <m:t>𝑆</m:t>
                                          </m:r>
                                        </m:sub>
                                        <m:sup>
                                          <m:r>
                                            <a:rPr lang="en-US" b="0" i="1" smtClean="0">
                                              <a:latin typeface="Cambria Math"/>
                                            </a:rPr>
                                            <m:t>′</m:t>
                                          </m:r>
                                        </m:sup>
                                      </m:sSubSup>
                                    </m:e>
                                  </m:d>
                                </m:e>
                              </m:d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r>
                        <m:rPr>
                          <m:nor/>
                        </m:rPr>
                        <a:rPr lang="en-US" b="0" dirty="0" smtClean="0"/>
                        <m:t>+ 2 </m:t>
                      </m:r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d>
                            <m:dPr>
                              <m:begChr m:val="|"/>
                              <m:endChr m:val="|"/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b="0" i="1" smtClean="0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𝑓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𝑇</m:t>
                                      </m:r>
                                    </m:sub>
                                  </m:sSub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−</m:t>
                                  </m:r>
                                  <m:sSubSup>
                                    <m:sSubSupPr>
                                      <m:ctrlPr>
                                        <a:rPr lang="en-US" b="0" i="1" smtClean="0">
                                          <a:latin typeface="Cambria Math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𝑓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𝑇</m:t>
                                      </m:r>
                                    </m:sub>
                                    <m:sup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′</m:t>
                                      </m:r>
                                    </m:sup>
                                  </m:sSubSup>
                                </m:e>
                              </m:d>
                            </m:e>
                          </m:d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b="0" dirty="0" smtClean="0"/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≤</m:t>
                      </m:r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d>
                            <m:dPr>
                              <m:begChr m:val="|"/>
                              <m:endChr m:val="|"/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𝑓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 −</m:t>
                                  </m:r>
                                  <m:sSub>
                                    <m:sSubPr>
                                      <m:ctrlPr>
                                        <a:rPr lang="en-US" b="0" i="1" smtClean="0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𝑓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𝑆</m:t>
                                      </m:r>
                                    </m:sub>
                                  </m:sSub>
                                </m:e>
                              </m:d>
                            </m:e>
                          </m:d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d>
                            <m:dPr>
                              <m:begChr m:val="|"/>
                              <m:endChr m:val="|"/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b="0" i="1" smtClean="0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𝑓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𝑆</m:t>
                                      </m:r>
                                    </m:sub>
                                  </m:sSub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 −</m:t>
                                  </m:r>
                                  <m:sSubSup>
                                    <m:sSubSupPr>
                                      <m:ctrlPr>
                                        <a:rPr lang="en-US" b="0" i="1" smtClean="0">
                                          <a:latin typeface="Cambria Math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𝑓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𝑆</m:t>
                                      </m:r>
                                    </m:sub>
                                    <m:sup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′</m:t>
                                      </m:r>
                                    </m:sup>
                                  </m:sSubSup>
                                </m:e>
                              </m:d>
                            </m:e>
                          </m:d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m:rPr>
                          <m:nor/>
                        </m:rPr>
                        <a:rPr lang="en-US" b="0" i="0" smtClean="0">
                          <a:latin typeface="Cambria Math"/>
                        </a:rPr>
                        <m:t>+</m:t>
                      </m:r>
                      <m:r>
                        <m:rPr>
                          <m:nor/>
                        </m:rPr>
                        <a:rPr lang="en-US" b="0" dirty="0" smtClean="0"/>
                        <m:t> 2 </m:t>
                      </m:r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d>
                            <m:dPr>
                              <m:begChr m:val="|"/>
                              <m:endChr m:val="|"/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b="0" i="1" smtClean="0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𝑓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𝑇</m:t>
                                      </m:r>
                                    </m:sub>
                                  </m:sSub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−</m:t>
                                  </m:r>
                                  <m:sSubSup>
                                    <m:sSubSupPr>
                                      <m:ctrlPr>
                                        <a:rPr lang="en-US" b="0" i="1" smtClean="0">
                                          <a:latin typeface="Cambria Math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𝑓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𝑇</m:t>
                                      </m:r>
                                    </m:sub>
                                    <m:sup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′</m:t>
                                      </m:r>
                                    </m:sup>
                                  </m:sSubSup>
                                </m:e>
                              </m:d>
                            </m:e>
                          </m:d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b="0" dirty="0" smtClean="0"/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≤</m:t>
                    </m:r>
                    <m:r>
                      <a:rPr lang="en-US" b="0" i="1" smtClean="0">
                        <a:latin typeface="Cambria Math"/>
                      </a:rPr>
                      <m:t>𝐸𝑟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𝑟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𝑘</m:t>
                        </m:r>
                      </m:sup>
                    </m:sSup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𝑓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+</m:t>
                    </m:r>
                    <m:r>
                      <a:rPr lang="en-US" b="0" i="1" smtClean="0">
                        <a:latin typeface="Cambria Math"/>
                      </a:rPr>
                      <m:t>𝑘</m:t>
                    </m:r>
                    <m:r>
                      <a:rPr lang="en-US" b="0" i="1" smtClean="0">
                        <a:latin typeface="Cambria Math"/>
                      </a:rPr>
                      <m:t> </m:t>
                    </m:r>
                    <m:r>
                      <a:rPr lang="en-US" b="0" i="1" smtClean="0">
                        <a:latin typeface="Cambria Math"/>
                      </a:rPr>
                      <m:t>𝜖</m:t>
                    </m:r>
                  </m:oMath>
                </a14:m>
                <a:r>
                  <a:rPr lang="en-US" b="0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𝐸𝑟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𝑟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𝑘</m:t>
                            </m:r>
                          </m:sup>
                        </m:sSup>
                        <m:d>
                          <m:d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𝑓</m:t>
                            </m:r>
                          </m:e>
                        </m:d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𝑘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+2</m:t>
                    </m:r>
                    <m:r>
                      <a:rPr lang="en-US" b="0" i="1" smtClean="0">
                        <a:latin typeface="Cambria Math"/>
                      </a:rPr>
                      <m:t>𝑘</m:t>
                    </m:r>
                    <m:r>
                      <a:rPr lang="en-US" b="0" i="1" smtClean="0">
                        <a:latin typeface="Cambria Math"/>
                      </a:rPr>
                      <m:t> </m:t>
                    </m:r>
                    <m:r>
                      <a:rPr lang="en-US" b="0" i="1" smtClean="0">
                        <a:latin typeface="Cambria Math"/>
                      </a:rPr>
                      <m:t>𝜖</m:t>
                    </m:r>
                    <m:r>
                      <m:rPr>
                        <m:nor/>
                      </m:rPr>
                      <a:rPr lang="en-US" b="0" dirty="0" smtClean="0"/>
                      <m:t> 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𝐸𝑟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𝑟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𝑘</m:t>
                            </m:r>
                          </m:sup>
                        </m:sSup>
                        <m:d>
                          <m:d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𝑓</m:t>
                            </m:r>
                          </m:e>
                        </m:d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𝑘</m:t>
                        </m:r>
                      </m:den>
                    </m:f>
                  </m:oMath>
                </a14:m>
                <a:endParaRPr lang="en-US" b="0" dirty="0" smtClean="0"/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≤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1+3 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𝜖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𝐸𝑟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𝑟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𝑘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(</m:t>
                      </m:r>
                      <m:r>
                        <a:rPr lang="en-US" b="0" i="1" smtClean="0">
                          <a:latin typeface="Cambria Math"/>
                        </a:rPr>
                        <m:t>𝑓</m:t>
                      </m:r>
                      <m:r>
                        <a:rPr lang="en-US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b="0" dirty="0" smtClean="0"/>
              </a:p>
              <a:p>
                <a:pPr marL="0" indent="0" algn="ctr">
                  <a:buNone/>
                </a:pPr>
                <a:endParaRPr lang="en-US" b="0" dirty="0" smtClean="0"/>
              </a:p>
              <a:p>
                <a:pPr marL="0" indent="0" algn="ctr">
                  <a:buNone/>
                </a:pPr>
                <a:endParaRPr lang="en-US" b="0" dirty="0" smtClean="0"/>
              </a:p>
              <a:p>
                <a:pPr marL="0" indent="0" algn="ctr">
                  <a:buNone/>
                </a:pPr>
                <a:endParaRPr lang="en-US" b="0" dirty="0" smtClean="0"/>
              </a:p>
              <a:p>
                <a:pPr marL="0" indent="0" algn="ctr">
                  <a:buNone/>
                </a:pPr>
                <a:endParaRPr lang="en-US" b="0" dirty="0" smtClean="0"/>
              </a:p>
              <a:p>
                <a:pPr marL="0" indent="0" algn="ctr">
                  <a:buNone/>
                </a:pPr>
                <a:endParaRPr lang="en-US" b="0" dirty="0" smtClean="0"/>
              </a:p>
              <a:p>
                <a:pPr marL="0" indent="0" algn="ctr">
                  <a:buNone/>
                </a:pPr>
                <a:endParaRPr lang="en-US" b="0" dirty="0" smtClean="0"/>
              </a:p>
              <a:p>
                <a:pPr marL="0" indent="0" algn="ctr">
                  <a:buNone/>
                </a:pPr>
                <a:endParaRPr lang="en-US" b="0" dirty="0" smtClean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458200" cy="5334000"/>
              </a:xfrm>
              <a:blipFill rotWithShape="1">
                <a:blip r:embed="rId3"/>
                <a:stretch>
                  <a:fillRect l="-793" t="-1829" r="-7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35462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Count </a:t>
            </a:r>
            <a:r>
              <a:rPr lang="en-US" dirty="0" smtClean="0">
                <a:solidFill>
                  <a:srgbClr val="0070C0"/>
                </a:solidFill>
              </a:rPr>
              <a:t>Sketch </a:t>
            </a:r>
            <a:r>
              <a:rPr lang="en-US" sz="3600" dirty="0" smtClean="0">
                <a:solidFill>
                  <a:srgbClr val="0070C0"/>
                </a:solidFill>
              </a:rPr>
              <a:t>[</a:t>
            </a:r>
            <a:r>
              <a:rPr lang="en-US" sz="3600" dirty="0" err="1" smtClean="0">
                <a:solidFill>
                  <a:srgbClr val="0070C0"/>
                </a:solidFill>
              </a:rPr>
              <a:t>Charikar</a:t>
            </a:r>
            <a:r>
              <a:rPr lang="en-US" sz="3600" dirty="0" smtClean="0">
                <a:solidFill>
                  <a:srgbClr val="0070C0"/>
                </a:solidFill>
              </a:rPr>
              <a:t>, Chen, </a:t>
            </a:r>
            <a:r>
              <a:rPr lang="en-US" sz="3600" dirty="0" err="1" smtClean="0">
                <a:solidFill>
                  <a:srgbClr val="0070C0"/>
                </a:solidFill>
              </a:rPr>
              <a:t>Farach</a:t>
            </a:r>
            <a:r>
              <a:rPr lang="en-US" sz="3600" dirty="0" smtClean="0">
                <a:solidFill>
                  <a:srgbClr val="0070C0"/>
                </a:solidFill>
              </a:rPr>
              <a:t>-Colton]</a:t>
            </a:r>
            <a:endParaRPr lang="en-US" sz="3600" dirty="0">
              <a:solidFill>
                <a:srgbClr val="0070C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229600" cy="4876800"/>
              </a:xfrm>
            </p:spPr>
            <p:txBody>
              <a:bodyPr>
                <a:normAutofit fontScale="70000" lnSpcReduction="20000"/>
              </a:bodyPr>
              <a:lstStyle/>
              <a:p>
                <a:r>
                  <a:rPr lang="en-US" dirty="0" smtClean="0"/>
                  <a:t>In addition to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𝐻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:</m:t>
                    </m:r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𝑛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→[</m:t>
                    </m:r>
                    <m:r>
                      <a:rPr lang="en-US" b="0" i="1" smtClean="0">
                        <a:latin typeface="Cambria Math"/>
                      </a:rPr>
                      <m:t>𝑤</m:t>
                    </m:r>
                    <m:r>
                      <a:rPr lang="en-US" b="0" i="1" smtClean="0">
                        <a:latin typeface="Cambria Math"/>
                      </a:rPr>
                      <m:t>]</m:t>
                    </m:r>
                  </m:oMath>
                </a14:m>
                <a:r>
                  <a:rPr lang="en-US" dirty="0" smtClean="0"/>
                  <a:t> use random signs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𝑟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𝑖</m:t>
                        </m:r>
                      </m:sub>
                    </m:sSub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𝑛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→</m:t>
                    </m:r>
                    <m:d>
                      <m:dPr>
                        <m:begChr m:val="{"/>
                        <m:endChr m:val="}"/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−1,1</m:t>
                        </m:r>
                      </m:e>
                    </m:d>
                  </m:oMath>
                </a14:m>
                <a:endParaRPr lang="en-US" b="0" dirty="0" smtClean="0"/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𝑐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𝑖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𝑗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nary>
                        <m:naryPr>
                          <m:chr m:val="∑"/>
                          <m:supHide m:val="on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: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𝐻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  <m:d>
                            <m:d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  <m:r>
                            <a:rPr lang="en-US" b="0" i="1" smtClean="0">
                              <a:latin typeface="Cambria Math"/>
                            </a:rPr>
                            <m:t>=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𝑗</m:t>
                          </m:r>
                        </m:sub>
                        <m:sup/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  <m:d>
                            <m:d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𝑓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lang="en-US" dirty="0" smtClean="0"/>
              </a:p>
              <a:p>
                <a:r>
                  <a:rPr lang="en-US" dirty="0" smtClean="0"/>
                  <a:t>Estimate: </a:t>
                </a:r>
                <a:endParaRPr lang="en-US" b="0" i="1" dirty="0" smtClean="0">
                  <a:latin typeface="Cambria Math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dirty="0" smtClean="0">
                              <a:latin typeface="Cambria Math"/>
                            </a:rPr>
                          </m:ctrlPr>
                        </m:sSubPr>
                        <m:e>
                          <m:acc>
                            <m:accPr>
                              <m:chr m:val="̂"/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𝑓</m:t>
                              </m:r>
                            </m:e>
                          </m:acc>
                        </m:e>
                        <m:sub>
                          <m:r>
                            <a:rPr lang="en-US" b="0" i="1" dirty="0" smtClean="0">
                              <a:latin typeface="Cambria Math"/>
                            </a:rPr>
                            <m:t>𝑥</m:t>
                          </m:r>
                        </m:sub>
                      </m:sSub>
                      <m:r>
                        <a:rPr lang="en-US" b="0" i="1" dirty="0" smtClean="0">
                          <a:latin typeface="Cambria Math"/>
                        </a:rPr>
                        <m:t>=</m:t>
                      </m:r>
                      <m:r>
                        <a:rPr lang="en-US" b="0" i="1" dirty="0" smtClean="0">
                          <a:latin typeface="Cambria Math"/>
                        </a:rPr>
                        <m:t>𝑚𝑒𝑑𝑖𝑎𝑛</m:t>
                      </m:r>
                      <m:r>
                        <a:rPr lang="en-US" b="0" i="1" dirty="0" smtClean="0">
                          <a:latin typeface="Cambria Math"/>
                        </a:rPr>
                        <m:t>(</m:t>
                      </m:r>
                      <m:sSub>
                        <m:sSubPr>
                          <m:ctrlPr>
                            <a:rPr lang="en-US" b="0" i="1" dirty="0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dirty="0" smtClean="0">
                              <a:latin typeface="Cambria Math"/>
                            </a:rPr>
                            <m:t>𝑟</m:t>
                          </m:r>
                        </m:e>
                        <m:sub>
                          <m:r>
                            <a:rPr lang="en-US" b="0" i="1" dirty="0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b="0" i="1" dirty="0" smtClean="0">
                          <a:latin typeface="Cambria Math"/>
                        </a:rPr>
                        <m:t>(</m:t>
                      </m:r>
                      <m:r>
                        <a:rPr lang="en-US" b="0" i="1" dirty="0" smtClean="0">
                          <a:latin typeface="Cambria Math"/>
                        </a:rPr>
                        <m:t>𝑥</m:t>
                      </m:r>
                      <m:r>
                        <a:rPr lang="en-US" b="0" i="1" dirty="0" smtClean="0">
                          <a:latin typeface="Cambria Math"/>
                        </a:rPr>
                        <m:t>)</m:t>
                      </m:r>
                      <m:sSub>
                        <m:sSubPr>
                          <m:ctrlPr>
                            <a:rPr lang="en-US" b="0" i="1" dirty="0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dirty="0" smtClean="0">
                              <a:latin typeface="Cambria Math"/>
                            </a:rPr>
                            <m:t>𝑐</m:t>
                          </m:r>
                        </m:e>
                        <m:sub>
                          <m:r>
                            <a:rPr lang="en-US" b="0" i="1" dirty="0" smtClean="0">
                              <a:latin typeface="Cambria Math"/>
                            </a:rPr>
                            <m:t>1,</m:t>
                          </m:r>
                          <m:sSub>
                            <m:sSubPr>
                              <m:ctrlPr>
                                <a:rPr lang="en-US" b="0" i="1" dirty="0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dirty="0" smtClean="0">
                                  <a:latin typeface="Cambria Math"/>
                                </a:rPr>
                                <m:t>𝐻</m:t>
                              </m:r>
                            </m:e>
                            <m:sub>
                              <m:r>
                                <a:rPr lang="en-US" b="0" i="1" dirty="0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d>
                            <m:dPr>
                              <m:ctrlPr>
                                <a:rPr lang="en-US" b="0" i="1" dirty="0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b="0" i="1" dirty="0" smtClean="0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</m:sub>
                      </m:sSub>
                      <m:r>
                        <a:rPr lang="en-US" b="0" i="1" dirty="0" smtClean="0">
                          <a:latin typeface="Cambria Math"/>
                        </a:rPr>
                        <m:t>, …,</m:t>
                      </m:r>
                      <m:sSub>
                        <m:sSubPr>
                          <m:ctrlPr>
                            <a:rPr lang="en-US" b="0" i="1" dirty="0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dirty="0" smtClean="0">
                              <a:latin typeface="Cambria Math"/>
                            </a:rPr>
                            <m:t>𝑟</m:t>
                          </m:r>
                        </m:e>
                        <m:sub>
                          <m:r>
                            <a:rPr lang="en-US" b="0" i="1" dirty="0" smtClean="0">
                              <a:latin typeface="Cambria Math"/>
                            </a:rPr>
                            <m:t>𝑑</m:t>
                          </m:r>
                        </m:sub>
                      </m:sSub>
                      <m:d>
                        <m:dPr>
                          <m:ctrlPr>
                            <a:rPr lang="en-US" b="0" i="1" dirty="0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dirty="0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sSub>
                        <m:sSubPr>
                          <m:ctrlPr>
                            <a:rPr lang="en-US" b="0" i="1" dirty="0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dirty="0" smtClean="0">
                              <a:latin typeface="Cambria Math"/>
                            </a:rPr>
                            <m:t>𝑐</m:t>
                          </m:r>
                        </m:e>
                        <m:sub>
                          <m:r>
                            <a:rPr lang="en-US" b="0" i="1" dirty="0" smtClean="0">
                              <a:latin typeface="Cambria Math"/>
                            </a:rPr>
                            <m:t>𝑑</m:t>
                          </m:r>
                          <m:r>
                            <a:rPr lang="en-US" b="0" i="1" dirty="0" smtClean="0">
                              <a:latin typeface="Cambria Math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b="0" i="1" dirty="0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dirty="0" smtClean="0">
                                  <a:latin typeface="Cambria Math"/>
                                </a:rPr>
                                <m:t>𝐻</m:t>
                              </m:r>
                            </m:e>
                            <m:sub>
                              <m:r>
                                <a:rPr lang="en-US" b="0" i="1" dirty="0" smtClean="0">
                                  <a:latin typeface="Cambria Math"/>
                                </a:rPr>
                                <m:t>𝑑</m:t>
                              </m:r>
                            </m:sub>
                          </m:sSub>
                          <m:r>
                            <a:rPr lang="en-US" b="0" i="1" dirty="0" smtClean="0">
                              <a:latin typeface="Cambria Math"/>
                            </a:rPr>
                            <m:t>(</m:t>
                          </m:r>
                          <m:r>
                            <a:rPr lang="en-US" b="0" i="1" dirty="0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dirty="0" smtClean="0">
                              <a:latin typeface="Cambria Math"/>
                            </a:rPr>
                            <m:t>)</m:t>
                          </m:r>
                        </m:sub>
                      </m:sSub>
                      <m:r>
                        <a:rPr lang="en-US" b="0" i="1" dirty="0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dirty="0" smtClean="0"/>
              </a:p>
              <a:p>
                <a:r>
                  <a:rPr lang="en-US" b="0" dirty="0" smtClean="0">
                    <a:latin typeface="Cambria Math"/>
                  </a:rPr>
                  <a:t>Parameters: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𝑑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𝑂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func>
                          <m:func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/>
                              </a:rPr>
                              <m:t>log</m:t>
                            </m:r>
                          </m:fName>
                          <m:e>
                            <m:f>
                              <m:fPr>
                                <m:ctrlPr>
                                  <a:rPr lang="en-US" b="0" i="1" smtClean="0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b="0" i="1" smtClean="0">
                                    <a:latin typeface="Cambria Math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US" b="0" i="1" smtClean="0">
                                    <a:latin typeface="Cambria Math"/>
                                  </a:rPr>
                                  <m:t>𝛿</m:t>
                                </m:r>
                                <m:r>
                                  <a:rPr lang="en-US" b="0" i="1" smtClean="0">
                                    <a:latin typeface="Cambria Math"/>
                                  </a:rPr>
                                  <m:t> </m:t>
                                </m:r>
                              </m:den>
                            </m:f>
                          </m:e>
                        </m:func>
                      </m:e>
                    </m:d>
                    <m:r>
                      <a:rPr lang="en-US" b="0" i="1" smtClean="0">
                        <a:latin typeface="Cambria Math"/>
                      </a:rPr>
                      <m:t>, </m:t>
                    </m:r>
                    <m:r>
                      <a:rPr lang="en-US" b="0" i="1" smtClean="0">
                        <a:latin typeface="Cambria Math"/>
                      </a:rPr>
                      <m:t>𝑤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num>
                      <m:den>
                        <m:sSup>
                          <m:sSup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𝜖</m:t>
                            </m:r>
                          </m:e>
                          <m:sup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𝟐</m:t>
                            </m:r>
                          </m:sup>
                        </m:sSup>
                      </m:den>
                    </m:f>
                  </m:oMath>
                </a14:m>
                <a:endParaRPr lang="en-US" b="0" dirty="0" smtClean="0">
                  <a:latin typeface="Cambria Math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i="1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>
                              <a:latin typeface="Cambria Math"/>
                            </a:rPr>
                            <m:t>Pr</m:t>
                          </m:r>
                        </m:fName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dPr>
                            <m:e>
                              <m:acc>
                                <m:accPr>
                                  <m:chr m:val="̃"/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acc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|</m:t>
                                  </m:r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𝑓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𝑥</m:t>
                                      </m:r>
                                    </m:sub>
                                  </m:sSub>
                                </m:e>
                              </m:acc>
                              <m:r>
                                <a:rPr lang="en-US" i="1">
                                  <a:latin typeface="Cambria Math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𝑓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/>
                                    </a:rPr>
                                    <m:t>𝑥</m:t>
                                  </m:r>
                                </m:sub>
                              </m:sSub>
                              <m:r>
                                <a:rPr lang="en-US" i="1">
                                  <a:latin typeface="Cambria Math"/>
                                </a:rPr>
                                <m:t>|+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𝜖</m:t>
                              </m:r>
                              <m:sSub>
                                <m:sSub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|</m:t>
                                  </m:r>
                                  <m:d>
                                    <m:dPr>
                                      <m:begChr m:val="|"/>
                                      <m:endChr m:val="|"/>
                                      <m:ctrlPr>
                                        <a:rPr lang="en-US" i="1"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𝑓</m:t>
                                      </m:r>
                                    </m:e>
                                  </m:d>
                                  <m:r>
                                    <a:rPr lang="en-US" i="1">
                                      <a:latin typeface="Cambria Math"/>
                                    </a:rPr>
                                    <m:t>|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</m:e>
                      </m:func>
                      <m:r>
                        <a:rPr lang="en-US" i="1">
                          <a:latin typeface="Cambria Math"/>
                        </a:rPr>
                        <m:t>≥1 −</m:t>
                      </m:r>
                      <m:r>
                        <a:rPr lang="en-US" i="1">
                          <a:latin typeface="Cambria Math"/>
                        </a:rPr>
                        <m:t>𝛿</m:t>
                      </m:r>
                    </m:oMath>
                  </m:oMathPara>
                </a14:m>
                <a:endParaRPr lang="en-US" b="0" dirty="0" smtClean="0">
                  <a:latin typeface="Cambria Math"/>
                </a:endParaRPr>
              </a:p>
              <a:p>
                <a:r>
                  <a:rPr lang="en-US" b="0" dirty="0" smtClean="0">
                    <a:solidFill>
                      <a:srgbClr val="0070C0"/>
                    </a:solidFill>
                    <a:latin typeface="Cambria Math"/>
                  </a:rPr>
                  <a:t>Lemma</a:t>
                </a:r>
                <a:r>
                  <a:rPr lang="en-US" b="0" dirty="0" smtClean="0">
                    <a:latin typeface="Cambria Math"/>
                  </a:rPr>
                  <a:t>: E[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/>
                          </a:rPr>
                          <m:t>𝑟</m:t>
                        </m:r>
                      </m:e>
                      <m:sub>
                        <m:r>
                          <a:rPr lang="en-US" b="0" i="1" dirty="0" smtClean="0"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en-US" i="1" dirty="0">
                        <a:latin typeface="Cambria Math"/>
                      </a:rPr>
                      <m:t>(</m:t>
                    </m:r>
                    <m:r>
                      <a:rPr lang="en-US" i="1" dirty="0">
                        <a:latin typeface="Cambria Math"/>
                      </a:rPr>
                      <m:t>𝑥</m:t>
                    </m:r>
                    <m:r>
                      <a:rPr lang="en-US" i="1" dirty="0">
                        <a:latin typeface="Cambria Math"/>
                      </a:rPr>
                      <m:t>)</m:t>
                    </m:r>
                    <m:sSub>
                      <m:sSubPr>
                        <m:ctrlPr>
                          <a:rPr lang="en-US" i="1" dirty="0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/>
                          </a:rPr>
                          <m:t>𝑐</m:t>
                        </m:r>
                      </m:e>
                      <m:sub>
                        <m:r>
                          <a:rPr lang="en-US" b="0" i="1" dirty="0" smtClean="0">
                            <a:latin typeface="Cambria Math"/>
                          </a:rPr>
                          <m:t>𝑖</m:t>
                        </m:r>
                        <m:r>
                          <a:rPr lang="en-US" i="1" dirty="0">
                            <a:latin typeface="Cambria Math"/>
                          </a:rPr>
                          <m:t>,</m:t>
                        </m:r>
                        <m:sSub>
                          <m:sSubPr>
                            <m:ctrlPr>
                              <a:rPr lang="en-US" i="1" dirty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 dirty="0">
                                <a:latin typeface="Cambria Math"/>
                              </a:rPr>
                              <m:t>𝐻</m:t>
                            </m:r>
                          </m:e>
                          <m:sub>
                            <m:r>
                              <a:rPr lang="en-US" b="0" i="1" dirty="0" smtClean="0"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  <m:d>
                          <m:dPr>
                            <m:ctrlPr>
                              <a:rPr lang="en-US" i="1" dirty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i="1" dirty="0">
                                <a:latin typeface="Cambria Math"/>
                              </a:rPr>
                              <m:t>𝑥</m:t>
                            </m:r>
                          </m:e>
                        </m:d>
                      </m:sub>
                    </m:sSub>
                  </m:oMath>
                </a14:m>
                <a:r>
                  <a:rPr lang="en-US" b="0" dirty="0" smtClean="0">
                    <a:latin typeface="Cambria Math"/>
                  </a:rPr>
                  <a:t>]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b="0" i="1" dirty="0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/>
                          </a:rPr>
                          <m:t>𝑓</m:t>
                        </m:r>
                      </m:e>
                      <m:sub>
                        <m:r>
                          <a:rPr lang="en-US" b="0" i="1" dirty="0" smtClean="0">
                            <a:latin typeface="Cambria Math"/>
                          </a:rPr>
                          <m:t>𝑥</m:t>
                        </m:r>
                      </m:sub>
                    </m:sSub>
                  </m:oMath>
                </a14:m>
                <a:endParaRPr lang="en-US" b="0" dirty="0" smtClean="0">
                  <a:latin typeface="Cambria Math"/>
                </a:endParaRPr>
              </a:p>
              <a:p>
                <a:r>
                  <a:rPr lang="en-US" dirty="0" smtClean="0">
                    <a:solidFill>
                      <a:srgbClr val="0070C0"/>
                    </a:solidFill>
                    <a:latin typeface="Cambria Math"/>
                  </a:rPr>
                  <a:t>Lemma</a:t>
                </a:r>
                <a:r>
                  <a:rPr lang="en-US" dirty="0" smtClean="0">
                    <a:latin typeface="Cambria Math"/>
                  </a:rPr>
                  <a:t>: </a:t>
                </a:r>
                <a:r>
                  <a:rPr lang="en-US" dirty="0" smtClean="0">
                    <a:latin typeface="Cambria Math"/>
                  </a:rPr>
                  <a:t>V</a:t>
                </a:r>
                <a:r>
                  <a:rPr lang="en-US" dirty="0" smtClean="0">
                    <a:latin typeface="Cambria Math"/>
                  </a:rPr>
                  <a:t>ar</a:t>
                </a:r>
                <a:r>
                  <a:rPr lang="en-US" dirty="0">
                    <a:latin typeface="Cambria Math"/>
                  </a:rPr>
                  <a:t>[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/>
                          </a:rPr>
                          <m:t>𝑟</m:t>
                        </m:r>
                      </m:e>
                      <m:sub>
                        <m:r>
                          <a:rPr lang="en-US" i="1" dirty="0"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en-US" i="1" dirty="0">
                        <a:latin typeface="Cambria Math"/>
                      </a:rPr>
                      <m:t>(</m:t>
                    </m:r>
                    <m:r>
                      <a:rPr lang="en-US" i="1" dirty="0">
                        <a:latin typeface="Cambria Math"/>
                      </a:rPr>
                      <m:t>𝑥</m:t>
                    </m:r>
                    <m:r>
                      <a:rPr lang="en-US" i="1" dirty="0">
                        <a:latin typeface="Cambria Math"/>
                      </a:rPr>
                      <m:t>)</m:t>
                    </m:r>
                    <m:sSub>
                      <m:sSubPr>
                        <m:ctrlPr>
                          <a:rPr lang="en-US" i="1" dirty="0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/>
                          </a:rPr>
                          <m:t>𝑐</m:t>
                        </m:r>
                      </m:e>
                      <m:sub>
                        <m:r>
                          <a:rPr lang="en-US" i="1" dirty="0">
                            <a:latin typeface="Cambria Math"/>
                          </a:rPr>
                          <m:t>𝑖</m:t>
                        </m:r>
                        <m:r>
                          <a:rPr lang="en-US" i="1" dirty="0">
                            <a:latin typeface="Cambria Math"/>
                          </a:rPr>
                          <m:t>,</m:t>
                        </m:r>
                        <m:sSub>
                          <m:sSubPr>
                            <m:ctrlPr>
                              <a:rPr lang="en-US" i="1" dirty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 dirty="0">
                                <a:latin typeface="Cambria Math"/>
                              </a:rPr>
                              <m:t>𝐻</m:t>
                            </m:r>
                          </m:e>
                          <m:sub>
                            <m:r>
                              <a:rPr lang="en-US" i="1" dirty="0"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  <m:d>
                          <m:dPr>
                            <m:ctrlPr>
                              <a:rPr lang="en-US" i="1" dirty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i="1" dirty="0">
                                <a:latin typeface="Cambria Math"/>
                              </a:rPr>
                              <m:t>𝑥</m:t>
                            </m:r>
                          </m:e>
                        </m:d>
                      </m:sub>
                    </m:sSub>
                  </m:oMath>
                </a14:m>
                <a:r>
                  <a:rPr lang="en-US" dirty="0">
                    <a:latin typeface="Cambria Math"/>
                  </a:rPr>
                  <a:t>]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≤</m:t>
                    </m:r>
                    <m:f>
                      <m:fPr>
                        <m:ctrlPr>
                          <a:rPr lang="en-US" b="0" i="1" dirty="0" smtClean="0"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b="0" i="1" dirty="0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dirty="0" smtClean="0">
                                <a:latin typeface="Cambria Math"/>
                              </a:rPr>
                              <m:t>𝐹</m:t>
                            </m:r>
                          </m:e>
                          <m:sub>
                            <m:r>
                              <a:rPr lang="en-US" b="0" i="1" dirty="0" smtClean="0"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num>
                      <m:den>
                        <m:r>
                          <a:rPr lang="en-US" b="0" i="1" dirty="0" smtClean="0">
                            <a:latin typeface="Cambria Math"/>
                          </a:rPr>
                          <m:t>𝑤</m:t>
                        </m:r>
                      </m:den>
                    </m:f>
                  </m:oMath>
                </a14:m>
                <a:endParaRPr lang="en-US" b="0" dirty="0" smtClean="0">
                  <a:latin typeface="Cambria Math"/>
                </a:endParaRPr>
              </a:p>
              <a:p>
                <a:r>
                  <a:rPr lang="en-US" dirty="0" smtClean="0">
                    <a:latin typeface="Cambria Math"/>
                  </a:rPr>
                  <a:t>By </a:t>
                </a:r>
                <a:r>
                  <a:rPr lang="en-US" dirty="0" err="1" smtClean="0">
                    <a:latin typeface="Cambria Math"/>
                  </a:rPr>
                  <a:t>Chebyshev</a:t>
                </a:r>
                <a:r>
                  <a:rPr lang="en-US" dirty="0" smtClean="0">
                    <a:latin typeface="Cambria Math"/>
                  </a:rPr>
                  <a:t>: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b="0" i="1" smtClean="0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/>
                          </a:rPr>
                          <m:t>Pr</m:t>
                        </m:r>
                      </m:fName>
                      <m:e>
                        <m:d>
                          <m:dPr>
                            <m:begChr m:val="["/>
                            <m:endChr m:val="|"/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i="1" dirty="0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b="0" i="1" dirty="0" smtClean="0">
                                    <a:latin typeface="Cambria Math"/>
                                  </a:rPr>
                                  <m:t>|</m:t>
                                </m:r>
                                <m:r>
                                  <a:rPr lang="en-US" i="1" dirty="0">
                                    <a:latin typeface="Cambria Math"/>
                                  </a:rPr>
                                  <m:t>𝑟</m:t>
                                </m:r>
                              </m:e>
                              <m:sub>
                                <m:r>
                                  <a:rPr lang="en-US" i="1" dirty="0">
                                    <a:latin typeface="Cambria Math"/>
                                  </a:rPr>
                                  <m:t>𝑖</m:t>
                                </m:r>
                              </m:sub>
                            </m:sSub>
                            <m:d>
                              <m:dPr>
                                <m:ctrlPr>
                                  <a:rPr lang="en-US" i="1" dirty="0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i="1" dirty="0">
                                    <a:latin typeface="Cambria Math"/>
                                  </a:rPr>
                                  <m:t>𝑥</m:t>
                                </m:r>
                              </m:e>
                            </m:d>
                            <m:sSub>
                              <m:sSubPr>
                                <m:ctrlPr>
                                  <a:rPr lang="en-US" i="1" dirty="0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i="1" dirty="0">
                                    <a:latin typeface="Cambria Math"/>
                                  </a:rPr>
                                  <m:t>𝑐</m:t>
                                </m:r>
                              </m:e>
                              <m:sub>
                                <m:r>
                                  <a:rPr lang="en-US" i="1" dirty="0">
                                    <a:latin typeface="Cambria Math"/>
                                  </a:rPr>
                                  <m:t>𝑖</m:t>
                                </m:r>
                                <m:r>
                                  <a:rPr lang="en-US" i="1" dirty="0">
                                    <a:latin typeface="Cambria Math"/>
                                  </a:rPr>
                                  <m:t>,</m:t>
                                </m:r>
                                <m:sSub>
                                  <m:sSubPr>
                                    <m:ctrlPr>
                                      <a:rPr lang="en-US" i="1" dirty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 dirty="0">
                                        <a:latin typeface="Cambria Math"/>
                                      </a:rPr>
                                      <m:t>𝐻</m:t>
                                    </m:r>
                                  </m:e>
                                  <m:sub>
                                    <m:r>
                                      <a:rPr lang="en-US" i="1" dirty="0">
                                        <a:latin typeface="Cambria Math"/>
                                      </a:rPr>
                                      <m:t>𝑖</m:t>
                                    </m:r>
                                  </m:sub>
                                </m:sSub>
                                <m:d>
                                  <m:dPr>
                                    <m:ctrlPr>
                                      <a:rPr lang="en-US" i="1" dirty="0"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i="1" dirty="0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</m:d>
                              </m:sub>
                            </m:sSub>
                            <m:r>
                              <a:rPr lang="en-US" b="0" i="1" dirty="0" smtClean="0">
                                <a:latin typeface="Cambria Math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en-US" b="0" i="1" dirty="0" smtClean="0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b="0" i="1" dirty="0" smtClean="0">
                                    <a:latin typeface="Cambria Math"/>
                                  </a:rPr>
                                  <m:t>𝑓</m:t>
                                </m:r>
                              </m:e>
                              <m:sub>
                                <m:r>
                                  <a:rPr lang="en-US" b="0" i="1" dirty="0" smtClean="0">
                                    <a:latin typeface="Cambria Math"/>
                                  </a:rPr>
                                  <m:t>𝑥</m:t>
                                </m:r>
                              </m:sub>
                            </m:sSub>
                          </m:e>
                        </m:d>
                      </m:e>
                    </m:func>
                    <m:r>
                      <a:rPr lang="en-US" b="0" i="1" smtClean="0">
                        <a:latin typeface="Cambria Math"/>
                      </a:rPr>
                      <m:t>≥</m:t>
                    </m:r>
                    <m:r>
                      <a:rPr lang="en-US" b="0" i="1" smtClean="0">
                        <a:latin typeface="Cambria Math"/>
                      </a:rPr>
                      <m:t>𝜖</m:t>
                    </m:r>
                    <m:rad>
                      <m:radPr>
                        <m:degHide m:val="on"/>
                        <m:ctrlPr>
                          <a:rPr lang="en-US" b="0" i="1" smtClean="0">
                            <a:latin typeface="Cambria Math"/>
                          </a:rPr>
                        </m:ctrlPr>
                      </m:radPr>
                      <m:deg/>
                      <m:e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𝐹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e>
                    </m:rad>
                    <m:r>
                      <a:rPr lang="en-US" b="0" i="1" smtClean="0">
                        <a:latin typeface="Cambria Math"/>
                      </a:rPr>
                      <m:t>]≤1/3 </m:t>
                    </m:r>
                  </m:oMath>
                </a14:m>
                <a:endParaRPr lang="en-US" b="0" dirty="0" smtClean="0">
                  <a:latin typeface="Cambria Math"/>
                </a:endParaRPr>
              </a:p>
              <a:p>
                <a:r>
                  <a:rPr lang="en-US" b="0" dirty="0" smtClean="0">
                    <a:latin typeface="Cambria Math"/>
                  </a:rPr>
                  <a:t>By </a:t>
                </a:r>
                <a:r>
                  <a:rPr lang="en-US" b="0" dirty="0" err="1" smtClean="0">
                    <a:latin typeface="Cambria Math"/>
                  </a:rPr>
                  <a:t>Chernoff</a:t>
                </a:r>
                <a:r>
                  <a:rPr lang="en-US" b="0" dirty="0" smtClean="0">
                    <a:latin typeface="Cambria Math"/>
                  </a:rPr>
                  <a:t> with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𝑑</m:t>
                    </m:r>
                    <m:r>
                      <a:rPr lang="en-US" i="1">
                        <a:latin typeface="Cambria Math"/>
                      </a:rPr>
                      <m:t>=</m:t>
                    </m:r>
                    <m:r>
                      <a:rPr lang="en-US" i="1">
                        <a:latin typeface="Cambria Math"/>
                      </a:rPr>
                      <m:t>𝑂</m:t>
                    </m:r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func>
                          <m:funcPr>
                            <m:ctrlPr>
                              <a:rPr lang="en-US" i="1">
                                <a:latin typeface="Cambria Math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>
                                <a:latin typeface="Cambria Math"/>
                              </a:rPr>
                              <m:t>log</m:t>
                            </m:r>
                          </m:fName>
                          <m:e>
                            <m:f>
                              <m:fPr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i="1">
                                    <a:latin typeface="Cambria Math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US" i="1">
                                    <a:latin typeface="Cambria Math"/>
                                  </a:rPr>
                                  <m:t>𝛿</m:t>
                                </m:r>
                                <m:r>
                                  <a:rPr lang="en-US" i="1">
                                    <a:latin typeface="Cambria Math"/>
                                  </a:rPr>
                                  <m:t> </m:t>
                                </m:r>
                              </m:den>
                            </m:f>
                          </m:e>
                        </m:func>
                      </m:e>
                    </m:d>
                  </m:oMath>
                </a14:m>
                <a:r>
                  <a:rPr lang="en-US" b="0" dirty="0" smtClean="0">
                    <a:latin typeface="Cambria Math"/>
                  </a:rPr>
                  <a:t> error prob.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1 −</m:t>
                    </m:r>
                    <m:r>
                      <a:rPr lang="en-US" i="1">
                        <a:latin typeface="Cambria Math"/>
                      </a:rPr>
                      <m:t>𝛿</m:t>
                    </m:r>
                  </m:oMath>
                </a14:m>
                <a:r>
                  <a:rPr lang="en-US" b="0" dirty="0" smtClean="0">
                    <a:latin typeface="Cambria Math"/>
                  </a:rPr>
                  <a:t>.</a:t>
                </a:r>
              </a:p>
              <a:p>
                <a:endParaRPr lang="en-US" b="0" dirty="0" smtClean="0">
                  <a:latin typeface="Cambria Math"/>
                </a:endParaRPr>
              </a:p>
              <a:p>
                <a:pPr marL="0" indent="0">
                  <a:buNone/>
                </a:pPr>
                <a:endParaRPr lang="en-US" dirty="0"/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229600" cy="4876800"/>
              </a:xfrm>
              <a:blipFill rotWithShape="1">
                <a:blip r:embed="rId2"/>
                <a:stretch>
                  <a:fillRect l="-815" t="-2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59823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Count </a:t>
            </a:r>
            <a:r>
              <a:rPr lang="en-US" dirty="0" smtClean="0">
                <a:solidFill>
                  <a:srgbClr val="0070C0"/>
                </a:solidFill>
              </a:rPr>
              <a:t>Sketch Analysis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534400" cy="5105400"/>
              </a:xfrm>
            </p:spPr>
            <p:txBody>
              <a:bodyPr>
                <a:normAutofit fontScale="92500" lnSpcReduction="20000"/>
              </a:bodyPr>
              <a:lstStyle/>
              <a:p>
                <a:r>
                  <a:rPr lang="en-US" dirty="0" smtClean="0">
                    <a:latin typeface="Cambria Math"/>
                  </a:rPr>
                  <a:t>Fix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𝑖</m:t>
                    </m:r>
                  </m:oMath>
                </a14:m>
                <a:r>
                  <a:rPr lang="en-US" dirty="0" smtClean="0">
                    <a:latin typeface="Cambria Math"/>
                  </a:rPr>
                  <a:t> 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𝑥</m:t>
                    </m:r>
                  </m:oMath>
                </a14:m>
                <a:r>
                  <a:rPr lang="en-US" dirty="0" smtClean="0">
                    <a:latin typeface="Cambria Math"/>
                  </a:rPr>
                  <a:t>. Let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𝑋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𝑦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𝐼</m:t>
                    </m:r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𝐻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</m:d>
                        <m:r>
                          <a:rPr lang="en-US" b="0" i="1" smtClean="0">
                            <a:latin typeface="Cambria Math"/>
                          </a:rPr>
                          <m:t>=</m:t>
                        </m:r>
                        <m:r>
                          <a:rPr lang="en-US" b="0" i="1" smtClean="0">
                            <a:latin typeface="Cambria Math"/>
                          </a:rPr>
                          <m:t>𝐻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𝑦</m:t>
                            </m:r>
                          </m:e>
                        </m:d>
                      </m:e>
                    </m:d>
                  </m:oMath>
                </a14:m>
                <a:r>
                  <a:rPr lang="en-US" dirty="0" smtClean="0">
                    <a:latin typeface="Cambria Math"/>
                  </a:rPr>
                  <a:t>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𝑟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𝐶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𝐻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)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nary>
                        <m:naryPr>
                          <m:chr m:val="∑"/>
                          <m:supHide m:val="on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a:rPr lang="en-US" b="0" i="1" smtClean="0">
                              <a:latin typeface="Cambria Math"/>
                            </a:rPr>
                            <m:t>𝑦</m:t>
                          </m:r>
                        </m:sub>
                        <m:sup/>
                        <m:e>
                          <m:r>
                            <a:rPr lang="en-US" b="0" i="1" smtClean="0">
                              <a:latin typeface="Cambria Math"/>
                            </a:rPr>
                            <m:t>𝑟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  <m:r>
                            <a:rPr lang="en-US" b="0" i="1" smtClean="0">
                              <a:latin typeface="Cambria Math"/>
                            </a:rPr>
                            <m:t>𝑟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𝑦</m:t>
                              </m:r>
                            </m:e>
                          </m:d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𝑓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𝑦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𝑦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lang="en-US" dirty="0" smtClean="0">
                  <a:latin typeface="Cambria Math"/>
                </a:endParaRPr>
              </a:p>
              <a:p>
                <a:r>
                  <a:rPr lang="en-US" dirty="0" smtClean="0">
                    <a:solidFill>
                      <a:srgbClr val="0070C0"/>
                    </a:solidFill>
                    <a:latin typeface="Cambria Math"/>
                  </a:rPr>
                  <a:t>Lemma</a:t>
                </a:r>
                <a:r>
                  <a:rPr lang="en-US" dirty="0">
                    <a:latin typeface="Cambria Math"/>
                  </a:rPr>
                  <a:t>: E[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/>
                          </a:rPr>
                          <m:t>𝑟</m:t>
                        </m:r>
                      </m:e>
                      <m:sub>
                        <m:r>
                          <a:rPr lang="en-US" i="1" dirty="0"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en-US" i="1" dirty="0">
                        <a:latin typeface="Cambria Math"/>
                      </a:rPr>
                      <m:t>(</m:t>
                    </m:r>
                    <m:r>
                      <a:rPr lang="en-US" i="1" dirty="0">
                        <a:latin typeface="Cambria Math"/>
                      </a:rPr>
                      <m:t>𝑥</m:t>
                    </m:r>
                    <m:r>
                      <a:rPr lang="en-US" i="1" dirty="0">
                        <a:latin typeface="Cambria Math"/>
                      </a:rPr>
                      <m:t>)</m:t>
                    </m:r>
                    <m:sSub>
                      <m:sSubPr>
                        <m:ctrlPr>
                          <a:rPr lang="en-US" i="1" dirty="0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/>
                          </a:rPr>
                          <m:t>𝑐</m:t>
                        </m:r>
                      </m:e>
                      <m:sub>
                        <m:r>
                          <a:rPr lang="en-US" i="1" dirty="0">
                            <a:latin typeface="Cambria Math"/>
                          </a:rPr>
                          <m:t>𝑖</m:t>
                        </m:r>
                        <m:r>
                          <a:rPr lang="en-US" i="1" dirty="0">
                            <a:latin typeface="Cambria Math"/>
                          </a:rPr>
                          <m:t>,</m:t>
                        </m:r>
                        <m:sSub>
                          <m:sSubPr>
                            <m:ctrlPr>
                              <a:rPr lang="en-US" i="1" dirty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 dirty="0">
                                <a:latin typeface="Cambria Math"/>
                              </a:rPr>
                              <m:t>𝐻</m:t>
                            </m:r>
                          </m:e>
                          <m:sub>
                            <m:r>
                              <a:rPr lang="en-US" i="1" dirty="0"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  <m:d>
                          <m:dPr>
                            <m:ctrlPr>
                              <a:rPr lang="en-US" i="1" dirty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i="1" dirty="0">
                                <a:latin typeface="Cambria Math"/>
                              </a:rPr>
                              <m:t>𝑥</m:t>
                            </m:r>
                          </m:e>
                        </m:d>
                      </m:sub>
                    </m:sSub>
                  </m:oMath>
                </a14:m>
                <a:r>
                  <a:rPr lang="en-US" dirty="0">
                    <a:latin typeface="Cambria Math"/>
                  </a:rPr>
                  <a:t>]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i="1" dirty="0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/>
                          </a:rPr>
                          <m:t>𝑓</m:t>
                        </m:r>
                      </m:e>
                      <m:sub>
                        <m:r>
                          <a:rPr lang="en-US" i="1" dirty="0">
                            <a:latin typeface="Cambria Math"/>
                          </a:rPr>
                          <m:t>𝑥</m:t>
                        </m:r>
                      </m:sub>
                    </m:sSub>
                  </m:oMath>
                </a14:m>
                <a:endParaRPr lang="en-US" dirty="0" smtClean="0">
                  <a:latin typeface="Cambria Math"/>
                </a:endParaRPr>
              </a:p>
              <a:p>
                <a:pPr marL="0" indent="0">
                  <a:buNone/>
                </a:pPr>
                <a:r>
                  <a:rPr lang="en-US" sz="2800" dirty="0">
                    <a:latin typeface="Cambria Math"/>
                  </a:rPr>
                  <a:t>E[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/>
                      </a:rPr>
                      <m:t>𝑟</m:t>
                    </m:r>
                    <m:d>
                      <m:dPr>
                        <m:ctrlPr>
                          <a:rPr lang="en-US" sz="28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800" i="1">
                            <a:latin typeface="Cambria Math"/>
                          </a:rPr>
                          <m:t>𝑥</m:t>
                        </m:r>
                      </m:e>
                    </m:d>
                    <m:sSub>
                      <m:sSubPr>
                        <m:ctrlPr>
                          <a:rPr lang="en-US" sz="28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/>
                          </a:rPr>
                          <m:t>𝐶</m:t>
                        </m:r>
                      </m:e>
                      <m:sub>
                        <m:r>
                          <a:rPr lang="en-US" sz="2800" i="1">
                            <a:latin typeface="Cambria Math"/>
                          </a:rPr>
                          <m:t>𝐻</m:t>
                        </m:r>
                        <m:r>
                          <a:rPr lang="en-US" sz="2800" i="1">
                            <a:latin typeface="Cambria Math"/>
                          </a:rPr>
                          <m:t>(</m:t>
                        </m:r>
                        <m:r>
                          <a:rPr lang="en-US" sz="2800" i="1">
                            <a:latin typeface="Cambria Math"/>
                          </a:rPr>
                          <m:t>𝑥</m:t>
                        </m:r>
                        <m:r>
                          <a:rPr lang="en-US" sz="2800" i="1">
                            <a:latin typeface="Cambria Math"/>
                          </a:rPr>
                          <m:t>)</m:t>
                        </m:r>
                      </m:sub>
                    </m:sSub>
                    <m:r>
                      <a:rPr lang="en-US" sz="2400" b="0" i="0" dirty="0" smtClean="0">
                        <a:latin typeface="Cambria Math"/>
                      </a:rPr>
                      <m:t>]=</m:t>
                    </m:r>
                    <m:r>
                      <m:rPr>
                        <m:sty m:val="p"/>
                      </m:rPr>
                      <a:rPr lang="en-US" sz="2400" b="0" i="0" dirty="0" smtClean="0">
                        <a:latin typeface="Cambria Math"/>
                      </a:rPr>
                      <m:t>E</m:t>
                    </m:r>
                    <m:r>
                      <a:rPr lang="en-US" sz="2400" b="0" i="0" dirty="0" smtClean="0">
                        <a:latin typeface="Cambria Math"/>
                      </a:rPr>
                      <m:t>[</m:t>
                    </m:r>
                    <m:sSub>
                      <m:sSubPr>
                        <m:ctrlPr>
                          <a:rPr lang="en-US" sz="2400" b="0" i="0" dirty="0" smtClean="0"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2400" b="0" i="0" dirty="0" smtClean="0">
                            <a:latin typeface="Cambria Math"/>
                          </a:rPr>
                          <m:t>f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2400" b="0" i="0" dirty="0" smtClean="0">
                            <a:latin typeface="Cambria Math"/>
                          </a:rPr>
                          <m:t>x</m:t>
                        </m:r>
                      </m:sub>
                    </m:sSub>
                    <m:r>
                      <a:rPr lang="en-US" sz="2400" b="0" i="0" dirty="0" smtClean="0">
                        <a:latin typeface="Cambria Math"/>
                      </a:rPr>
                      <m:t>+</m:t>
                    </m:r>
                    <m:nary>
                      <m:naryPr>
                        <m:chr m:val="∑"/>
                        <m:supHide m:val="on"/>
                        <m:ctrlPr>
                          <a:rPr lang="en-US" sz="2400" b="0" i="1" dirty="0" smtClean="0">
                            <a:latin typeface="Cambria Math"/>
                          </a:rPr>
                        </m:ctrlPr>
                      </m:naryPr>
                      <m:sub>
                        <m:r>
                          <a:rPr lang="en-US" sz="2400" b="0" i="1" dirty="0" smtClean="0">
                            <a:latin typeface="Cambria Math"/>
                          </a:rPr>
                          <m:t>𝑦</m:t>
                        </m:r>
                        <m:r>
                          <a:rPr lang="en-US" sz="2400" b="0" i="1" dirty="0" smtClean="0">
                            <a:latin typeface="Cambria Math"/>
                          </a:rPr>
                          <m:t>≠</m:t>
                        </m:r>
                        <m:r>
                          <a:rPr lang="en-US" sz="2400" b="0" i="1" dirty="0" smtClean="0">
                            <a:latin typeface="Cambria Math"/>
                          </a:rPr>
                          <m:t>𝑥</m:t>
                        </m:r>
                      </m:sub>
                      <m:sup/>
                      <m:e>
                        <m:r>
                          <a:rPr lang="en-US" sz="2400" b="0" i="1" dirty="0" smtClean="0">
                            <a:latin typeface="Cambria Math"/>
                          </a:rPr>
                          <m:t>𝑟</m:t>
                        </m:r>
                        <m:d>
                          <m:dPr>
                            <m:ctrlPr>
                              <a:rPr lang="en-US" sz="2400" b="0" i="1" dirty="0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400" b="0" i="1" dirty="0" smtClean="0">
                                <a:latin typeface="Cambria Math"/>
                              </a:rPr>
                              <m:t>𝑥</m:t>
                            </m:r>
                          </m:e>
                        </m:d>
                        <m:r>
                          <a:rPr lang="en-US" sz="2400" b="0" i="1" dirty="0" smtClean="0">
                            <a:latin typeface="Cambria Math"/>
                          </a:rPr>
                          <m:t>𝑟</m:t>
                        </m:r>
                        <m:d>
                          <m:dPr>
                            <m:ctrlPr>
                              <a:rPr lang="en-US" sz="2400" b="0" i="1" dirty="0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400" b="0" i="1" dirty="0" smtClean="0">
                                <a:latin typeface="Cambria Math"/>
                              </a:rPr>
                              <m:t>𝑦</m:t>
                            </m:r>
                          </m:e>
                        </m:d>
                        <m:r>
                          <a:rPr lang="en-US" sz="2400" b="0" i="1" dirty="0" smtClean="0">
                            <a:latin typeface="Cambria Math"/>
                          </a:rPr>
                          <m:t>𝑓</m:t>
                        </m:r>
                        <m:d>
                          <m:dPr>
                            <m:ctrlPr>
                              <a:rPr lang="en-US" sz="2400" b="0" i="1" dirty="0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400" b="0" i="1" dirty="0" smtClean="0">
                                <a:latin typeface="Cambria Math"/>
                              </a:rPr>
                              <m:t>𝑦</m:t>
                            </m:r>
                          </m:e>
                        </m:d>
                        <m:sSub>
                          <m:sSubPr>
                            <m:ctrlPr>
                              <a:rPr lang="en-US" sz="2400" b="0" i="1" dirty="0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400" b="0" i="1" dirty="0" smtClean="0">
                                <a:latin typeface="Cambria Math"/>
                              </a:rPr>
                              <m:t>𝑋</m:t>
                            </m:r>
                          </m:e>
                          <m:sub>
                            <m:r>
                              <a:rPr lang="en-US" sz="2400" b="0" i="1" dirty="0" smtClean="0">
                                <a:latin typeface="Cambria Math"/>
                              </a:rPr>
                              <m:t>𝑦</m:t>
                            </m:r>
                          </m:sub>
                        </m:sSub>
                      </m:e>
                    </m:nary>
                    <m:r>
                      <a:rPr lang="en-US" sz="2400" b="0" i="1" dirty="0" smtClean="0">
                        <a:latin typeface="Cambria Math"/>
                      </a:rPr>
                      <m:t> </m:t>
                    </m:r>
                    <m:r>
                      <a:rPr lang="en-US" sz="2400" b="0" i="0" dirty="0" smtClean="0">
                        <a:latin typeface="Cambria Math"/>
                      </a:rPr>
                      <m:t>]=</m:t>
                    </m:r>
                    <m:sSub>
                      <m:sSubPr>
                        <m:ctrlPr>
                          <a:rPr lang="en-US" sz="2400" i="1" dirty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i="1" dirty="0">
                            <a:latin typeface="Cambria Math"/>
                          </a:rPr>
                          <m:t>𝑓</m:t>
                        </m:r>
                      </m:e>
                      <m:sub>
                        <m:r>
                          <a:rPr lang="en-US" sz="2400" i="1" dirty="0">
                            <a:latin typeface="Cambria Math"/>
                          </a:rPr>
                          <m:t>𝑥</m:t>
                        </m:r>
                      </m:sub>
                    </m:sSub>
                  </m:oMath>
                </a14:m>
                <a:endParaRPr lang="en-US" sz="2800" dirty="0">
                  <a:latin typeface="Cambria Math"/>
                </a:endParaRPr>
              </a:p>
              <a:p>
                <a:r>
                  <a:rPr lang="en-US" dirty="0">
                    <a:solidFill>
                      <a:srgbClr val="0070C0"/>
                    </a:solidFill>
                    <a:latin typeface="Cambria Math"/>
                  </a:rPr>
                  <a:t>Lemma</a:t>
                </a:r>
                <a:r>
                  <a:rPr lang="en-US" dirty="0">
                    <a:latin typeface="Cambria Math"/>
                  </a:rPr>
                  <a:t>: Var</a:t>
                </a:r>
                <a:r>
                  <a:rPr lang="en-US" dirty="0">
                    <a:latin typeface="Cambria Math"/>
                  </a:rPr>
                  <a:t>[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/>
                          </a:rPr>
                          <m:t>𝑟</m:t>
                        </m:r>
                      </m:e>
                      <m:sub>
                        <m:r>
                          <a:rPr lang="en-US" i="1" dirty="0"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en-US" i="1" dirty="0">
                        <a:latin typeface="Cambria Math"/>
                      </a:rPr>
                      <m:t>(</m:t>
                    </m:r>
                    <m:r>
                      <a:rPr lang="en-US" i="1" dirty="0">
                        <a:latin typeface="Cambria Math"/>
                      </a:rPr>
                      <m:t>𝑥</m:t>
                    </m:r>
                    <m:r>
                      <a:rPr lang="en-US" i="1" dirty="0">
                        <a:latin typeface="Cambria Math"/>
                      </a:rPr>
                      <m:t>)</m:t>
                    </m:r>
                    <m:sSub>
                      <m:sSubPr>
                        <m:ctrlPr>
                          <a:rPr lang="en-US" i="1" dirty="0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/>
                          </a:rPr>
                          <m:t>𝑐</m:t>
                        </m:r>
                      </m:e>
                      <m:sub>
                        <m:r>
                          <a:rPr lang="en-US" i="1" dirty="0">
                            <a:latin typeface="Cambria Math"/>
                          </a:rPr>
                          <m:t>𝑖</m:t>
                        </m:r>
                        <m:r>
                          <a:rPr lang="en-US" i="1" dirty="0">
                            <a:latin typeface="Cambria Math"/>
                          </a:rPr>
                          <m:t>,</m:t>
                        </m:r>
                        <m:sSub>
                          <m:sSubPr>
                            <m:ctrlPr>
                              <a:rPr lang="en-US" i="1" dirty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 dirty="0">
                                <a:latin typeface="Cambria Math"/>
                              </a:rPr>
                              <m:t>𝐻</m:t>
                            </m:r>
                          </m:e>
                          <m:sub>
                            <m:r>
                              <a:rPr lang="en-US" i="1" dirty="0"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  <m:d>
                          <m:dPr>
                            <m:ctrlPr>
                              <a:rPr lang="en-US" i="1" dirty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i="1" dirty="0">
                                <a:latin typeface="Cambria Math"/>
                              </a:rPr>
                              <m:t>𝑥</m:t>
                            </m:r>
                          </m:e>
                        </m:d>
                      </m:sub>
                    </m:sSub>
                  </m:oMath>
                </a14:m>
                <a:r>
                  <a:rPr lang="en-US" dirty="0">
                    <a:latin typeface="Cambria Math"/>
                  </a:rPr>
                  <a:t>]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/>
                      </a:rPr>
                      <m:t>≤</m:t>
                    </m:r>
                    <m:f>
                      <m:fPr>
                        <m:ctrlPr>
                          <a:rPr lang="en-US" i="1" dirty="0"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i="1" dirty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 dirty="0">
                                <a:latin typeface="Cambria Math"/>
                              </a:rPr>
                              <m:t>𝐹</m:t>
                            </m:r>
                          </m:e>
                          <m:sub>
                            <m:r>
                              <a:rPr lang="en-US" i="1" dirty="0"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num>
                      <m:den>
                        <m:r>
                          <a:rPr lang="en-US" i="1" dirty="0">
                            <a:latin typeface="Cambria Math"/>
                          </a:rPr>
                          <m:t>𝑤</m:t>
                        </m:r>
                      </m:den>
                    </m:f>
                  </m:oMath>
                </a14:m>
                <a:endParaRPr lang="en-US" dirty="0" smtClean="0">
                  <a:latin typeface="Cambria Math"/>
                </a:endParaRPr>
              </a:p>
              <a:p>
                <a:pPr marL="0" indent="0">
                  <a:buNone/>
                </a:pPr>
                <a:r>
                  <a:rPr lang="en-US" dirty="0" err="1" smtClean="0">
                    <a:latin typeface="Cambria Math"/>
                  </a:rPr>
                  <a:t>Var</a:t>
                </a:r>
                <a:r>
                  <a:rPr lang="en-US" dirty="0" smtClean="0">
                    <a:latin typeface="Cambria Math"/>
                  </a:rPr>
                  <a:t>[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𝑟</m:t>
                    </m:r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</m:d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𝐶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𝐻</m:t>
                        </m:r>
                        <m:r>
                          <a:rPr lang="en-US" i="1">
                            <a:latin typeface="Cambria Math"/>
                          </a:rPr>
                          <m:t>(</m:t>
                        </m:r>
                        <m:r>
                          <a:rPr lang="en-US" i="1">
                            <a:latin typeface="Cambria Math"/>
                          </a:rPr>
                          <m:t>𝑥</m:t>
                        </m:r>
                        <m:r>
                          <a:rPr lang="en-US" i="1">
                            <a:latin typeface="Cambria Math"/>
                          </a:rPr>
                          <m:t>)</m:t>
                        </m:r>
                      </m:sub>
                    </m:sSub>
                  </m:oMath>
                </a14:m>
                <a:r>
                  <a:rPr lang="en-US" dirty="0" smtClean="0">
                    <a:latin typeface="Cambria Math"/>
                  </a:rPr>
                  <a:t>]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/>
                      </a:rPr>
                      <m:t>≤</m:t>
                    </m:r>
                    <m:r>
                      <a:rPr lang="en-US" b="0" i="1" dirty="0" smtClean="0">
                        <a:latin typeface="Cambria Math"/>
                      </a:rPr>
                      <m:t>𝐸</m:t>
                    </m:r>
                    <m:r>
                      <a:rPr lang="en-US" b="0" i="1" dirty="0" smtClean="0">
                        <a:latin typeface="Cambria Math"/>
                      </a:rPr>
                      <m:t>[(</m:t>
                    </m:r>
                    <m:sSup>
                      <m:sSupPr>
                        <m:ctrlPr>
                          <a:rPr lang="en-US" b="0" i="1" dirty="0" smtClean="0">
                            <a:latin typeface="Cambria Math"/>
                          </a:rPr>
                        </m:ctrlPr>
                      </m:sSupPr>
                      <m:e>
                        <m:nary>
                          <m:naryPr>
                            <m:chr m:val="∑"/>
                            <m:supHide m:val="on"/>
                            <m:ctrlPr>
                              <a:rPr lang="en-US" i="1">
                                <a:latin typeface="Cambria Math"/>
                              </a:rPr>
                            </m:ctrlPr>
                          </m:naryPr>
                          <m:sub>
                            <m:r>
                              <a:rPr lang="en-US" i="1">
                                <a:latin typeface="Cambria Math"/>
                              </a:rPr>
                              <m:t>𝑦</m:t>
                            </m:r>
                          </m:sub>
                          <m:sup/>
                          <m:e>
                            <m:r>
                              <a:rPr lang="en-US" i="1">
                                <a:latin typeface="Cambria Math"/>
                              </a:rPr>
                              <m:t>𝑟</m:t>
                            </m:r>
                            <m:d>
                              <m:dPr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𝑥</m:t>
                                </m:r>
                              </m:e>
                            </m:d>
                            <m:r>
                              <a:rPr lang="en-US" i="1">
                                <a:latin typeface="Cambria Math"/>
                              </a:rPr>
                              <m:t>𝑟</m:t>
                            </m:r>
                            <m:d>
                              <m:dPr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𝑦</m:t>
                                </m:r>
                              </m:e>
                            </m:d>
                            <m:sSub>
                              <m:sSubPr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𝑓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/>
                                  </a:rPr>
                                  <m:t>𝑦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𝑋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/>
                                  </a:rPr>
                                  <m:t>𝑦</m:t>
                                </m:r>
                              </m:sub>
                            </m:sSub>
                            <m:r>
                              <a:rPr lang="en-US" b="0" i="1" smtClean="0">
                                <a:latin typeface="Cambria Math"/>
                              </a:rPr>
                              <m:t>)</m:t>
                            </m:r>
                          </m:e>
                        </m:nary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dirty="0" smtClean="0">
                        <a:latin typeface="Cambria Math"/>
                      </a:rPr>
                      <m:t>]</m:t>
                    </m:r>
                  </m:oMath>
                </a14:m>
                <a:endParaRPr lang="en-US" dirty="0" smtClean="0">
                  <a:latin typeface="Cambria Math"/>
                </a:endParaRPr>
              </a:p>
              <a:p>
                <a:pPr marL="0" indent="0">
                  <a:buNone/>
                </a:pPr>
                <a:r>
                  <a:rPr lang="en-US" dirty="0">
                    <a:latin typeface="Cambria Math"/>
                  </a:rPr>
                  <a:t>=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/>
                      </a:rPr>
                      <m:t>𝐸</m:t>
                    </m:r>
                    <m:r>
                      <a:rPr lang="en-US" b="0" i="0" dirty="0" smtClean="0">
                        <a:latin typeface="Cambria Math"/>
                      </a:rPr>
                      <m:t>[</m:t>
                    </m:r>
                    <m:nary>
                      <m:naryPr>
                        <m:chr m:val="∑"/>
                        <m:supHide m:val="on"/>
                        <m:ctrlPr>
                          <a:rPr lang="en-US" b="0" i="1" dirty="0" smtClean="0">
                            <a:latin typeface="Cambria Math"/>
                          </a:rPr>
                        </m:ctrlPr>
                      </m:naryPr>
                      <m:sub>
                        <m:r>
                          <a:rPr lang="en-US" b="0" i="1" dirty="0" smtClean="0">
                            <a:latin typeface="Cambria Math"/>
                          </a:rPr>
                          <m:t>𝑦</m:t>
                        </m:r>
                      </m:sub>
                      <m:sup/>
                      <m:e>
                        <m:sSubSup>
                          <m:sSubSupPr>
                            <m:ctrlPr>
                              <a:rPr lang="en-US" b="0" i="1" dirty="0" smtClean="0">
                                <a:latin typeface="Cambria Math"/>
                              </a:rPr>
                            </m:ctrlPr>
                          </m:sSubSupPr>
                          <m:e>
                            <m:r>
                              <a:rPr lang="en-US" b="0" i="1" dirty="0" smtClean="0">
                                <a:latin typeface="Cambria Math"/>
                              </a:rPr>
                              <m:t>𝑓</m:t>
                            </m:r>
                          </m:e>
                          <m:sub>
                            <m:r>
                              <a:rPr lang="en-US" b="0" i="1" dirty="0" smtClean="0">
                                <a:latin typeface="Cambria Math"/>
                              </a:rPr>
                              <m:t>𝑦</m:t>
                            </m:r>
                          </m:sub>
                          <m:sup>
                            <m:r>
                              <a:rPr lang="en-US" b="0" i="1" dirty="0" smtClean="0">
                                <a:latin typeface="Cambria Math"/>
                              </a:rPr>
                              <m:t>2</m:t>
                            </m:r>
                          </m:sup>
                        </m:sSubSup>
                        <m:sSubSup>
                          <m:sSubSupPr>
                            <m:ctrlPr>
                              <a:rPr lang="en-US" b="0" i="1" dirty="0" smtClean="0">
                                <a:latin typeface="Cambria Math"/>
                              </a:rPr>
                            </m:ctrlPr>
                          </m:sSubSupPr>
                          <m:e>
                            <m:r>
                              <a:rPr lang="en-US" b="0" i="1" dirty="0" smtClean="0">
                                <a:latin typeface="Cambria Math"/>
                              </a:rPr>
                              <m:t>𝑋</m:t>
                            </m:r>
                          </m:e>
                          <m:sub>
                            <m:r>
                              <a:rPr lang="en-US" b="0" i="1" dirty="0" smtClean="0">
                                <a:latin typeface="Cambria Math"/>
                              </a:rPr>
                              <m:t>𝑦</m:t>
                            </m:r>
                          </m:sub>
                          <m:sup>
                            <m:r>
                              <a:rPr lang="en-US" b="0" i="1" dirty="0" smtClean="0">
                                <a:latin typeface="Cambria Math"/>
                              </a:rPr>
                              <m:t>2</m:t>
                            </m:r>
                          </m:sup>
                        </m:sSubSup>
                      </m:e>
                    </m:nary>
                    <m:r>
                      <a:rPr lang="en-US" b="0" i="1" dirty="0" smtClean="0">
                        <a:latin typeface="Cambria Math"/>
                      </a:rPr>
                      <m:t>+ </m:t>
                    </m:r>
                    <m:r>
                      <a:rPr lang="en-US" i="1" dirty="0">
                        <a:latin typeface="Cambria Math"/>
                      </a:rPr>
                      <m:t>(</m:t>
                    </m:r>
                    <m:sSup>
                      <m:sSupPr>
                        <m:ctrlPr>
                          <a:rPr lang="en-US" i="1" dirty="0">
                            <a:latin typeface="Cambria Math"/>
                          </a:rPr>
                        </m:ctrlPr>
                      </m:sSupPr>
                      <m:e>
                        <m:nary>
                          <m:naryPr>
                            <m:chr m:val="∑"/>
                            <m:supHide m:val="on"/>
                            <m:ctrlPr>
                              <a:rPr lang="en-US" i="1">
                                <a:latin typeface="Cambria Math"/>
                              </a:rPr>
                            </m:ctrlPr>
                          </m:naryPr>
                          <m:sub>
                            <m:r>
                              <a:rPr lang="en-US" i="1">
                                <a:latin typeface="Cambria Math"/>
                              </a:rPr>
                              <m:t>𝑦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≠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𝑧</m:t>
                            </m:r>
                          </m:sub>
                          <m:sup/>
                          <m:e>
                            <m:r>
                              <a:rPr lang="en-US" i="1">
                                <a:latin typeface="Cambria Math"/>
                              </a:rPr>
                              <m:t>𝑟</m:t>
                            </m:r>
                            <m:d>
                              <m:dPr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𝑦</m:t>
                                </m:r>
                              </m:e>
                            </m:d>
                            <m:r>
                              <a:rPr lang="en-US" i="1">
                                <a:latin typeface="Cambria Math"/>
                              </a:rPr>
                              <m:t>𝑟</m:t>
                            </m:r>
                            <m:d>
                              <m:dPr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𝑧</m:t>
                                </m:r>
                              </m:e>
                            </m:d>
                            <m:sSub>
                              <m:sSubPr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𝑓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/>
                                  </a:rPr>
                                  <m:t>𝑦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en-US" b="0" i="1" smtClean="0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𝑓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/>
                                  </a:rPr>
                                  <m:t>𝑧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𝑋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/>
                                  </a:rPr>
                                  <m:t>𝑦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en-US" b="0" i="1" smtClean="0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𝑋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/>
                                  </a:rPr>
                                  <m:t>𝑧</m:t>
                                </m:r>
                              </m:sub>
                            </m:sSub>
                            <m:r>
                              <a:rPr lang="en-US" i="1">
                                <a:latin typeface="Cambria Math"/>
                              </a:rPr>
                              <m:t>)</m:t>
                            </m:r>
                          </m:e>
                        </m:nary>
                      </m:e>
                      <m:sup/>
                    </m:sSup>
                  </m:oMath>
                </a14:m>
                <a:r>
                  <a:rPr lang="en-US" dirty="0" smtClean="0">
                    <a:latin typeface="Cambria Math"/>
                  </a:rPr>
                  <a:t>] </a:t>
                </a:r>
                <a14:m>
                  <m:oMath xmlns:m="http://schemas.openxmlformats.org/officeDocument/2006/math">
                    <m:r>
                      <a:rPr lang="en-US" b="0" i="0" dirty="0" smtClean="0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b="0" i="1" dirty="0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/>
                          </a:rPr>
                          <m:t>𝐹</m:t>
                        </m:r>
                      </m:e>
                      <m:sub>
                        <m:r>
                          <a:rPr lang="en-US" b="0" i="1" dirty="0" smtClean="0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b="0" i="1" dirty="0" smtClean="0">
                        <a:latin typeface="Cambria Math"/>
                      </a:rPr>
                      <m:t>/</m:t>
                    </m:r>
                    <m:r>
                      <a:rPr lang="en-US" b="0" i="1" dirty="0" smtClean="0">
                        <a:latin typeface="Cambria Math"/>
                      </a:rPr>
                      <m:t>𝑤</m:t>
                    </m:r>
                  </m:oMath>
                </a14:m>
                <a:endParaRPr lang="en-US" dirty="0">
                  <a:latin typeface="Cambria Math"/>
                </a:endParaRPr>
              </a:p>
              <a:p>
                <a:pPr marL="0" indent="0">
                  <a:buNone/>
                </a:pPr>
                <a:endParaRPr lang="en-US" dirty="0">
                  <a:latin typeface="Cambria Math"/>
                </a:endParaRPr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534400" cy="5105400"/>
              </a:xfrm>
              <a:blipFill rotWithShape="1">
                <a:blip r:embed="rId2"/>
                <a:stretch>
                  <a:fillRect l="-1643" t="-31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684936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1826</Words>
  <Application>Microsoft Office PowerPoint</Application>
  <PresentationFormat>On-screen Show (4:3)</PresentationFormat>
  <Paragraphs>84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CIS 700:  “algorithms for Big Data”</vt:lpstr>
      <vt:lpstr>ℓ_0-sampling</vt:lpstr>
      <vt:lpstr>Proof of Lemma</vt:lpstr>
      <vt:lpstr>Sparse Recovery</vt:lpstr>
      <vt:lpstr>Count-Min Revisited</vt:lpstr>
      <vt:lpstr>Sparse Recovery Algorithm</vt:lpstr>
      <vt:lpstr> |(|g ̃-f|)|_1≤(1+3 ϵ)Err^k (f) </vt:lpstr>
      <vt:lpstr>Count Sketch [Charikar, Chen, Farach-Colton]</vt:lpstr>
      <vt:lpstr>Count Sketch Analysis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CIS 700:  “algorithms for Big Data”</dc:title>
  <dc:creator>Grigory</dc:creator>
  <cp:lastModifiedBy>Grigory</cp:lastModifiedBy>
  <cp:revision>6</cp:revision>
  <dcterms:created xsi:type="dcterms:W3CDTF">2015-09-23T13:10:38Z</dcterms:created>
  <dcterms:modified xsi:type="dcterms:W3CDTF">2015-09-23T14:26:20Z</dcterms:modified>
</cp:coreProperties>
</file>