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0" r:id="rId15"/>
    <p:sldId id="261" r:id="rId16"/>
    <p:sldId id="262" r:id="rId17"/>
    <p:sldId id="263" r:id="rId18"/>
    <p:sldId id="289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0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8004-1317-4732-9894-3EA6D067D2D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E007-01C2-4BAD-9109-3814E0E9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ites.google.com/site/countminsketch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93944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Lecture 2: Streaming</a:t>
            </a:r>
            <a:endParaRPr 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396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5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we can make this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852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4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if I want the probability of error to be really small,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Same </a:t>
                </a:r>
                <a:r>
                  <a:rPr lang="en-US" dirty="0" err="1"/>
                  <a:t>Chebyshev</a:t>
                </a:r>
                <a:r>
                  <a:rPr lang="en-US" dirty="0"/>
                  <a:t>-based analysis: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times independently </a:t>
                </a:r>
                <a:r>
                  <a:rPr lang="en-US" dirty="0"/>
                  <a:t>in parallel and output the median answer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Total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  <a:blipFill rotWithShape="1">
                <a:blip r:embed="rId2"/>
                <a:stretch>
                  <a:fillRect l="-1630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5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independently in parallel and output the median </a:t>
                </a:r>
                <a:r>
                  <a:rPr lang="en-US" dirty="0" smtClean="0"/>
                  <a:t>answer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𝑚𝑒𝑑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𝑚𝑒𝑑𝑖𝑎𝑛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computed as before: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Maintain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 for each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 1 independently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333" r="-1407" b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Final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𝑚𝑒𝑑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an indicator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for the event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 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trial.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𝑚𝑒𝑑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9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={1, 2, …, </m:t>
                    </m:r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e.g.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585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3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Approximate Median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(all distinct) 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=|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 median,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</a:t>
                </a:r>
                <a:r>
                  <a:rPr lang="en-US" dirty="0" smtClean="0"/>
                  <a:t>Can we approximate the value of the median with additive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 time?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Return the median of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taken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(with replacement).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Approximate Median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 median,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Return the median of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taken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(with replacement).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 this algorithm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-median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571" t="-1434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9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Approximate Median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into 3 groups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fact</a:t>
                </a:r>
                <a:r>
                  <a:rPr lang="en-US" dirty="0" smtClean="0"/>
                  <a:t>: If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elements from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dirty="0" smtClean="0"/>
                  <a:t> are in sample then its median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sample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and 0 otherwise.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b="1" i="1">
                                <a:latin typeface="Cambria Math"/>
                              </a:rPr>
                              <m:t>𝑿</m:t>
                            </m:r>
                          </m:e>
                        </m:nary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dirty="0" smtClean="0"/>
                  <a:t> + union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2"/>
                <a:stretch>
                  <a:fillRect l="-1037" t="-2000" r="-1407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7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={1, 2, …, </m:t>
                    </m:r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e.g.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=〈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6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AMS Sampling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∈[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for an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Estimator: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𝑱</m:t>
                    </m:r>
                  </m:oMath>
                </a14:m>
                <a:r>
                  <a:rPr lang="en-US" dirty="0" smtClean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compute: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𝑱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 −1))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𝑱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333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Recap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(Markov)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(and non-negative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Chebyshev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Chernoff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independent and identically distributed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r.vs</a:t>
                </a:r>
                <a:r>
                  <a:rPr lang="en-US" dirty="0" smtClean="0"/>
                  <a:t> with range [0, c] and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. 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𝛿𝜇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1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Frequency Moments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∈{0,1,2,…}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 # number of distinct elements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 # elements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“Gini index”, “surprise index”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  <a:blipFill rotWithShape="1">
                <a:blip r:embed="rId2"/>
                <a:stretch>
                  <a:fillRect l="-1544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Frequency Moments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44555"/>
                <a:ext cx="89154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∈{0,1,2,…}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AMS estimator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times and take average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 smtClean="0"/>
                  <a:t>. 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𝑚𝑘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44555"/>
                <a:ext cx="8915400" cy="5181600"/>
              </a:xfrm>
              <a:blipFill rotWithShape="1">
                <a:blip r:embed="rId2"/>
                <a:stretch>
                  <a:fillRect l="-1367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Result: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𝑚𝑘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memory suffices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-approximation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Question: What if 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we can use probabilistic guessing (similar to Morris’s algorithm), replacing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4525963"/>
              </a:xfrm>
              <a:blipFill rotWithShape="1">
                <a:blip r:embed="rId2"/>
                <a:stretch>
                  <a:fillRect l="-1356" t="-350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dirty="0" smtClean="0"/>
                  <a:t>Hint: worst-case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 Use convexity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  <a:blipFill rotWithShape="1">
                <a:blip r:embed="rId2"/>
                <a:stretch>
                  <a:fillRect l="-1085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Case </a:t>
                </a:r>
                <a:r>
                  <a:rPr lang="en-US" dirty="0"/>
                  <a:t>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  <a:blipFill rotWithShape="1">
                <a:blip r:embed="rId2"/>
                <a:stretch>
                  <a:fillRect l="-149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3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Hash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5486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Definition: </a:t>
                </a:r>
                <a:r>
                  <a:rPr lang="en-US" dirty="0" smtClean="0"/>
                  <a:t>A family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independent if for any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0,…,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0,…,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for prime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:0≤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independent family of hash functions.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5486400"/>
              </a:xfrm>
              <a:blipFill rotWithShape="1">
                <a:blip r:embed="rId2"/>
                <a:stretch>
                  <a:fillRect l="-13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2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Sketches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Sketching algorithm: picks a random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Can be incrementally updated: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We have a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𝑍𝑓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arrives, new frequencies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Updating the sketch: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(i-th column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)</a:t>
                </a:r>
                <a:endParaRPr lang="en-US" b="0" dirty="0" smtClean="0"/>
              </a:p>
              <a:p>
                <a:r>
                  <a:rPr lang="en-US" dirty="0" smtClean="0"/>
                  <a:t>Need to choose random matrices carefully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576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-approximation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where entries of each row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-wise independent and rows are independent</a:t>
                </a:r>
              </a:p>
              <a:p>
                <a:pPr lvl="1"/>
                <a:r>
                  <a:rPr lang="en-US" dirty="0" smtClean="0"/>
                  <a:t>Don’t store the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4-wise independent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average squared entries “appropriately”</a:t>
                </a:r>
              </a:p>
              <a:p>
                <a:r>
                  <a:rPr lang="en-US" dirty="0" smtClean="0"/>
                  <a:t>Analysis: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be any entry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Lemma: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Lemma: Var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≤2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481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6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Expectaton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be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We used 2-wise independence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3"/>
                <a:stretch>
                  <a:fillRect l="-1037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Variance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</a:rPr>
                        <m:t>]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+4 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+24 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+4 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24 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≤2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𝔼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by 4-wise independence 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3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This week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Approximate counting (Morris’s alg.) continued </a:t>
            </a:r>
          </a:p>
          <a:p>
            <a:r>
              <a:rPr lang="en-US" dirty="0" smtClean="0"/>
              <a:t>Approximate Median</a:t>
            </a:r>
          </a:p>
          <a:p>
            <a:r>
              <a:rPr lang="en-US" dirty="0" err="1" smtClean="0"/>
              <a:t>Alon</a:t>
            </a:r>
            <a:r>
              <a:rPr lang="en-US" dirty="0" smtClean="0"/>
              <a:t>-Mathias-</a:t>
            </a:r>
            <a:r>
              <a:rPr lang="en-US" dirty="0" err="1" smtClean="0"/>
              <a:t>Szegedy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Frequency Moments</a:t>
            </a:r>
          </a:p>
          <a:p>
            <a:r>
              <a:rPr lang="en-US" dirty="0" smtClean="0"/>
              <a:t>Distinct Elements</a:t>
            </a:r>
          </a:p>
          <a:p>
            <a:r>
              <a:rPr lang="en-US" dirty="0" smtClean="0"/>
              <a:t>Count-Min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Distinct Elements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Simplified:</a:t>
                </a:r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distinguish: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Original problem reduces by trying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values of 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8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Distinct Elements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Simplified:</a:t>
                </a:r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distinguish: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Choose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of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zero,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Choose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of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zero,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Analysis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gives correctness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  <a:blipFill rotWithShape="1">
                <a:blip r:embed="rId3"/>
                <a:stretch>
                  <a:fillRect l="-1415" t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9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Analysis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large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small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18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7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hlinkClick r:id="rId2"/>
                  </a:rPr>
                  <a:t>https</a:t>
                </a:r>
                <a:r>
                  <a:rPr lang="en-US" dirty="0">
                    <a:hlinkClick r:id="rId2"/>
                  </a:rPr>
                  <a:t>://sites.google.com/site/countminsketch/</a:t>
                </a:r>
                <a:endParaRPr lang="en-US" dirty="0" smtClean="0"/>
              </a:p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={1, 2, …, </m:t>
                    </m:r>
                    <m:r>
                      <a:rPr lang="en-US" b="1" i="1" dirty="0"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e.g</a:t>
                </a:r>
                <a:r>
                  <a:rPr lang="en-US" dirty="0" smtClean="0"/>
                  <a:t>.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Problems: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Point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Quantile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Query: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find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481" t="-3152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2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independent hash functions</a:t>
                </a:r>
              </a:p>
              <a:p>
                <a:r>
                  <a:rPr lang="en-US" dirty="0" smtClean="0"/>
                  <a:t>We maintain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counters with values: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=#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in the stream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455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4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0 otherwise: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independence: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By Markov inequality,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982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7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</a:t>
            </a:r>
            <a:r>
              <a:rPr lang="en-US" dirty="0">
                <a:solidFill>
                  <a:srgbClr val="0070C0"/>
                </a:solidFill>
              </a:rPr>
              <a:t>Sketch: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independent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𝑎𝑙𝑙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With prob.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1, 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CountMin</a:t>
                </a:r>
                <a:r>
                  <a:rPr lang="en-US" dirty="0" smtClean="0"/>
                  <a:t> estimates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with total memory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`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2"/>
                <a:stretch>
                  <a:fillRect l="-1415" t="-269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Dyadic Intervals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partitions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5,6,7,8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…,{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−3,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−1,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</a:rPr>
                            <m:t>={{1, 2,3,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}}</m:t>
                          </m:r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 </a:t>
                </a:r>
                <a:r>
                  <a:rPr lang="en-US" dirty="0" smtClean="0"/>
                  <a:t>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written as a disjoint union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such intervals.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=256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48,107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48,48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49,64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65,96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97,104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105,106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107,107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286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 median: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Morris’s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:r>
                  <a:rPr lang="en-US" b="1" dirty="0"/>
                  <a:t>Very hard, “Count the number of </a:t>
                </a:r>
                <a:r>
                  <a:rPr lang="en-US" b="1" dirty="0" smtClean="0"/>
                  <a:t>items”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What is the total number of </a:t>
                </a:r>
                <a:r>
                  <a:rPr lang="en-US" dirty="0" smtClean="0"/>
                  <a:t>items </a:t>
                </a:r>
                <a:r>
                  <a:rPr lang="en-US" dirty="0"/>
                  <a:t>up to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space and can be completely wrong with some small probability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Count-Min sketches,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we have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be decomposition: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]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Hence,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≤2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≥1 −2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161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Count-Min: Heavy Hitters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/>
                  <a:t> find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no elements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≤(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Consider binary tree whose leaves are [n] and associate internal nodes with intervals corresponding to descendant leaves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Compute Count-Min sketches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Level-by-level from root, mark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marked nodes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Return all marked leaves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Finds heavy-hitters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steps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912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8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</a:t>
                </a:r>
              </a:p>
              <a:p>
                <a:r>
                  <a:rPr lang="en-US" dirty="0" smtClean="0"/>
                  <a:t>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When the stream is over,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7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Let the value after seeing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items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= 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704" t="-2320" r="-222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4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]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US" b="0" i="0" dirty="0" smtClean="0"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+ </m:t>
                      </m:r>
                      <m:r>
                        <m:rPr>
                          <m:nor/>
                        </m:rPr>
                        <a:rPr lang="en-US" dirty="0"/>
                        <m:t>3(</m:t>
                      </m:r>
                      <m:r>
                        <m:rPr>
                          <m:nor/>
                        </m:rPr>
                        <a:rPr lang="en-US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 − 1)/2  + 1 + 3</m:t>
                      </m:r>
                      <m:r>
                        <m:rPr>
                          <m:nor/>
                        </m:rPr>
                        <a:rPr lang="en-US" dirty="0"/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185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7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Is this good?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1 </a:t>
                </a:r>
                <a:r>
                  <a:rPr lang="en-US" dirty="0" smtClean="0"/>
                  <a:t>independently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704" t="-238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9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5392</Words>
  <Application>Microsoft Office PowerPoint</Application>
  <PresentationFormat>On-screen Show (4:3)</PresentationFormat>
  <Paragraphs>296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CIS 700:  “algorithms for Big Data”</vt:lpstr>
      <vt:lpstr>Recap</vt:lpstr>
      <vt:lpstr>This week</vt:lpstr>
      <vt:lpstr>Morris’s Algorithm</vt:lpstr>
      <vt:lpstr>Morris’s Algorithm: Alpha-version </vt:lpstr>
      <vt:lpstr>Morris’s Algorithm: Alpha-version </vt:lpstr>
      <vt:lpstr>Morris’s Algorithm: Alpha-version </vt:lpstr>
      <vt:lpstr>Morris’s Algorithm: Alpha-version </vt:lpstr>
      <vt:lpstr>Morris’s Algorithm: Beta-version </vt:lpstr>
      <vt:lpstr>Morris’s Algorithm: Beta-version </vt:lpstr>
      <vt:lpstr>Morris’s Algorithm: Final</vt:lpstr>
      <vt:lpstr>Morris’s Algorithm: Final</vt:lpstr>
      <vt:lpstr>Morris’s Algorithm: Final Analysis</vt:lpstr>
      <vt:lpstr>Data Streams</vt:lpstr>
      <vt:lpstr>Approximate Median</vt:lpstr>
      <vt:lpstr>Approximate Median</vt:lpstr>
      <vt:lpstr>Approximate Median</vt:lpstr>
      <vt:lpstr>Data Streams</vt:lpstr>
      <vt:lpstr>AMS Sampling</vt:lpstr>
      <vt:lpstr>Frequency Moments</vt:lpstr>
      <vt:lpstr>Frequency Moments</vt:lpstr>
      <vt:lpstr>Frequency Moments</vt:lpstr>
      <vt:lpstr>Frequency Moments</vt:lpstr>
      <vt:lpstr>Frequency Moments</vt:lpstr>
      <vt:lpstr>Hash Functions</vt:lpstr>
      <vt:lpstr>Linear Sketches</vt:lpstr>
      <vt:lpstr>F_2</vt:lpstr>
      <vt:lpstr>F_2:Expectaton</vt:lpstr>
      <vt:lpstr>F_2:Variance</vt:lpstr>
      <vt:lpstr>F_0: Distinct Elements </vt:lpstr>
      <vt:lpstr>F_0: Distinct Elements </vt:lpstr>
      <vt:lpstr>F_0&gt;(1+ϵ)T vs. F_0&lt;(1 -ϵ)T</vt:lpstr>
      <vt:lpstr>F_0&gt;(1+ϵ)T vs. F_0&lt;(1 -ϵ)T</vt:lpstr>
      <vt:lpstr>Count-Min Sketch</vt:lpstr>
      <vt:lpstr>Count-Min Sketch: Construction</vt:lpstr>
      <vt:lpstr>Count-Min Sketch: Analysis</vt:lpstr>
      <vt:lpstr>Count-Min Sketch: Analysis</vt:lpstr>
      <vt:lpstr>Dyadic Intervals</vt:lpstr>
      <vt:lpstr>Count-Min: Range Queries and Quantiles</vt:lpstr>
      <vt:lpstr>Count-Min: Range Queries and Quantiles</vt:lpstr>
      <vt:lpstr>Count-Min: Heavy Hitters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13</cp:revision>
  <dcterms:created xsi:type="dcterms:W3CDTF">2015-08-31T13:02:14Z</dcterms:created>
  <dcterms:modified xsi:type="dcterms:W3CDTF">2015-09-09T14:15:21Z</dcterms:modified>
</cp:coreProperties>
</file>