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6" r:id="rId15"/>
    <p:sldId id="268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0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6733-6C3F-4744-80D4-E4BC0CB49D3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3DCA-D0EB-4484-B170-EA2D06D22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data-science-class.html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CSCI B609: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“Foundations of Data Science”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774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Lecture </a:t>
            </a:r>
            <a:r>
              <a:rPr lang="en-US" sz="4400" b="1" dirty="0" smtClean="0"/>
              <a:t>13/14: Gradient Descent, Boosting and Learning from Experts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25208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3"/>
              </a:rPr>
              <a:t>http://grigory.us/data-science-class.html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Stochastic Gradient Descent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(Expected gradient oracle):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Example: for SVM pick randomly one term from the loss function.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gradient returned at step i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be the function used in the 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step of OGD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minimizer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Stochastic Gradient Descent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7630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Thm. </a:t>
                </a:r>
                <a:r>
                  <a:rPr lang="en-US" dirty="0" smtClean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is an upper bound of any gradient output by oracle.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dirty="0" smtClean="0"/>
                  <a:t> (convexity)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0" smtClean="0">
                              <a:latin typeface="Cambria Math"/>
                            </a:rPr>
                            <m:t>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[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dirty="0" smtClean="0"/>
                  <a:t> (grad. oracle)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en-US" dirty="0" smtClean="0"/>
                  <a:t>[] = regret of OGD ,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763000" cy="5486400"/>
              </a:xfrm>
              <a:blipFill rotWithShape="1">
                <a:blip r:embed="rId2"/>
                <a:stretch>
                  <a:fillRect l="-1183" t="-1222" r="-146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8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VC-dim of combinations of concepts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915400" cy="5486400"/>
              </a:xfrm>
            </p:spPr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concepts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+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𝑐𝑜𝑚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dirty="0" smtClean="0"/>
                  <a:t>Ex: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= lin. separators,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𝐴𝑁𝐷</m:t>
                    </m:r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𝑀𝑎𝑗𝑜𝑟𝑖𝑡𝑦</m:t>
                    </m:r>
                  </m:oMath>
                </a14:m>
                <a:endParaRPr lang="en-US" b="0" dirty="0" smtClean="0"/>
              </a:p>
              <a:p>
                <a:pPr/>
                <a:r>
                  <a:rPr lang="en-US" dirty="0" smtClean="0"/>
                  <a:t>For a concept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+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𝐶𝑂𝑀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latin typeface="Cambria Math"/>
                        </a:rPr>
                        <m:t>𝑐𝑜𝑚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/>
                <a:r>
                  <a:rPr lang="en-US" b="1" dirty="0" err="1" smtClean="0"/>
                  <a:t>Lem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b="0" dirty="0" smtClean="0"/>
                  <a:t>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𝐶𝑂𝑀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/>
                <a:endParaRPr lang="en-US" dirty="0" smtClean="0"/>
              </a:p>
              <a:p>
                <a:pPr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915400" cy="5486400"/>
              </a:xfrm>
              <a:blipFill rotWithShape="1">
                <a:blip r:embed="rId2"/>
                <a:stretch>
                  <a:fillRect l="-157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5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VC-dim of combinations of concepts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Lem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dirty="0" smtClean="0"/>
                  <a:t>-dim(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𝑉𝐶</m:t>
                    </m:r>
                  </m:oMath>
                </a14:m>
                <a:r>
                  <a:rPr lang="en-US" b="0" dirty="0" smtClean="0"/>
                  <a:t>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𝐶𝑂𝑀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𝑉𝐶</m:t>
                    </m:r>
                    <m:r>
                      <m:rPr>
                        <m:nor/>
                      </m:rPr>
                      <a:rPr lang="en-US" b="0" dirty="0" smtClean="0"/>
                      <m:t>-</m:t>
                    </m:r>
                    <m:r>
                      <m:rPr>
                        <m:nor/>
                      </m:rPr>
                      <a:rPr lang="en-US" b="0" dirty="0" smtClean="0"/>
                      <m:t>dim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𝐶𝑂𝑀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shattered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𝐶𝑂𝑀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Sauer’s lemma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ways of labeling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labeling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𝐶𝑂𝑀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determined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labelings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≤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 smtClean="0"/>
                  <a:t> labelings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≤2</m:t>
                    </m:r>
                    <m:r>
                      <a:rPr lang="en-US" b="1" i="1" dirty="0" smtClean="0"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544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Back to the batch setting</a:t>
            </a:r>
            <a:endParaRPr lang="en-US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</p:spPr>
            <p:txBody>
              <a:bodyPr/>
              <a:lstStyle/>
              <a:p>
                <a:r>
                  <a:rPr lang="en-US" dirty="0" smtClean="0"/>
                  <a:t>Classification problem</a:t>
                </a:r>
              </a:p>
              <a:p>
                <a:pPr lvl="1"/>
                <a:r>
                  <a:rPr lang="en-US" dirty="0" smtClean="0"/>
                  <a:t>Instance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 smtClean="0"/>
                  <a:t> (feature vectors)</a:t>
                </a:r>
              </a:p>
              <a:p>
                <a:pPr lvl="1"/>
                <a:r>
                  <a:rPr lang="en-US" dirty="0" smtClean="0"/>
                  <a:t>Classification: come up with a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Formalization:</a:t>
                </a:r>
              </a:p>
              <a:p>
                <a:pPr lvl="1"/>
                <a:r>
                  <a:rPr lang="en-US" dirty="0" smtClean="0"/>
                  <a:t>Assume there is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= “target concept” (set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of positive instances)</a:t>
                </a:r>
              </a:p>
              <a:p>
                <a:pPr lvl="1"/>
                <a:r>
                  <a:rPr lang="en-US" dirty="0" smtClean="0"/>
                  <a:t>Given labeled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produce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Goal: </a:t>
                </a:r>
                <a:r>
                  <a:rPr lang="en-US" dirty="0" smtClean="0"/>
                  <a:t>have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agree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over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dirty="0" smtClean="0"/>
                  <a:t> = “true” or “generalization” error</a:t>
                </a:r>
              </a:p>
              <a:p>
                <a:pPr lvl="1"/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  <a:blipFill rotWithShape="1">
                <a:blip r:embed="rId2"/>
                <a:stretch>
                  <a:fillRect l="-1517" t="-1444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9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Boosting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</p:spPr>
            <p:txBody>
              <a:bodyPr/>
              <a:lstStyle/>
              <a:p>
                <a:r>
                  <a:rPr lang="en-US" b="1" dirty="0" smtClean="0"/>
                  <a:t>Strong learner</a:t>
                </a:r>
                <a:r>
                  <a:rPr lang="en-US" dirty="0" smtClean="0"/>
                  <a:t>: succeeds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≥1 −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Weak learner</a:t>
                </a:r>
                <a:r>
                  <a:rPr lang="en-US" dirty="0" smtClean="0"/>
                  <a:t>: succeeds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Boosting (informal): </a:t>
                </a:r>
                <a:r>
                  <a:rPr lang="en-US" dirty="0" smtClean="0"/>
                  <a:t>weak learner that works under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strong learner</a:t>
                </a:r>
              </a:p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run weak leaner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on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under </a:t>
                </a:r>
                <a:r>
                  <a:rPr lang="en-US" u="sng" dirty="0" err="1" smtClean="0"/>
                  <a:t>reweightings</a:t>
                </a:r>
                <a:r>
                  <a:rPr lang="en-US" dirty="0" smtClean="0"/>
                  <a:t> focusing on misclassified examples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  <a:blipFill rotWithShape="1">
                <a:blip r:embed="rId2"/>
                <a:stretch>
                  <a:fillRect l="-1557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9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Boosting (cont.)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3000" dirty="0" smtClean="0"/>
                  <a:t> = class of hypothesis produced by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US" sz="3000" dirty="0"/>
              </a:p>
              <a:p>
                <a:r>
                  <a:rPr lang="en-US" sz="3000" dirty="0" smtClean="0"/>
                  <a:t>Apply majority rule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∼</m:t>
                    </m:r>
                    <m:r>
                      <a:rPr lang="en-US" sz="30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3000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sz="3000" dirty="0" smtClean="0"/>
                  <a:t>VC-dim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en-US" sz="3000" dirty="0" smtClean="0"/>
                      <m:t>VC</m:t>
                    </m:r>
                    <m:r>
                      <m:rPr>
                        <m:nor/>
                      </m:rPr>
                      <a:rPr lang="en-US" sz="3000" dirty="0" smtClean="0"/>
                      <m:t>-</m:t>
                    </m:r>
                    <m:r>
                      <m:rPr>
                        <m:nor/>
                      </m:rPr>
                      <a:rPr lang="en-US" sz="3000" dirty="0" smtClean="0"/>
                      <m:t>dim</m:t>
                    </m:r>
                    <m:d>
                      <m:d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000" dirty="0" smtClean="0"/>
                          <m:t>VC</m:t>
                        </m:r>
                        <m:r>
                          <m:rPr>
                            <m:nor/>
                          </m:rPr>
                          <a:rPr lang="en-US" sz="300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sz="3000" dirty="0" smtClean="0"/>
                          <m:t>dim</m:t>
                        </m:r>
                        <m:d>
                          <m:dPr>
                            <m:ctrlPr>
                              <a:rPr lang="en-US" sz="30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sz="3000" b="0" i="1" dirty="0" smtClean="0">
                        <a:latin typeface="Cambria Math"/>
                      </a:rPr>
                      <m:t>)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Algorithm:</a:t>
                </a:r>
              </a:p>
              <a:p>
                <a:r>
                  <a:rPr lang="en-US" sz="3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𝑆</m:t>
                    </m:r>
                    <m:r>
                      <a:rPr lang="en-US" sz="3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3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</a:rPr>
                      <m:t>𝒘</m:t>
                    </m:r>
                    <m:r>
                      <a:rPr lang="en-US" sz="3000" b="1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3000" b="1" dirty="0" smtClean="0"/>
              </a:p>
              <a:p>
                <a:r>
                  <a:rPr lang="en-US" sz="3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</a:rPr>
                      <m:t>=1,…, </m:t>
                    </m:r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000" b="1" dirty="0" smtClean="0"/>
                  <a:t> </a:t>
                </a:r>
                <a:r>
                  <a:rPr lang="en-US" sz="3000" dirty="0" smtClean="0"/>
                  <a:t>do:</a:t>
                </a:r>
              </a:p>
              <a:p>
                <a:pPr lvl="1"/>
                <a:r>
                  <a:rPr lang="en-US" sz="2600" dirty="0" smtClean="0"/>
                  <a:t>Call weak learner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/>
                          </a:rPr>
                          <m:t>𝒘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600" b="0" dirty="0" smtClean="0"/>
                  <a:t>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pPr lvl="1"/>
                <a:r>
                  <a:rPr lang="en-US" sz="2600" dirty="0" smtClean="0"/>
                  <a:t>For misclassified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 smtClean="0"/>
                  <a:t> multiply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b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𝛼</m:t>
                    </m:r>
                    <m:r>
                      <a:rPr lang="en-US" sz="2600" b="0" i="1" smtClean="0">
                        <a:latin typeface="Cambria Math"/>
                      </a:rPr>
                      <m:t>=( 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r>
                      <a:rPr lang="en-US" sz="2600" b="0" i="1" smtClean="0">
                        <a:latin typeface="Cambria Math"/>
                      </a:rPr>
                      <m:t>)/( 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b="0" dirty="0" smtClean="0"/>
              </a:p>
              <a:p>
                <a:r>
                  <a:rPr lang="en-US" sz="3000" dirty="0" smtClean="0"/>
                  <a:t>Output: MAJ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dirty="0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30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dirty="0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dirty="0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0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839200" cy="5486400"/>
              </a:xfrm>
              <a:blipFill rotWithShape="1">
                <a:blip r:embed="rId2"/>
                <a:stretch>
                  <a:fillRect l="-158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Boosting: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9154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b="1" dirty="0" smtClean="0"/>
                  <a:t>Def (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</a:rPr>
                      <m:t>𝜸</m:t>
                    </m:r>
                  </m:oMath>
                </a14:m>
                <a:r>
                  <a:rPr lang="en-US" sz="3000" b="1" dirty="0" smtClean="0"/>
                  <a:t>-weak learner on sample): </a:t>
                </a:r>
                <a:r>
                  <a:rPr lang="en-US" sz="3000" dirty="0" smtClean="0"/>
                  <a:t>For labeled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 weighted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 with weight of correct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𝛾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dirty="0" smtClean="0"/>
                  <a:t> </a:t>
                </a:r>
              </a:p>
              <a:p>
                <a:r>
                  <a:rPr lang="en-US" sz="3000" b="1" dirty="0" err="1" smtClean="0"/>
                  <a:t>Thm</a:t>
                </a:r>
                <a:r>
                  <a:rPr lang="en-US" sz="3000" b="1" dirty="0" smtClean="0"/>
                  <a:t>. </a:t>
                </a: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3000" dirty="0" smtClean="0"/>
                  <a:t>-weak learner 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3000" b="1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000" b="0" i="1" smtClean="0">
                            <a:latin typeface="Cambria Math"/>
                          </a:rPr>
                          <m:t>𝑙𝑜𝑔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000" b="1" dirty="0" smtClean="0"/>
                  <a:t> </a:t>
                </a:r>
                <a:r>
                  <a:rPr lang="en-US" sz="3000" dirty="0" smtClean="0"/>
                  <a:t>boosting achieves 0 error 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r>
                  <a:rPr lang="en-US" sz="3000" b="1" dirty="0" smtClean="0"/>
                  <a:t>Proof. </a:t>
                </a:r>
                <a:r>
                  <a:rPr lang="en-US" sz="3000" dirty="0" smtClean="0"/>
                  <a:t> m = # mistakes of the final classifier</a:t>
                </a:r>
              </a:p>
              <a:p>
                <a:pPr lvl="1"/>
                <a:r>
                  <a:rPr lang="en-US" sz="2600" dirty="0" smtClean="0"/>
                  <a:t>Each was misclassified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b="0" i="0" dirty="0" smtClean="0">
                    <a:latin typeface="+mj-lt"/>
                  </a:rPr>
                  <a:t>times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600" dirty="0" smtClean="0"/>
                  <a:t>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/2 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lvl="1"/>
                <a:r>
                  <a:rPr lang="en-US" sz="2600" dirty="0" smtClean="0"/>
                  <a:t>Total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/2 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lvl="1"/>
                <a:r>
                  <a:rPr lang="en-US" sz="2600" dirty="0" smtClean="0"/>
                  <a:t>Total weight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W</m:t>
                    </m:r>
                    <m:d>
                      <m:dPr>
                        <m:ctrlPr>
                          <a:rPr lang="en-US" sz="26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1+2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𝑊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𝑡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915400" cy="5562600"/>
              </a:xfrm>
              <a:blipFill rotWithShape="1">
                <a:blip r:embed="rId2"/>
                <a:stretch>
                  <a:fillRect l="-1367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8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Boosting: analysis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9254648" cy="52578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⇒</m:t>
                    </m:r>
                    <m:r>
                      <a:rPr lang="en-US" sz="30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p>
                    </m:sSup>
                  </m:oMath>
                </a14:m>
                <a:endParaRPr lang="en-US" sz="3000" dirty="0" smtClean="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p>
                    </m:sSup>
                  </m:oMath>
                </a14:m>
                <a:endParaRPr lang="en-US" sz="30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𝛼</m:t>
                    </m:r>
                    <m:r>
                      <a:rPr lang="en-US" sz="3000" b="0" i="1" smtClean="0">
                        <a:latin typeface="Cambria Math"/>
                      </a:rPr>
                      <m:t>=(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</a:rPr>
                      <m:t>𝛾</m:t>
                    </m:r>
                    <m:r>
                      <a:rPr lang="en-US" sz="3000" b="0" i="1" smtClean="0">
                        <a:latin typeface="Cambria Math"/>
                      </a:rPr>
                      <m:t>)/(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</a:rPr>
                      <m:t>𝛾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=(</m:t>
                    </m:r>
                    <m:r>
                      <a:rPr lang="en-US" sz="3000" b="0" i="1" dirty="0" smtClean="0">
                        <a:latin typeface="Cambria Math"/>
                      </a:rPr>
                      <m:t>1</m:t>
                    </m:r>
                    <m:r>
                      <a:rPr lang="en-US" sz="3000" b="0" i="1" dirty="0" smtClean="0">
                        <a:latin typeface="Cambria Math"/>
                      </a:rPr>
                      <m:t>+</m:t>
                    </m:r>
                    <m:r>
                      <a:rPr lang="en-US" sz="3000" b="0" i="1" dirty="0" smtClean="0">
                        <a:latin typeface="Cambria Math"/>
                      </a:rPr>
                      <m:t>2</m:t>
                    </m:r>
                    <m:r>
                      <a:rPr lang="en-US" sz="3000" b="0" i="1" dirty="0" smtClean="0">
                        <a:latin typeface="Cambria Math"/>
                      </a:rPr>
                      <m:t>𝛾</m:t>
                    </m:r>
                    <m:r>
                      <a:rPr lang="en-US" sz="3000" b="0" i="1" dirty="0" smtClean="0">
                        <a:latin typeface="Cambria Math"/>
                      </a:rPr>
                      <m:t>)/(</m:t>
                    </m:r>
                    <m:r>
                      <a:rPr lang="en-US" sz="3000" b="0" i="1" dirty="0" smtClean="0">
                        <a:latin typeface="Cambria Math"/>
                      </a:rPr>
                      <m:t>1</m:t>
                    </m:r>
                    <m:r>
                      <a:rPr lang="en-US" sz="3000" b="0" i="1" dirty="0" smtClean="0">
                        <a:latin typeface="Cambria Math"/>
                      </a:rPr>
                      <m:t>−</m:t>
                    </m:r>
                    <m:r>
                      <a:rPr lang="en-US" sz="3000" b="0" i="1" dirty="0" smtClean="0">
                        <a:latin typeface="Cambria Math"/>
                      </a:rPr>
                      <m:t>2</m:t>
                    </m:r>
                    <m:r>
                      <a:rPr lang="en-US" sz="3000" b="0" i="1" dirty="0" smtClean="0">
                        <a:latin typeface="Cambria Math"/>
                      </a:rPr>
                      <m:t>𝛾</m:t>
                    </m:r>
                    <m:r>
                      <a:rPr lang="en-US" sz="3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000" b="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𝑚</m:t>
                    </m:r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 smtClean="0"/>
                  <a:t> </a:t>
                </a:r>
                <a:endParaRPr lang="en-US" sz="3200" b="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1</m:t>
                    </m:r>
                    <m:r>
                      <a:rPr lang="en-US" sz="3000" b="0" i="1" smtClean="0"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⇒ </m:t>
                    </m:r>
                    <m:r>
                      <a:rPr lang="en-US" sz="3000" b="0" i="1" smtClean="0">
                        <a:latin typeface="Cambria Math"/>
                      </a:rPr>
                      <m:t>𝑚</m:t>
                    </m:r>
                    <m:r>
                      <a:rPr lang="en-US" sz="3000" b="0" i="1" smtClean="0">
                        <a:latin typeface="Cambria Math"/>
                      </a:rPr>
                      <m:t>≤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3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3000" dirty="0" smtClean="0"/>
              </a:p>
              <a:p>
                <a:pPr marL="0" lvl="1" indent="0">
                  <a:buNone/>
                </a:pPr>
                <a:r>
                  <a:rPr lang="en-US" sz="3000" dirty="0" smtClean="0"/>
                  <a:t>Comments:</a:t>
                </a:r>
              </a:p>
              <a:p>
                <a:pPr marL="457200" lvl="1" indent="-457200"/>
                <a:r>
                  <a:rPr lang="en-US" sz="3000" dirty="0" smtClean="0"/>
                  <a:t>Applies even if the weak learners are </a:t>
                </a:r>
                <a:r>
                  <a:rPr lang="en-US" sz="3000" b="1" dirty="0" smtClean="0"/>
                  <a:t>adversarial</a:t>
                </a:r>
              </a:p>
              <a:p>
                <a:pPr marL="457200" lvl="1" indent="-457200"/>
                <a:r>
                  <a:rPr lang="en-US" sz="3000" dirty="0" smtClean="0"/>
                  <a:t>VC-dim bounds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</a:rPr>
                      <m:t>⇒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1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𝑉𝐶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/>
                              </a:rPr>
                              <m:t>dim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30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sz="32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9254648" cy="5257800"/>
              </a:xfrm>
              <a:blipFill rotWithShape="1">
                <a:blip r:embed="rId2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6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Constrained Convex Optimization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Non-convex optimization is NP-hard: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⇔∀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Knapsack: </a:t>
                </a:r>
              </a:p>
              <a:p>
                <a:pPr lvl="1"/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Subject to: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Convex optimization can often be solved by ellipsoid algorithm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but too slow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Convex multivariate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</p:spPr>
            <p:txBody>
              <a:bodyPr>
                <a:normAutofit lnSpcReduction="10000"/>
              </a:bodyPr>
              <a:lstStyle/>
              <a:p>
                <a:pPr marL="57150" indent="-457200"/>
                <a:r>
                  <a:rPr lang="en-US" dirty="0" smtClean="0"/>
                  <a:t>Convexity:</a:t>
                </a:r>
              </a:p>
              <a:p>
                <a:pPr marL="857250" lvl="2" indent="-45720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85725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0≤</m:t>
                    </m:r>
                    <m:r>
                      <a:rPr lang="en-US" b="0" i="1" dirty="0" smtClean="0">
                        <a:latin typeface="Cambria Math"/>
                      </a:rPr>
                      <m:t>𝜆</m:t>
                    </m:r>
                    <m:r>
                      <a:rPr lang="en-US" b="0" i="1" dirty="0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: </a:t>
                </a: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If higher derivatives exist: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is the Hessian 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convex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it’s Hessian is positive </a:t>
                </a:r>
                <a:r>
                  <a:rPr lang="en-US" dirty="0" err="1" smtClean="0"/>
                  <a:t>semidefinite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𝑓𝑦</m:t>
                    </m:r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334000"/>
              </a:xfrm>
              <a:blipFill rotWithShape="1">
                <a:blip r:embed="rId2"/>
                <a:stretch>
                  <a:fillRect l="-1530" t="-2400" r="-1878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8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Examples of convex functions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-norm is convex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≤∞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+⋯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b/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𝐴𝑥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p.s.d</a:t>
                </a:r>
                <a:r>
                  <a:rPr lang="en-US" dirty="0" smtClean="0"/>
                  <a:t>.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Examples of constrained convex optimization:</a:t>
                </a:r>
              </a:p>
              <a:p>
                <a:pPr lvl="1"/>
                <a:r>
                  <a:rPr lang="en-US" dirty="0" smtClean="0"/>
                  <a:t>(Linear equations with </a:t>
                </a:r>
                <a:r>
                  <a:rPr lang="en-US" dirty="0" err="1" smtClean="0"/>
                  <a:t>p.s.d</a:t>
                </a:r>
                <a:r>
                  <a:rPr lang="en-US" dirty="0" smtClean="0"/>
                  <a:t>. constraints):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(solution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1"/>
                <a:r>
                  <a:rPr lang="en-US" dirty="0" smtClean="0"/>
                  <a:t>(Least squares regression): 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Minimize: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 −2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Ax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03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Constrained Convex Optimization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867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General formulation for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𝑚𝑖𝑛𝑖𝑚𝑖𝑧𝑒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    subject </a:t>
                </a:r>
                <a:r>
                  <a:rPr lang="en-US" dirty="0" smtClean="0"/>
                  <a:t>to: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 (SVMs):</a:t>
                </a:r>
              </a:p>
              <a:p>
                <a:pPr lvl="1"/>
                <a:r>
                  <a:rPr lang="en-US" dirty="0" smtClean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labeled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 smtClean="0"/>
                  <a:t> (spam / non-spam)</a:t>
                </a:r>
              </a:p>
              <a:p>
                <a:pPr lvl="1"/>
                <a:r>
                  <a:rPr lang="en-US" dirty="0" smtClean="0"/>
                  <a:t>Find a linear model: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≥1⇒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spam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≤−</m:t>
                    </m:r>
                    <m:r>
                      <a:rPr lang="en-US" i="1">
                        <a:latin typeface="Cambria Math"/>
                      </a:rPr>
                      <m:t>1⇒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non-spam</a:t>
                </a: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:1 −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robust 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𝑚𝑖𝑛𝑖𝑚𝑖𝑧𝑒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𝐿𝑜𝑠𝑠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 hinge loss </a:t>
                </a:r>
                <a:r>
                  <a:rPr lang="en-US" dirty="0" smtClean="0"/>
                  <a:t>Loss(t</a:t>
                </a:r>
                <a:r>
                  <a:rPr lang="en-US" dirty="0" smtClean="0"/>
                  <a:t>)=max(0,t)</a:t>
                </a:r>
              </a:p>
              <a:p>
                <a:pPr lvl="1"/>
                <a:r>
                  <a:rPr lang="en-US" dirty="0" smtClean="0"/>
                  <a:t>Another </a:t>
                </a:r>
                <a:r>
                  <a:rPr lang="en-US" dirty="0" err="1" smtClean="0"/>
                  <a:t>regularizer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(favors sparse solutions)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867400"/>
              </a:xfrm>
              <a:blipFill rotWithShape="1">
                <a:blip r:embed="rId2"/>
                <a:stretch>
                  <a:fillRect l="-1185" t="-2079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9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</a:t>
            </a:r>
            <a:r>
              <a:rPr lang="en-US" dirty="0" smtClean="0">
                <a:solidFill>
                  <a:srgbClr val="0070C0"/>
                </a:solidFill>
              </a:rPr>
              <a:t>for Constrained Convex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(Projection):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y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argmin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Easy to compute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Gradient descent (gradient + projection oracles):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=0, 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0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projection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for Constrained Convex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𝜂</m:t>
                                  </m:r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𝜂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Using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 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Gradient Descent for Constrained Convex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RHS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3778" t="-14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Online Gradient Descent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Gradient descent works in a more general case: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sequence of convex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need to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be the minimizer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Minimize regret: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Same analysis as before works in online case.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2586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2660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CSCI B609:  “Foundations of Data Science”</vt:lpstr>
      <vt:lpstr>Constrained Convex Optimization</vt:lpstr>
      <vt:lpstr>Convex multivariate functions</vt:lpstr>
      <vt:lpstr>Examples of convex functions</vt:lpstr>
      <vt:lpstr>Constrained Convex Optimization</vt:lpstr>
      <vt:lpstr>Gradient Descent for Constrained Convex Optimization</vt:lpstr>
      <vt:lpstr>Gradient Descent for Constrained Convex Optimization</vt:lpstr>
      <vt:lpstr>Gradient Descent for Constrained Convex Optimization</vt:lpstr>
      <vt:lpstr>Online Gradient Descent</vt:lpstr>
      <vt:lpstr>Stochastic Gradient Descent</vt:lpstr>
      <vt:lpstr>Stochastic Gradient Descent</vt:lpstr>
      <vt:lpstr>VC-dim of combinations of concepts</vt:lpstr>
      <vt:lpstr>VC-dim of combinations of concepts</vt:lpstr>
      <vt:lpstr>Back to the batch setting</vt:lpstr>
      <vt:lpstr>Boosting</vt:lpstr>
      <vt:lpstr>Boosting (cont.)</vt:lpstr>
      <vt:lpstr>Boosting: analysis</vt:lpstr>
      <vt:lpstr>Boosting: analysis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B609:  “Foundations of Data Science”</dc:title>
  <dc:creator>Grigory</dc:creator>
  <cp:lastModifiedBy>Grigory</cp:lastModifiedBy>
  <cp:revision>13</cp:revision>
  <dcterms:created xsi:type="dcterms:W3CDTF">2016-10-12T18:03:57Z</dcterms:created>
  <dcterms:modified xsi:type="dcterms:W3CDTF">2016-10-17T22:35:56Z</dcterms:modified>
</cp:coreProperties>
</file>