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7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CDDC-06E9-464D-9571-6BB316B88B2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A237-B906-454D-A67F-7456C743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data-science-class.html" TargetMode="External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0"/>
            <a:ext cx="89916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CSCI B609: </a:t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0070C0"/>
                </a:solidFill>
              </a:rPr>
              <a:t>“Foundations of Data Science”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>
                <a:solidFill>
                  <a:schemeClr val="tx1"/>
                </a:solidFill>
              </a:rPr>
              <a:t>Grigory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Yaroslavtsev</a:t>
            </a:r>
            <a:endParaRPr lang="en-US" sz="44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7746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Lecture 6/7: Best-Fit Subspaces and Singular Value Decomposition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25208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Slides at </a:t>
            </a:r>
            <a:r>
              <a:rPr lang="en-US" sz="2800" dirty="0">
                <a:hlinkClick r:id="rId3"/>
              </a:rPr>
              <a:t>http://grigory.us/data-science-class.html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644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Best-Fit Subspace Proof: 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= best-fit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-dimensional subspace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𝑠𝑝𝑎𝑛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best fit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-1)-dimensional subspace</a:t>
                </a:r>
              </a:p>
              <a:p>
                <a:r>
                  <a:rPr lang="en-US" dirty="0"/>
                  <a:t>Orthonormal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/>
                  <a:t>by def.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  <a:blipFill rotWithShape="1">
                <a:blip r:embed="rId3"/>
                <a:stretch>
                  <a:fillRect l="-1415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0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Singular Values and </a:t>
            </a:r>
            <a:r>
              <a:rPr lang="en-US" dirty="0" err="1">
                <a:solidFill>
                  <a:srgbClr val="0070C0"/>
                </a:solidFill>
              </a:rPr>
              <a:t>Frobenius</a:t>
            </a:r>
            <a:r>
              <a:rPr lang="en-US" dirty="0">
                <a:solidFill>
                  <a:srgbClr val="0070C0"/>
                </a:solidFill>
              </a:rPr>
              <a:t> 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915400" cy="55626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span the space of all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0" i="1" smtClean="0">
                        <a:latin typeface="Cambria Math"/>
                      </a:rPr>
                      <m:t>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e>
                    </m:rad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Frobenius</a:t>
                </a:r>
                <a:r>
                  <a:rPr lang="en-US" dirty="0"/>
                  <a:t> norm)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 </m:t>
                            </m:r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915400" cy="5562600"/>
              </a:xfrm>
              <a:blipFill rotWithShape="1">
                <a:blip r:embed="rId2"/>
                <a:stretch>
                  <a:fillRect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3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763000" cy="5257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right singular vectors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singular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left singular vectors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763000" cy="5257800"/>
              </a:xfrm>
              <a:blipFill rotWithShape="1">
                <a:blip r:embed="rId2"/>
                <a:stretch>
                  <a:fillRect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5848766" cy="28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Singular Value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Will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b="1" dirty="0" err="1"/>
                  <a:t>Lem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1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 = linear combination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+ orthogonal</a:t>
                </a:r>
              </a:p>
              <a:p>
                <a:r>
                  <a:rPr lang="en-US" dirty="0"/>
                  <a:t>Duplicate singular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/>
                  <a:t>singular values are not unique, but always can choose orthogonal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078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6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Best 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Approximation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915400" cy="54864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= best 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approx. in </a:t>
                </a:r>
                <a:r>
                  <a:rPr lang="en-US" dirty="0" err="1"/>
                  <a:t>Frobenius</a:t>
                </a:r>
                <a:r>
                  <a:rPr lang="en-US" dirty="0"/>
                  <a:t> norm</a:t>
                </a:r>
              </a:p>
              <a:p>
                <a:r>
                  <a:rPr lang="en-US" b="1" dirty="0" err="1"/>
                  <a:t>Lem</a:t>
                </a:r>
                <a:r>
                  <a:rPr lang="en-US" dirty="0"/>
                  <a:t>: 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= projections on span(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Projections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For any matrix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of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(convergence of greedy)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Recall: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orthonormal basis for column space: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A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⇒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maximum for projections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915400" cy="5486400"/>
              </a:xfrm>
              <a:blipFill rotWithShape="1">
                <a:blip r:embed="rId3"/>
                <a:stretch>
                  <a:fillRect l="-1436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6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Rank-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Approximation and Similarity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matrix (document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/>
                  <a:t> term)</a:t>
                </a:r>
              </a:p>
              <a:p>
                <a:r>
                  <a:rPr lang="en-US" dirty="0"/>
                  <a:t>Preprocess to answer similarity queries:</a:t>
                </a:r>
              </a:p>
              <a:p>
                <a:pPr lvl="1"/>
                <a:r>
                  <a:rPr lang="en-US" dirty="0"/>
                  <a:t>Query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= new document</a:t>
                </a:r>
              </a:p>
              <a:p>
                <a:pPr lvl="1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𝐴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= vector of similarities</a:t>
                </a:r>
              </a:p>
              <a:p>
                <a:pPr lvl="1"/>
                <a:r>
                  <a:rPr lang="en-US" dirty="0"/>
                  <a:t>Naïve approach takes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If we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first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)⇒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Error: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≤1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3"/>
                <a:stretch>
                  <a:fillRect l="-1544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4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Left Singular Values and Spectral 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See Section 3.6 for proofs</a:t>
                </a:r>
              </a:p>
              <a:p>
                <a:r>
                  <a:rPr lang="en-US" dirty="0"/>
                  <a:t>Left singular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or orthogonal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sub>
                      <m:sup/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For any rank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Power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839200" cy="56388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 matrix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take scaled 1</a:t>
                </a:r>
                <a:r>
                  <a:rPr lang="en-US" baseline="30000" dirty="0"/>
                  <a:t>st</a:t>
                </a:r>
                <a:r>
                  <a:rPr lang="en-US" dirty="0"/>
                  <a:t> row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839200" cy="5638800"/>
              </a:xfrm>
              <a:blipFill rotWithShape="1">
                <a:blip r:embed="rId2"/>
                <a:stretch>
                  <a:fillRect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Faster Power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7630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PM drawback: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dense even for sparse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Pick random Gaussian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(augment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’s to </a:t>
                </a:r>
                <a:r>
                  <a:rPr lang="en-US" dirty="0" err="1"/>
                  <a:t>o.n.b</a:t>
                </a:r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latin typeface="Cambria Math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1" i="1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…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b="1" i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Theorem:  </a:t>
                </a:r>
                <a:r>
                  <a:rPr lang="en-US" dirty="0"/>
                  <a:t>If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unit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dirty="0"/>
                  <a:t>-vector,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= subspace spanned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𝒘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unit vector after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𝜹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iterations of PM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𝒘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a component at most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/>
                  <a:t> orthogonal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763000" cy="6096000"/>
              </a:xfrm>
              <a:blipFill rotWithShape="1">
                <a:blip r:embed="rId2"/>
                <a:stretch>
                  <a:fillRect l="-160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2400" y="4114800"/>
            <a:ext cx="8839200" cy="27259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Faster Power Method: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915400" cy="56388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𝒅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1" i="1" smtClean="0">
                          <a:latin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(Squared ) component orthogonal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𝝐</m:t>
                              </m:r>
                            </m:e>
                          </m:d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  <m:nary>
                        <m:naryPr>
                          <m:chr m:val="∑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1" i="1" smtClean="0">
                          <a:latin typeface="Cambria Math"/>
                        </a:rPr>
                        <m:t>≤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𝝐</m:t>
                              </m:r>
                            </m:e>
                          </m:d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Component of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𝒘</m:t>
                    </m:r>
                    <m:r>
                      <a:rPr lang="en-US" b="1" i="1" dirty="0" smtClean="0">
                        <a:latin typeface="Cambria Math"/>
                      </a:rPr>
                      <m:t>⊥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𝝐</m:t>
                            </m:r>
                          </m:e>
                        </m:d>
                      </m:e>
                      <m:sub/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915400" cy="5638800"/>
              </a:xfrm>
              <a:blipFill rotWithShape="1">
                <a:blip r:embed="rId2"/>
                <a:stretch>
                  <a:fillRect l="-1163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Singular Value Decomposition: Intro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 data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 rows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 columns)</a:t>
                </a:r>
              </a:p>
              <a:p>
                <a:r>
                  <a:rPr lang="en-US" dirty="0"/>
                  <a:t>Each row is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-dimensional vector</a:t>
                </a:r>
              </a:p>
              <a:p>
                <a:r>
                  <a:rPr lang="en-US" dirty="0"/>
                  <a:t>Find best-fit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-dim.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for rows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Minimize sum of squared distances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  <a:blipFill rotWithShape="1">
                <a:blip r:embed="rId2"/>
                <a:stretch>
                  <a:fillRect l="-154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0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Choice 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9067800" cy="52578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dirty="0"/>
                  <a:t> random spherical Gaussian with unit variance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20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/64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≥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rad>
                      </m:e>
                    </m:d>
                    <m:r>
                      <a:rPr lang="en-US" b="1" i="1" smtClean="0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i="1">
                            <a:latin typeface="Cambria Math"/>
                          </a:rPr>
                          <m:t>/64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(Gaussian Annulus)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𝒗</m:t>
                    </m:r>
                    <m:r>
                      <a:rPr lang="en-US" b="1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𝒚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𝑻</m:t>
                                            </m:r>
                                          </m:sup>
                                        </m:sSup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Can 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in the “faster power method”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9067800" cy="5257800"/>
              </a:xfrm>
              <a:blipFill rotWithShape="1">
                <a:blip r:embed="rId3"/>
                <a:stretch>
                  <a:fillRect l="-1478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Singular Vectors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Right singular vectors are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are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Left singular vectors are eigenvectors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∀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: 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/>
                      </a:rPr>
                      <m:t>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≥0   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Such matrices are called positive semi-definite</a:t>
                </a:r>
              </a:p>
              <a:p>
                <a:r>
                  <a:rPr lang="en-US" dirty="0"/>
                  <a:t>Any </a:t>
                </a:r>
                <a:r>
                  <a:rPr lang="en-US" dirty="0" err="1"/>
                  <a:t>p.s.d</a:t>
                </a:r>
                <a:r>
                  <a:rPr lang="en-US" dirty="0"/>
                  <a:t> matrix can be decomposed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1">
                <a:blip r:embed="rId2"/>
                <a:stretch>
                  <a:fillRect l="-1600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0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Application of SVD: Centering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76400"/>
                <a:ext cx="86868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Minimize sum of squared distances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SVD</a:t>
                </a:r>
                <a:r>
                  <a:rPr lang="en-US" dirty="0"/>
                  <a:t>: best fitting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if data is centered</a:t>
                </a:r>
              </a:p>
              <a:p>
                <a:r>
                  <a:rPr lang="en-US" dirty="0"/>
                  <a:t>What if not?</a:t>
                </a:r>
              </a:p>
              <a:p>
                <a:r>
                  <a:rPr lang="en-US" b="1" dirty="0"/>
                  <a:t>Thm.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that minimizes squared distance goes through centroid of the point set: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∑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Will only prove for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analogous proof for arbitrary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(see textbook)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686800" cy="4953000"/>
              </a:xfrm>
              <a:blipFill rotWithShape="1">
                <a:blip r:embed="rId2"/>
                <a:stretch>
                  <a:fillRect l="-1544" t="-1476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6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Application of SVD: Centering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Thm. </a:t>
                </a:r>
                <a:r>
                  <a:rPr lang="en-US" dirty="0"/>
                  <a:t>Line that minimizes squared distance goes through the centroid</a:t>
                </a:r>
                <a:endParaRPr lang="en-US" b="1" dirty="0"/>
              </a:p>
              <a:p>
                <a:r>
                  <a:rPr lang="en-US" dirty="0"/>
                  <a:t>Line: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ℓ=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b="1" i="1">
                        <a:latin typeface="Cambria Math"/>
                      </a:rPr>
                      <m:t>𝒗</m:t>
                    </m:r>
                    <m:r>
                      <a:rPr lang="en-US" b="1">
                        <a:latin typeface="Cambria Math"/>
                      </a:rPr>
                      <m:t>;</m:t>
                    </m:r>
                  </m:oMath>
                </a14:m>
                <a:r>
                  <a:rPr lang="en-US" dirty="0"/>
                  <a:t> distance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𝑑𝑖𝑠𝑡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𝒂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𝑑𝑖𝑠𝑡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,ℓ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𝒗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/>
              </a:p>
              <a:p>
                <a:r>
                  <a:rPr lang="en-US" dirty="0"/>
                  <a:t>Center so that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by subtracting the centroid</a:t>
                </a:r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 dirty="0">
                            <a:latin typeface="Cambria Math"/>
                          </a:rPr>
                          <m:t>𝑑𝑖𝑠𝑡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,ℓ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𝑨</m:t>
                                        </m:r>
                                      </m:e>
                                      <m:sub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dirty="0" smtClean="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/>
                            </a:rPr>
                            <m:t>−2〈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𝒂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〉</m:t>
                          </m:r>
                          <m:r>
                            <a:rPr lang="en-US" i="1" dirty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𝒗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/>
                            </a:rPr>
                            <m:t>𝑖</m:t>
                          </m:r>
                          <m:r>
                            <a:rPr lang="en-US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 dirty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dirty="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 dirty="0">
                              <a:latin typeface="Cambria Math"/>
                            </a:rPr>
                            <m:t>−2〈</m:t>
                          </m:r>
                          <m:nary>
                            <m:naryPr>
                              <m:chr m:val="∑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/>
                            </a:rPr>
                            <m:t>𝒂</m:t>
                          </m:r>
                          <m:r>
                            <a:rPr lang="en-US" i="1" dirty="0">
                              <a:latin typeface="Cambria Math"/>
                            </a:rPr>
                            <m:t>〉−</m:t>
                          </m:r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dirty="0">
                                          <a:latin typeface="Cambria Math"/>
                                        </a:rPr>
                                        <m:t>𝒗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/>
                            </a:rPr>
                            <m:t>𝑖</m:t>
                          </m:r>
                          <m:r>
                            <a:rPr lang="en-US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 dirty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dirty="0"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 dirty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dirty="0">
                                          <a:latin typeface="Cambria Math"/>
                                        </a:rPr>
                                        <m:t>𝒗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b="1" i="1" dirty="0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Minimized when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5410200"/>
              </a:xfrm>
              <a:blipFill rotWithShape="1">
                <a:blip r:embed="rId2"/>
                <a:stretch>
                  <a:fillRect l="-772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3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43302"/>
            <a:ext cx="5347924" cy="2514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686800" cy="5257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 matrix: customers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dirty="0"/>
                  <a:t>movies preference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 = #customers,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 = #movies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how much customer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likes movie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Assumption: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can be described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factors</a:t>
                </a:r>
              </a:p>
              <a:p>
                <a:pPr lvl="1"/>
                <a:r>
                  <a:rPr lang="en-US" dirty="0"/>
                  <a:t>Customers and movies: vectors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i="0" dirty="0">
                    <a:latin typeface="+mj-lt"/>
                    <a:ea typeface="Cambria Math"/>
                  </a:rPr>
                  <a:t> </a:t>
                </a:r>
                <a:r>
                  <a:rPr lang="en-US" b="0" i="0" dirty="0">
                    <a:latin typeface="+mj-lt"/>
                    <a:ea typeface="Cambria Math"/>
                  </a:rPr>
                  <a:t>and</a:t>
                </a:r>
                <a:r>
                  <a:rPr lang="en-US" b="1" i="0" dirty="0"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=〈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〉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686800" cy="5257800"/>
              </a:xfrm>
              <a:blipFill rotWithShape="1">
                <a:blip r:embed="rId3"/>
                <a:stretch>
                  <a:fillRect l="-1544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5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Separating mixture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Gaussians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8392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Sample origin problem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Given samples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/>
                  <a:t>well-separated</a:t>
                </a:r>
                <a:r>
                  <a:rPr lang="en-US" dirty="0"/>
                  <a:t>  spherical Gaussians </a:t>
                </a:r>
              </a:p>
              <a:p>
                <a:pPr lvl="1"/>
                <a:r>
                  <a:rPr lang="en-US" b="1" dirty="0"/>
                  <a:t>Q</a:t>
                </a:r>
                <a:r>
                  <a:rPr lang="en-US" dirty="0"/>
                  <a:t>: Did they come from the same Gaussian?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/>
                  <a:t> = distance between centers</a:t>
                </a:r>
              </a:p>
              <a:p>
                <a:r>
                  <a:rPr lang="en-US" dirty="0"/>
                  <a:t>For two Gaussians naïve separation requires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i="1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b="1" dirty="0" err="1"/>
                  <a:t>Thm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 suffices</a:t>
                </a:r>
              </a:p>
              <a:p>
                <a:r>
                  <a:rPr lang="en-US" b="1" dirty="0"/>
                  <a:t>Idea: </a:t>
                </a:r>
              </a:p>
              <a:p>
                <a:pPr lvl="1"/>
                <a:r>
                  <a:rPr lang="en-US" dirty="0"/>
                  <a:t>Project on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-dimensional subspace through centers </a:t>
                </a:r>
              </a:p>
              <a:p>
                <a:pPr lvl="1"/>
                <a:r>
                  <a:rPr lang="en-US" b="1" dirty="0"/>
                  <a:t>Key fact:</a:t>
                </a:r>
                <a:r>
                  <a:rPr lang="en-US" dirty="0"/>
                  <a:t> This subspace can be found via SVD</a:t>
                </a:r>
              </a:p>
              <a:p>
                <a:pPr lvl="1"/>
                <a:r>
                  <a:rPr lang="en-US" dirty="0"/>
                  <a:t>Apply naïve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839200" cy="5410200"/>
              </a:xfrm>
              <a:blipFill rotWithShape="1">
                <a:blip r:embed="rId3"/>
                <a:stretch>
                  <a:fillRect l="-1379" t="-2255" r="-828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54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72" y="3887755"/>
            <a:ext cx="2380479" cy="2984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Separating mixture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Gaussians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111" r="-118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839200" cy="4602163"/>
              </a:xfrm>
            </p:spPr>
            <p:txBody>
              <a:bodyPr/>
              <a:lstStyle/>
              <a:p>
                <a:r>
                  <a:rPr lang="en-US" b="1" dirty="0"/>
                  <a:t>Easy fact: </a:t>
                </a:r>
                <a:r>
                  <a:rPr lang="en-US" dirty="0"/>
                  <a:t>Projection preserves the property  of being a unit-variance spherical Gaussian</a:t>
                </a:r>
              </a:p>
              <a:p>
                <a:r>
                  <a:rPr lang="en-US" b="1" dirty="0"/>
                  <a:t>Def.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a probability distribution, </a:t>
                </a:r>
                <a:r>
                  <a:rPr lang="en-US" b="1" dirty="0"/>
                  <a:t>best fit line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𝒗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𝑎𝑟𝑔𝑚𝑎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ea typeface="Cambria Math"/>
                </a:endParaRPr>
              </a:p>
              <a:p>
                <a:r>
                  <a:rPr lang="en-US" b="1" dirty="0" err="1">
                    <a:ea typeface="Cambria Math"/>
                  </a:rPr>
                  <a:t>Thm</a:t>
                </a:r>
                <a:r>
                  <a:rPr lang="en-US" b="1" dirty="0">
                    <a:ea typeface="Cambria Math"/>
                  </a:rPr>
                  <a:t>: </a:t>
                </a:r>
                <a:r>
                  <a:rPr lang="en-US" dirty="0">
                    <a:ea typeface="Cambria Math"/>
                  </a:rPr>
                  <a:t>Best fit line for a Gaussian centered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b="1" dirty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passes through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b="1" dirty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and the origin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839200" cy="4602163"/>
              </a:xfrm>
              <a:blipFill rotWithShape="1">
                <a:blip r:embed="rId4"/>
                <a:stretch>
                  <a:fillRect l="-1517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1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Best fit line for a Gaussian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9144000" cy="5638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ea typeface="Cambria Math"/>
                  </a:rPr>
                  <a:t>Thm: </a:t>
                </a:r>
                <a:r>
                  <a:rPr lang="en-US" dirty="0">
                    <a:ea typeface="Cambria Math"/>
                  </a:rPr>
                  <a:t>Best fit line for a Gaussian centered 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b="1" dirty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passes through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en-US" b="1" dirty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and the origin</a:t>
                </a:r>
                <a:endParaRPr lang="en-US" b="1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∼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latin typeface="Cambria Math"/>
                                          <a:ea typeface="Cambria Math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∼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latin typeface="Cambria Math"/>
                                          <a:ea typeface="Cambria Math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/>
                                          <a:ea typeface="Cambria Math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∼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∼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  <a:ea typeface="Cambria Math"/>
                        </a:rPr>
                        <m:t>]+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∼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</a:rPr>
                        <m:t>]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∼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  <a:ea typeface="Cambria Math"/>
                        </a:rPr>
                        <m:t>]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ea typeface="Cambria Math"/>
                </a:endParaRPr>
              </a:p>
              <a:p>
                <a:r>
                  <a:rPr lang="en-US" sz="2800" dirty="0">
                    <a:ea typeface="Cambria Math"/>
                  </a:rPr>
                  <a:t>Where we used: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∼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</m:d>
                    <m:r>
                      <a:rPr lang="en-US" sz="2400" b="1" i="1">
                        <a:latin typeface="Cambria Math"/>
                        <a:ea typeface="Cambria Math"/>
                      </a:rPr>
                      <m:t>]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∼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]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a typeface="Cambria Math"/>
                </a:endParaRPr>
              </a:p>
              <a:p>
                <a:r>
                  <a:rPr lang="en-US" dirty="0">
                    <a:ea typeface="Cambria Math"/>
                  </a:rPr>
                  <a:t>Best fit line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ea typeface="Cambria Math"/>
                </a:endParaRPr>
              </a:p>
              <a:p>
                <a:pPr lvl="1"/>
                <a:endParaRPr lang="en-US" sz="24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9144000" cy="5638800"/>
              </a:xfrm>
              <a:blipFill rotWithShape="1">
                <a:blip r:embed="rId2"/>
                <a:stretch>
                  <a:fillRect l="-1533" t="-2162" b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9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SVD: Greedy Strategy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best fit 1-dimensional line</a:t>
                </a:r>
              </a:p>
              <a:p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times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𝑟𝑎𝑛𝑘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we get the SVD: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5848766" cy="28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25790"/>
            <a:ext cx="5848766" cy="2832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Basic Properties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7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Diagonal matrix (positive real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𝑈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orthonormal columns: </a:t>
                </a:r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(best fitting lines)</a:t>
                </a:r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dirty="0"/>
                  <a:t>projections of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72000"/>
              </a:xfrm>
              <a:blipFill rotWithShape="1">
                <a:blip r:embed="rId4"/>
                <a:stretch>
                  <a:fillRect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05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Singular Values vs. 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a square matrix:</a:t>
                </a:r>
              </a:p>
              <a:p>
                <a:pPr lvl="1"/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an eigenvector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= eigenvalue</a:t>
                </a:r>
              </a:p>
              <a:p>
                <a:pPr lvl="1"/>
                <a:r>
                  <a:rPr lang="en-US" dirty="0"/>
                  <a:t>For symmetric real matrices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’s are orthonormal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𝑉𝐷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dirty="0"/>
                  <a:t> columns are eigenvectors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Diagonal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are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SVD is defined for all matrices (not just square)</a:t>
                </a:r>
              </a:p>
              <a:p>
                <a:pPr lvl="1"/>
                <a:r>
                  <a:rPr lang="en-US" dirty="0" err="1"/>
                  <a:t>Orthogonality</a:t>
                </a:r>
                <a:r>
                  <a:rPr lang="en-US" dirty="0"/>
                  <a:t> of singular vectors is automatic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(will show)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are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429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9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Projections and Distances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00400"/>
            <a:ext cx="6786065" cy="3429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460212"/>
                <a:ext cx="8229600" cy="1301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3200" dirty="0"/>
                  <a:t>Minimizing distance = maximizing projection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dirty="0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𝑝𝑟𝑜𝑗𝑒𝑐𝑡𝑖𝑜𝑛</m:t>
                              </m:r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𝑑𝑖𝑠𝑡𝑎𝑛𝑐𝑒</m:t>
                              </m:r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𝑡𝑜</m:t>
                              </m:r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𝑙𝑖𝑛𝑒</m:t>
                              </m:r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60212"/>
                <a:ext cx="8229600" cy="1301959"/>
              </a:xfrm>
              <a:prstGeom prst="rect">
                <a:avLst/>
              </a:prstGeom>
              <a:blipFill rotWithShape="1">
                <a:blip r:embed="rId3"/>
                <a:stretch>
                  <a:fillRect l="-1630" t="-6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SVD: First Singular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best fit 1-dimensional line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 = unit vector along the best fit line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, length of its projection: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Sum of squared projection lengths: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b="0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First singular vector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arg</m:t>
                        </m:r>
                      </m:fName>
                      <m: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lim>
                        </m:limLow>
                      </m:e>
                    </m:func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If there are ties, break arbitrarily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the </a:t>
                </a:r>
                <a:r>
                  <a:rPr lang="en-US" b="1" dirty="0">
                    <a:solidFill>
                      <a:srgbClr val="0070C0"/>
                    </a:solidFill>
                  </a:rPr>
                  <a:t>first singular value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5257800"/>
              </a:xfrm>
              <a:blipFill rotWithShape="1">
                <a:blip r:embed="rId2"/>
                <a:stretch>
                  <a:fillRect l="-1573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5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SVD: Greedy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best fit 1-dimensional line, repeat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times (until projection is 0)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Second singular vector and value: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⊥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lim>
                          </m:limLow>
                        </m:e>
                      </m:func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k-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="1" dirty="0">
                    <a:solidFill>
                      <a:srgbClr val="0070C0"/>
                    </a:solidFill>
                  </a:rPr>
                  <a:t> singular vector and value: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⊥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,…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lim>
                          </m:limLow>
                        </m:e>
                      </m:func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Will show: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best-fit subspace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1544" t="-2320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5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Best-Fit Subspace Proof: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52578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= best-fit 2-dimensional subspace</a:t>
                </a:r>
              </a:p>
              <a:p>
                <a:r>
                  <a:rPr lang="en-US" b="0" dirty="0"/>
                  <a:t>Orthonormal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Key observation: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b="0" i="1" dirty="0" smtClean="0">
                        <a:latin typeface="Cambria Math"/>
                      </a:rPr>
                      <m:t>⊥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then any vector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works</a:t>
                </a:r>
              </a:p>
              <a:p>
                <a:pPr lvl="1"/>
                <a:r>
                  <a:rPr lang="en-US" dirty="0"/>
                  <a:t>Otherwise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||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||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projection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⊥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||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=〈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||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b="0" i="1" dirty="0" smtClean="0">
                          <a:latin typeface="Cambria Math"/>
                        </a:rPr>
                        <m:t>〉=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||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b="0" i="1" dirty="0" smtClean="0">
                          <a:latin typeface="Cambria Math"/>
                        </a:rPr>
                        <m:t>〉=0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5257800"/>
              </a:xfrm>
              <a:blipFill rotWithShape="1">
                <a:blip r:embed="rId3"/>
                <a:stretch>
                  <a:fillRect l="-1404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9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7999</TotalTime>
  <Words>3893</Words>
  <Application>Microsoft Office PowerPoint</Application>
  <PresentationFormat>On-screen Show (4:3)</PresentationFormat>
  <Paragraphs>212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CSCI B609:  “Foundations of Data Science”</vt:lpstr>
      <vt:lpstr>Singular Value Decomposition: Intro</vt:lpstr>
      <vt:lpstr>SVD: Greedy Strategy</vt:lpstr>
      <vt:lpstr>A=UDV^T  : Basic Properties</vt:lpstr>
      <vt:lpstr>Singular Values vs. Eigenvalues</vt:lpstr>
      <vt:lpstr>Projections and Distances</vt:lpstr>
      <vt:lpstr>SVD: First Singular Vector</vt:lpstr>
      <vt:lpstr>SVD: Greedy Construction</vt:lpstr>
      <vt:lpstr>Best-Fit Subspace Proof: k=2</vt:lpstr>
      <vt:lpstr>Best-Fit Subspace Proof:  General k</vt:lpstr>
      <vt:lpstr>Singular Values and Frobenius Norm</vt:lpstr>
      <vt:lpstr>Singular Value Decomposition</vt:lpstr>
      <vt:lpstr>Singular Value Decomposition</vt:lpstr>
      <vt:lpstr>Best rank-k Approximation</vt:lpstr>
      <vt:lpstr>Rank-k Approximation and Similarity</vt:lpstr>
      <vt:lpstr>Left Singular Values and Spectral Norm</vt:lpstr>
      <vt:lpstr>Power Method</vt:lpstr>
      <vt:lpstr>Faster Power Method</vt:lpstr>
      <vt:lpstr>Faster Power Method: Analysis</vt:lpstr>
      <vt:lpstr>Choice of x</vt:lpstr>
      <vt:lpstr>Singular Vectors and Eigenvectors</vt:lpstr>
      <vt:lpstr>Application of SVD: Centering Data</vt:lpstr>
      <vt:lpstr>Application of SVD: Centering Data</vt:lpstr>
      <vt:lpstr>Principal Component Analysis</vt:lpstr>
      <vt:lpstr>Separating mixture of k Gaussians</vt:lpstr>
      <vt:lpstr>Separating mixture of k Gaussians</vt:lpstr>
      <vt:lpstr>Best fit line for a Gaussian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B609:  “Foundations of Data Science”</dc:title>
  <dc:creator>Grigory</dc:creator>
  <cp:lastModifiedBy>Grigory</cp:lastModifiedBy>
  <cp:revision>46</cp:revision>
  <dcterms:created xsi:type="dcterms:W3CDTF">2016-09-12T15:44:37Z</dcterms:created>
  <dcterms:modified xsi:type="dcterms:W3CDTF">2017-09-20T19:58:47Z</dcterms:modified>
</cp:coreProperties>
</file>